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74" r:id="rId2"/>
  </p:sldMasterIdLst>
  <p:sldIdLst>
    <p:sldId id="256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63EC84-063A-EB33-B9B6-EA67E28FEA46}" v="51" dt="2023-03-20T12:30:06.235"/>
    <p1510:client id="{D745A3C9-40B9-D158-62EA-ED9F260AF128}" v="82" dt="2023-03-20T12:05:19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61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110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465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44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252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830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6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620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271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4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11-07-2024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71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d.org.pl/wp-content/uploads/2019/10/standardy_09-09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Calibri"/>
                <a:cs typeface="Calibri"/>
              </a:rPr>
              <a:t>STANDARD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Żłobek nr 8</a:t>
            </a:r>
          </a:p>
          <a:p>
            <a:pPr>
              <a:spcBef>
                <a:spcPts val="0"/>
              </a:spcBef>
            </a:pPr>
            <a:r>
              <a:rPr lang="pl-PL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ul. Skarżyńskiego 6</a:t>
            </a:r>
          </a:p>
          <a:p>
            <a:pPr>
              <a:spcBef>
                <a:spcPts val="0"/>
              </a:spcBef>
            </a:pPr>
            <a:r>
              <a:rPr lang="pl-PL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02-367 Warszawa</a:t>
            </a:r>
            <a:endParaRPr lang="pl-PL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000" dirty="0">
              <a:latin typeface="Calibri"/>
              <a:cs typeface="Calibri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169232" y="1319133"/>
            <a:ext cx="9346367" cy="4857829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pl-PL" sz="7200" dirty="0">
                <a:solidFill>
                  <a:srgbClr val="000000"/>
                </a:solidFill>
              </a:rPr>
              <a:t>Szanowni Państwo</a:t>
            </a:r>
            <a:r>
              <a:rPr lang="pl-PL" dirty="0" smtClean="0">
                <a:solidFill>
                  <a:srgbClr val="000000"/>
                </a:solidFill>
              </a:rPr>
              <a:t>,,</a:t>
            </a:r>
            <a:endParaRPr lang="pl-PL" dirty="0">
              <a:solidFill>
                <a:srgbClr val="000000"/>
              </a:solidFill>
            </a:endParaRP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7200" dirty="0">
                <a:solidFill>
                  <a:srgbClr val="000000"/>
                </a:solidFill>
              </a:rPr>
              <a:t>wrzesień zbliża się dużymi krokami, a co za tym idzie, również proces adaptacji do żłobka. Będzie to okres bardzo ważny zarówno dla dzieci, jak i rodziców oraz opiekunów. Nasza wspólna praca będzie szczególnie znacząca dla późniejszego funkcjonowania dziecka w żłobku.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7200" dirty="0">
                <a:solidFill>
                  <a:srgbClr val="000000"/>
                </a:solidFill>
              </a:rPr>
              <a:t>Maluchy będą mierzyć się z rozstaniem z rodzicami i koniecznością funkcjonowania w nowym otoczeniu. Rolą nas dorosłych będzie poświęcenie dzieciom tyle uwagi i czasu, ile potrzebują, aby móc poradzić sobie z tym wyzwaniem. Kierujemy więc do Państwa prośbę, aby na czas adaptacji do żłobka zorganizować swoją przestrzeń i zobowiązania zawodowe w taki sposób, aby móc towarzyszyć dziecku w placówce, a następnie mieć możliwość stopniowego wydłużania czasu pobytu dziecka w żłobku. Jeżeli już teraz wiedzą Państwo, że może być to trudne do zrealizowania, zachęcamy aby poprosić inną bliską osobę o to, by towarzyszyła dziecku w poznawaniu nowego środowiska.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7200" dirty="0">
                <a:solidFill>
                  <a:srgbClr val="000000"/>
                </a:solidFill>
              </a:rPr>
              <a:t> Okres adaptacji, to czas kiedy dzieci są bardziej narażone na stres. Wiemy, że ten może wpływać na obniżenie odporności, sprawia, że organizm jest bardziej podatny na infekcje i choroby. Dlatego w trosce o zdrowie i dobrostan psychiczny dzieci musimy starać się przeprowadzić je przez ten czas w możliwie najbardziej łagodny sposób. Dzięki temu zwiększymy szanse na regularną obecność dziecka w żłobku.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7200" dirty="0">
                <a:solidFill>
                  <a:srgbClr val="000000"/>
                </a:solidFill>
              </a:rPr>
              <a:t> </a:t>
            </a:r>
            <a:endParaRPr lang="pl-PL" sz="7200" dirty="0"/>
          </a:p>
        </p:txBody>
      </p:sp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2188564" y="344488"/>
            <a:ext cx="8385773" cy="646304"/>
          </a:xfrm>
        </p:spPr>
        <p:txBody>
          <a:bodyPr>
            <a:normAutofit/>
          </a:bodyPr>
          <a:lstStyle/>
          <a:p>
            <a:r>
              <a:rPr lang="pl-PL" sz="1800" b="1" dirty="0" smtClean="0"/>
              <a:t>List do Rodziców dzieci uczestniczących w adaptacji.</a:t>
            </a:r>
            <a:br>
              <a:rPr lang="pl-PL" sz="1800" b="1" dirty="0" smtClean="0"/>
            </a:br>
            <a:endParaRPr lang="pl-PL" sz="1800" b="1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1A52F027-484C-4052-9EBF-794E13528823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pl-PL">
                <a:solidFill>
                  <a:prstClr val="white"/>
                </a:solidFill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2041875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109272" y="209863"/>
            <a:ext cx="9600003" cy="602583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Otoczenie pełne nowości sprawia, że poczucie bezpieczeństwa malucha zostaje zachwiane. Z tego względu może dochodzić do zmian w jego zachowaniu czy aktywności. Będzie on stopniowo poznawał wszelkie nowości – przestrzeń, ludzi, zwyczaje, dźwięki, smaki, zapachy. Również my jako pracownicy placówki będziemy poznawali Wasze dzieci – dlatego tak ważna jest Państwa obecność. Jako rodzice, jak nikt inny znacie swoje dzieci i dzieląc się z nami tą wiedzą, pomożecie nam w budowaniu komfortowej przestrzeni dla naszych podopiecznych. Opowiadając opiekunom o tym w jaki sposób dzieci komunikują swoje potrzeby, jak reagują w różnych sytuacjach, pozwolicie nam bardziej adekwatnie i trafnie odpowiedzieć na potrzeby Waszego dziecka. 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Nabierając zaufania do opiekunów, dzieci będą gotowe do podejmowania nowych wyzwań. Stres ulegnie obniżeniu, dzięki czemu maluchy zaczną podejmować próby zabawy z innymi dziećmi, nawiązywania kontaktu z kadrą, eksplorowania przestrzeni. Dostając takie sygnały od dziecka, będziemy wiedzieli, że nabywa gotowości do samodzielnego pobytu w żłobku – początkowo bardzo krótkiego (ok 1-2 godzin). W okresie adaptacji dziecko potrzebuje stopniowego wydłużania pobytu. Należy pamiętać, że każde z  dzieci będzie miało własne tempo adaptowania się do nowego miejsca. Wydłużanie czasu spędzanego w żłobku będzie dopasowywane indywidualnie do każdego dziecka. 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Państwo jako rodzice, również będziecie w procesie adaptacji. Jest to czas, w którym również możecie przeżywać dużo emocji – także trudnych. O emocjach możemy powiedzieć, że są zaraźliwe - szczególnie jeśli dwie osoby są sobie bliskie. Dlatego będziecie mieli realny wpływ na to jakie stany będą współodczuwać Wasze dzieci. 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1A52F027-484C-4052-9EBF-794E13528823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pl-PL">
                <a:solidFill>
                  <a:prstClr val="white"/>
                </a:solidFill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316855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154242" y="329785"/>
            <a:ext cx="9361357" cy="625040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0000"/>
              </a:lnSpc>
              <a:buNone/>
            </a:pPr>
            <a:r>
              <a:rPr lang="pl-PL" sz="1800" dirty="0">
                <a:solidFill>
                  <a:srgbClr val="000000"/>
                </a:solidFill>
              </a:rPr>
              <a:t>Zachęcamy aby w tym czasie korzystać ze wsparcia - rozmawiać z opiekunami, psychologiem, kierownikiem czy pielęgniarką. Rozpoznanie i akceptacja własnych emocji, może pomóc Państwu zrozumieć emocje, które będą przeżywać Wasze dzieci. 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1800" dirty="0">
                <a:solidFill>
                  <a:srgbClr val="000000"/>
                </a:solidFill>
              </a:rPr>
              <a:t>Czekamy, aby poznać się z Państwem i naszymi nowymi podopiecznymi. Chcemy aby aktywnie brali Państwo udział we wszelkich działaniach, jakie będą miały miejsce w czasie Waszego pobytu z dzieckiem w żłobku (zabawy, karmienie, czynności opiekuńczo – pielęgnacyjne). Proszę przygotować się, na odłożenie na bok swoich telefonów komórkowych na czas pobytu w placówce, aby móc poświęcić swoją uwagę dziecku i być jego przewodnikiem i wsparciem w poznawaniu tego, co nowe. Razem z opiekunami będziecie Państwo mieli szansę dzielić się wiedzą, wymieniać się informacjami – a wszystko to w trosce o komfort dziecka. Chcemy zobaczyć jak karmicie, przebieracie swoje dziecko, chcemy dowiedzieć się od Was co lubi, a czego nie. Im więcej pozwolicie nam dowiedzieć się o swoim dziecku, tym bardziej adekwatnie będziemy potrafili odpowiedzieć na jego potrzeby.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1800" dirty="0">
                <a:solidFill>
                  <a:srgbClr val="000000"/>
                </a:solidFill>
              </a:rPr>
              <a:t> To bardzo ważne abyście byli obecni przy dziecku podczas adaptacji. Zarówno w czasie jej trwania, jak i po jej zakończeniu, naszym głównym celem są działania w interesie dziecka. Współpraca między nami pozwoli na stworzenie przestrzeni wspierającej dobre samopoczucie dzieci.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pl-PL" sz="1800" dirty="0">
                <a:solidFill>
                  <a:srgbClr val="000000"/>
                </a:solidFill>
              </a:rPr>
              <a:t>                                                              Aleksandra Góra  psycholog Zespołu Żłobków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A52F027-484C-4052-9EBF-794E13528823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pl-PL">
                <a:solidFill>
                  <a:prstClr val="white"/>
                </a:solidFill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871334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19446"/>
            <a:ext cx="12192000" cy="33855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595162" y="361151"/>
            <a:ext cx="11001675" cy="512448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warszawskich żłobkach publicznych przyjęto standardy pracy w zakresie współpracy z rodzicami w okresie adaptacji, są nimi:</a:t>
            </a:r>
          </a:p>
          <a:p>
            <a:endParaRPr lang="pl-PL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Placówka organizuje adaptację nowych dzieci tak, by móc poświęcić uwagę każdemu z nich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Rodzice lub inne bliskie dorosłe osoby towarzyszą dziecku w czasie adaptacji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placówce prowadzi się różne działania ułatwiające dzieciom adaptację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uważnie buduje relacje z dzieckiem, szanując jego potrzeby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rozpoznaje moment zakończenia adaptacji dziecka I wie, kiedy dziecko jest gotowe do rozstania z rodzicem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zaznajamia rodziców z przebiegiem procesu adaptacji I jego znaczeniem dla zdrowia I rozwoju dzieci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trakcie adaptacji kadra daje wsparcie rodzicom w sytuacjach dla nich trudnych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*Standardy w obszarze </a:t>
            </a:r>
            <a:r>
              <a:rPr lang="pl-PL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Współpraca z rodzicami w okresie adaptacji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zostały opracowane na podstawie: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Jakość od początku. Standardy jakości opieki i wspierania rozwoju dzieci do lat 3. (2019) pod redakcją Moniki Rościszewska–Woźniak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842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53979" y="810734"/>
            <a:ext cx="1024565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Placówka organizuje adaptację nowych dzieci tak, by móc poświęcić uwagę każdemu z nich</a:t>
            </a:r>
          </a:p>
          <a:p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4294967295"/>
          </p:nvPr>
        </p:nvSpPr>
        <p:spPr>
          <a:xfrm>
            <a:off x="914400" y="1663908"/>
            <a:ext cx="9601200" cy="4513055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adaptacji dziecku towarzyszy osoba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bliska</a:t>
            </a:r>
          </a:p>
          <a:p>
            <a:pPr marL="0" lvl="0" indent="0">
              <a:buNone/>
            </a:pPr>
            <a:endParaRPr lang="pl-PL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Podczas zakładania dokumentacji Rodzice zostają zapoznani z przebiegiem procesu adaptacji i jego znaczenia dla zdrowia i rozwoju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dziecka</a:t>
            </a:r>
          </a:p>
          <a:p>
            <a:pPr marL="0" lvl="0" indent="0">
              <a:buNone/>
            </a:pPr>
            <a:endParaRPr lang="pl-PL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Opiekunkom  udostępnia się dokumentację dotyczącą każdego dziecka w celu zapoznania się z indywidualnymi potrzebami dziecka. Dzięki temu personel łatwiej może nawiązać bliższe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relacje</a:t>
            </a:r>
          </a:p>
          <a:p>
            <a:pPr marL="0" lvl="0" indent="0">
              <a:buNone/>
            </a:pPr>
            <a:endParaRPr lang="pl-PL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Personel uważnie buduje relacje z dzieckiem, szanując jego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potrzeby</a:t>
            </a:r>
          </a:p>
          <a:p>
            <a:pPr marL="0" lvl="0" indent="0">
              <a:buNone/>
            </a:pPr>
            <a:endParaRPr lang="pl-PL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Kadra wspiera Rodziców w sytuacjach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trudnych</a:t>
            </a:r>
          </a:p>
          <a:p>
            <a:pPr marL="0" lvl="0" indent="0">
              <a:buNone/>
            </a:pPr>
            <a:endParaRPr lang="pl-PL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Opiekunki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określają moment zakończenia adaptacji, kiedy dziecko jest gotowe do rozstania z rodzicem</a:t>
            </a:r>
          </a:p>
        </p:txBody>
      </p:sp>
    </p:spTree>
    <p:extLst>
      <p:ext uri="{BB962C8B-B14F-4D97-AF65-F5344CB8AC3E}">
        <p14:creationId xmlns:p14="http://schemas.microsoft.com/office/powerpoint/2010/main" val="264467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039667" y="843626"/>
            <a:ext cx="10412817" cy="1210026"/>
          </a:xfrm>
        </p:spPr>
        <p:txBody>
          <a:bodyPr>
            <a:normAutofit/>
          </a:bodyPr>
          <a:lstStyle/>
          <a:p>
            <a:r>
              <a:rPr lang="pl-PL" sz="2200" b="1" dirty="0">
                <a:latin typeface="+mn-lt"/>
              </a:rPr>
              <a:t>Rodzice lub inne bliskie dorosłe osoby towarzyszą dziecku w czasie adaptacji</a:t>
            </a: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endParaRPr lang="pl-PL" b="1" dirty="0">
              <a:latin typeface="+mn-lt"/>
            </a:endParaRP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39667" y="1409076"/>
            <a:ext cx="10412817" cy="42871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dirty="0" smtClean="0"/>
          </a:p>
          <a:p>
            <a:r>
              <a:rPr lang="pl-PL" sz="1800" dirty="0"/>
              <a:t>Obecność bliskiej osoby podczas adaptacji, daje dzieciom poczucie bezpieczeństwa w nowej, trudnej sytuacji</a:t>
            </a:r>
            <a:r>
              <a:rPr lang="pl-PL" sz="1800" dirty="0" smtClean="0"/>
              <a:t>.</a:t>
            </a:r>
          </a:p>
          <a:p>
            <a:endParaRPr lang="pl-PL" sz="1800" dirty="0"/>
          </a:p>
          <a:p>
            <a:r>
              <a:rPr lang="pl-PL" sz="1800" dirty="0"/>
              <a:t>Rodzic pomaga dziecku poznać nowe osoby, nowe środowisko. Poprzez czynne uczestnictwo w sytuacjach żłobkowych </a:t>
            </a:r>
            <a:r>
              <a:rPr lang="pl-PL" sz="1800" dirty="0" smtClean="0"/>
              <a:t>Rodzic </a:t>
            </a:r>
            <a:r>
              <a:rPr lang="pl-PL" sz="1800" dirty="0"/>
              <a:t>zapoznaje personel grupy ze swoim dzieckiem, jego potrzebami</a:t>
            </a:r>
            <a:r>
              <a:rPr lang="pl-PL" sz="1800" dirty="0" smtClean="0"/>
              <a:t>.</a:t>
            </a:r>
          </a:p>
          <a:p>
            <a:endParaRPr lang="pl-PL" sz="1800" dirty="0"/>
          </a:p>
          <a:p>
            <a:r>
              <a:rPr lang="pl-PL" sz="1800" dirty="0"/>
              <a:t>Okres adaptacji i pobyt Rodzica w grupie daje mu możliwość poznania opiekunek, porozmawiania z nimi oraz nawiązania zaufania</a:t>
            </a:r>
            <a:r>
              <a:rPr lang="pl-PL" sz="1800" dirty="0" smtClean="0"/>
              <a:t>.</a:t>
            </a:r>
          </a:p>
          <a:p>
            <a:pPr marL="0" indent="0">
              <a:buNone/>
            </a:pPr>
            <a:endParaRPr lang="pl-PL" sz="1800" dirty="0"/>
          </a:p>
          <a:p>
            <a:r>
              <a:rPr lang="pl-PL" sz="1800" dirty="0"/>
              <a:t>Rodzice obecni podczas adaptacji biorą udział w zabawach, wymieniają uwagi na tematy związane z dziećmi, dlatego też bardzo ważne jest by uwaga rodziców skierowana była na dziecko. W tym czasie nie należy korzystać z telefonów komórkowych.</a:t>
            </a:r>
          </a:p>
          <a:p>
            <a:endParaRPr lang="pl-PL" sz="1800" dirty="0"/>
          </a:p>
          <a:p>
            <a:pPr marL="0" indent="0">
              <a:buNone/>
            </a:pPr>
            <a:endParaRPr lang="pl-PL" sz="1800" dirty="0" smtClean="0"/>
          </a:p>
        </p:txBody>
      </p:sp>
      <p:sp>
        <p:nvSpPr>
          <p:cNvPr id="5" name="Prostokąt 4"/>
          <p:cNvSpPr/>
          <p:nvPr/>
        </p:nvSpPr>
        <p:spPr>
          <a:xfrm>
            <a:off x="185853" y="-562739"/>
            <a:ext cx="8763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Rodzice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358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B23D37-23C8-45F3-AE4C-73717F0B2682}"/>
              </a:ext>
            </a:extLst>
          </p:cNvPr>
          <p:cNvSpPr txBox="1"/>
          <p:nvPr/>
        </p:nvSpPr>
        <p:spPr>
          <a:xfrm>
            <a:off x="844715" y="569626"/>
            <a:ext cx="104389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W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placówce prowadzi się różne działania ułatwiające dzieciom adaptację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115568" y="1677622"/>
            <a:ext cx="10168128" cy="449457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 smtClean="0"/>
              <a:t>Każde dziecko ma możliwość przyniesienia swojej ulubionej zabawki/</a:t>
            </a:r>
            <a:r>
              <a:rPr lang="pl-PL" sz="1800" dirty="0" err="1" smtClean="0"/>
              <a:t>przytulanki</a:t>
            </a:r>
            <a:r>
              <a:rPr lang="pl-PL" sz="1800" dirty="0" smtClean="0"/>
              <a:t>, dzięki której będzie miało poczucie bezpieczeństwa.</a:t>
            </a:r>
          </a:p>
          <a:p>
            <a:r>
              <a:rPr lang="pl-PL" sz="1800" dirty="0" smtClean="0"/>
              <a:t>W okresie adaptacji opiekunki organizują dla dzieci różnego rodzaju aktywności, mające na celu poznania personelu grupy, pomieszczeń i organizacji dnia.</a:t>
            </a:r>
          </a:p>
          <a:p>
            <a:r>
              <a:rPr lang="pl-PL" sz="1800" dirty="0" smtClean="0"/>
              <a:t>Każde dziecko jest traktowane indywidualnie i czas jego pobytu w żłobku jest dostosowany do jego możliwości i skracany lub wydłużany w miarę potrzeby</a:t>
            </a:r>
          </a:p>
          <a:p>
            <a:r>
              <a:rPr lang="pl-PL" sz="1800" dirty="0" smtClean="0"/>
              <a:t>Personel grupy może poprosić o przyniesienie zdjęcia najbliższej rodziny dziecka, które zostanie umieszczone na tablicy i do którego będzie można nawiązać w sytuacji trudnej dla dziecka.</a:t>
            </a:r>
          </a:p>
          <a:p>
            <a:r>
              <a:rPr lang="pl-PL" sz="1800" dirty="0" smtClean="0"/>
              <a:t>Z pomieszczeń grupy uprzątnięte są niektóre zabawki i pomoce dydaktyczne, aby ograniczyć ilość bodźców, które mogłyby rozpraszać dzieci.  Dzięki temu łatwiej mu będzie nawiązać bliższy kontakt z opiekunką.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09565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B23D37-23C8-45F3-AE4C-73717F0B2682}"/>
              </a:ext>
            </a:extLst>
          </p:cNvPr>
          <p:cNvSpPr txBox="1"/>
          <p:nvPr/>
        </p:nvSpPr>
        <p:spPr>
          <a:xfrm>
            <a:off x="620780" y="372730"/>
            <a:ext cx="103110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Kadra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uważnie buduje relacje z dzieckiem, szanując jego potrzeby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011936" y="1484026"/>
            <a:ext cx="10168128" cy="402860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Dziecko podczas pobytu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w żłobku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zarówno w okresie adaptacji jak i później,  może ale nie musi brać udział w aktywnościach organizowanych  przez personel grupy. Szanując potrzeby dziecka i jego podmiotowość dajemy mu możliwość wyboru.</a:t>
            </a:r>
          </a:p>
          <a:p>
            <a:pPr marL="0" indent="0" algn="just">
              <a:buNone/>
            </a:pPr>
            <a:endParaRPr lang="pl-PL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Uczestnictwo rodzica w różnego rodzaju zajęciach w grupie ( toaleta, zabawa, posiłek) podczas adaptacji pokazuje opiekunkom pewne zachowania dziecka i sposób w jaki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rodzic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 nie reaguje. Dzięki temu opiekunkom łatwiej „nauczyć się’’ dziecka</a:t>
            </a:r>
          </a:p>
          <a:p>
            <a:pPr marL="0" indent="0" algn="just">
              <a:buNone/>
            </a:pPr>
            <a:endParaRPr lang="pl-PL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Zwróćmy uwagę na to, że dziecko obserwuje Rodzica, jego kontakt z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opiekunkami. Jeżeli kontakt jest pozytywny to dziecko łatwiej zaufa nowym osobom w jego otoczeniu.</a:t>
            </a:r>
            <a:endParaRPr lang="pl-PL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80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6443" y="316999"/>
            <a:ext cx="10933497" cy="1325563"/>
          </a:xfrm>
        </p:spPr>
        <p:txBody>
          <a:bodyPr>
            <a:norm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rozpoznaje moment zakończenia adaptacji dziecka I wie, kiedy dziecko jest gotowe do rozstania z </a:t>
            </a:r>
            <a:r>
              <a:rPr lang="pl-PL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Rodzicem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443" y="1454046"/>
            <a:ext cx="11005303" cy="4744228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naszych doświadczeń wynika ze dziecko jest gotowe do rozstania  Rodzicem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gdy:</a:t>
            </a:r>
          </a:p>
          <a:p>
            <a:pPr marL="0" lvl="0" indent="0">
              <a:lnSpc>
                <a:spcPct val="110000"/>
              </a:lnSpc>
              <a:buNone/>
            </a:pPr>
            <a:endParaRPr lang="pl-PL" sz="18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Płacz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rozstaniu z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Rodzicem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trwa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długo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Dziecko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przejawia oznaki zaufania do nowych opiekunów np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.: pozwala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się nakarmić, przewinąć ,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przytulić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Przejawia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zainteresowania zabawkami i zabawami w grupie organizowanymi przez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opiekunki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Jest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zainteresowane jedzeniem </a:t>
            </a: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posiłków</a:t>
            </a:r>
          </a:p>
          <a:p>
            <a:pPr lvl="0">
              <a:lnSpc>
                <a:spcPct val="110000"/>
              </a:lnSpc>
            </a:pPr>
            <a:r>
              <a:rPr lang="pl-PL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 </a:t>
            </a:r>
            <a:r>
              <a:rPr lang="pl-PL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reaguje płaczem podczas zmiany pomieszczenia w obrębie danej grupy</a:t>
            </a:r>
          </a:p>
          <a:p>
            <a:pPr lvl="0">
              <a:lnSpc>
                <a:spcPct val="110000"/>
              </a:lnSpc>
            </a:pPr>
            <a:endParaRPr lang="pl-PL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7BACB5B-6FB6-4071-86B1-5116B21B3F1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BBDF313-F812-4CC9-AEA5-C69AA6CE324B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199604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567" y="403627"/>
            <a:ext cx="10962373" cy="690656"/>
          </a:xfrm>
        </p:spPr>
        <p:txBody>
          <a:bodyPr>
            <a:noAutofit/>
          </a:bodyPr>
          <a:lstStyle/>
          <a:p>
            <a:r>
              <a:rPr lang="pl-PL" sz="2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20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Kadra </a:t>
            </a:r>
            <a:r>
              <a:rPr lang="pl-PL" sz="2000" b="1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zaznajamia rodziców z przebiegiem procesu adaptacji i jego znaczeniem dla zdrowia i rozwoju </a:t>
            </a:r>
            <a:r>
              <a:rPr lang="pl-PL" sz="2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dzieci</a:t>
            </a:r>
            <a:br>
              <a:rPr lang="pl-PL" sz="2000" b="1" dirty="0" smtClean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sz="20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0384" y="1800808"/>
            <a:ext cx="10756704" cy="4279718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l-PL" sz="4500" i="1" dirty="0" smtClean="0">
              <a:solidFill>
                <a:srgbClr val="FF0000"/>
              </a:solidFill>
            </a:endParaRPr>
          </a:p>
          <a:p>
            <a:pPr lvl="0" algn="just"/>
            <a:r>
              <a:rPr lang="pl-PL" sz="7200" dirty="0">
                <a:solidFill>
                  <a:prstClr val="black"/>
                </a:solidFill>
              </a:rPr>
              <a:t>Podczas weryfikacji dokumentów i podpisywania umowy pielęgniarka szczegółowo omawia z rodzicami przebieg okresu adaptacji. </a:t>
            </a:r>
            <a:endParaRPr lang="pl-PL" sz="72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pl-PL" sz="72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7200" dirty="0" smtClean="0">
                <a:solidFill>
                  <a:prstClr val="black"/>
                </a:solidFill>
              </a:rPr>
              <a:t> </a:t>
            </a:r>
            <a:r>
              <a:rPr lang="pl-PL" sz="7200" dirty="0">
                <a:solidFill>
                  <a:prstClr val="black"/>
                </a:solidFill>
              </a:rPr>
              <a:t>Każdy rodzic ma możliwość wyboru  godziny, na którą przyjdzie z dzieckiem na adaptację </a:t>
            </a:r>
            <a:endParaRPr lang="pl-PL" sz="72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pl-PL" sz="72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7200" dirty="0" smtClean="0">
                <a:solidFill>
                  <a:prstClr val="black"/>
                </a:solidFill>
              </a:rPr>
              <a:t>Pielęgniarka </a:t>
            </a:r>
            <a:r>
              <a:rPr lang="pl-PL" sz="7200" dirty="0">
                <a:solidFill>
                  <a:prstClr val="black"/>
                </a:solidFill>
              </a:rPr>
              <a:t>omawia z </a:t>
            </a:r>
            <a:r>
              <a:rPr lang="pl-PL" sz="7200" dirty="0" smtClean="0">
                <a:solidFill>
                  <a:prstClr val="black"/>
                </a:solidFill>
              </a:rPr>
              <a:t>Rodzicami </a:t>
            </a:r>
            <a:r>
              <a:rPr lang="pl-PL" sz="7200" dirty="0">
                <a:solidFill>
                  <a:prstClr val="black"/>
                </a:solidFill>
              </a:rPr>
              <a:t>plan dnia w żłobku i </a:t>
            </a:r>
            <a:r>
              <a:rPr lang="pl-PL" sz="7200" dirty="0" smtClean="0">
                <a:solidFill>
                  <a:prstClr val="black"/>
                </a:solidFill>
              </a:rPr>
              <a:t>prosi, </a:t>
            </a:r>
            <a:r>
              <a:rPr lang="pl-PL" sz="7200" dirty="0">
                <a:solidFill>
                  <a:prstClr val="black"/>
                </a:solidFill>
              </a:rPr>
              <a:t>aby w miarę możliwości w okresie wakacyjnym dostosować rytm dnia dziecka do rytmu żłobkowego. Dzięki temu dziecko będzie otwarte na zmiany</a:t>
            </a:r>
            <a:r>
              <a:rPr lang="pl-PL" sz="7200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just">
              <a:buNone/>
            </a:pPr>
            <a:endParaRPr lang="pl-PL" sz="72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7200" dirty="0" smtClean="0">
                <a:solidFill>
                  <a:prstClr val="black"/>
                </a:solidFill>
              </a:rPr>
              <a:t>Ważne </a:t>
            </a:r>
            <a:r>
              <a:rPr lang="pl-PL" sz="7200" dirty="0">
                <a:solidFill>
                  <a:prstClr val="black"/>
                </a:solidFill>
              </a:rPr>
              <a:t>jest również, aby rodzic był pozytywnie nastawiony do instytucji żłobka, mówił dziecku co dobrego je spotka w placówce, tłumaczył i rozmawiał z dzieckiem </a:t>
            </a:r>
            <a:r>
              <a:rPr lang="pl-PL" sz="7200" dirty="0" smtClean="0">
                <a:solidFill>
                  <a:prstClr val="black"/>
                </a:solidFill>
              </a:rPr>
              <a:t>o tym jak </a:t>
            </a:r>
            <a:r>
              <a:rPr lang="pl-PL" sz="7200" dirty="0">
                <a:solidFill>
                  <a:prstClr val="black"/>
                </a:solidFill>
              </a:rPr>
              <a:t>długo pozostanie ono w żłobku i co je czeka po powrocie do domu. </a:t>
            </a:r>
            <a:endParaRPr lang="pl-PL" sz="7200" dirty="0" smtClean="0">
              <a:solidFill>
                <a:prstClr val="black"/>
              </a:solidFill>
            </a:endParaRPr>
          </a:p>
          <a:p>
            <a:pPr lvl="0" algn="just"/>
            <a:endParaRPr lang="pl-PL" sz="72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7200" dirty="0" smtClean="0">
                <a:solidFill>
                  <a:prstClr val="black"/>
                </a:solidFill>
              </a:rPr>
              <a:t>Pozytywne </a:t>
            </a:r>
            <a:r>
              <a:rPr lang="pl-PL" sz="7200" dirty="0">
                <a:solidFill>
                  <a:prstClr val="black"/>
                </a:solidFill>
              </a:rPr>
              <a:t>nastawienie </a:t>
            </a:r>
            <a:r>
              <a:rPr lang="pl-PL" sz="7200" dirty="0" smtClean="0">
                <a:solidFill>
                  <a:prstClr val="black"/>
                </a:solidFill>
              </a:rPr>
              <a:t>Rodzica pomaga </a:t>
            </a:r>
            <a:r>
              <a:rPr lang="pl-PL" sz="7200" dirty="0">
                <a:solidFill>
                  <a:prstClr val="black"/>
                </a:solidFill>
              </a:rPr>
              <a:t>dziecku w tym czasie pokonać lęki dotyczące rozłąki. </a:t>
            </a:r>
            <a:endParaRPr lang="pl-PL" sz="7200" dirty="0" smtClean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endParaRPr lang="pl-PL" sz="72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7200" dirty="0" smtClean="0">
                <a:solidFill>
                  <a:prstClr val="black"/>
                </a:solidFill>
              </a:rPr>
              <a:t>Nasze </a:t>
            </a:r>
            <a:r>
              <a:rPr lang="pl-PL" sz="7200" dirty="0">
                <a:solidFill>
                  <a:prstClr val="black"/>
                </a:solidFill>
              </a:rPr>
              <a:t>dziecko jest naszym lustrem i odzwierciedla ono nasze radości, lęki i obawy.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pl-PL" sz="7200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1A52F027-484C-4052-9EBF-794E13528823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7056929-3DD0-47D8-957C-DBC0B057F753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3941974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568" y="1090863"/>
            <a:ext cx="10515600" cy="513198"/>
          </a:xfrm>
        </p:spPr>
        <p:txBody>
          <a:bodyPr>
            <a:no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trakcie adaptacji kadra daje wsparcie rodzicom w sytuacjach dla nich trudnych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7568" y="1392488"/>
            <a:ext cx="10923872" cy="4457806"/>
          </a:xfrm>
        </p:spPr>
        <p:txBody>
          <a:bodyPr>
            <a:normAutofit fontScale="92500" lnSpcReduction="20000"/>
          </a:bodyPr>
          <a:lstStyle/>
          <a:p>
            <a:r>
              <a:rPr lang="pl-PL" sz="1800" dirty="0"/>
              <a:t>Każdy </a:t>
            </a:r>
            <a:r>
              <a:rPr lang="pl-PL" sz="1800" dirty="0" smtClean="0"/>
              <a:t>Rodzic </a:t>
            </a:r>
            <a:r>
              <a:rPr lang="pl-PL" sz="1800" dirty="0"/>
              <a:t>w sytuacji dla siebie trudnej ma możliwość porozmawiania z opiekunką, psychologiem, pielęgniarką czy kierownikiem żłobka. </a:t>
            </a:r>
            <a:endParaRPr lang="pl-PL" sz="1800" dirty="0" smtClean="0"/>
          </a:p>
          <a:p>
            <a:pPr marL="0" indent="0">
              <a:buNone/>
            </a:pPr>
            <a:endParaRPr lang="pl-PL" sz="1800" dirty="0"/>
          </a:p>
          <a:p>
            <a:r>
              <a:rPr lang="pl-PL" sz="1800" dirty="0"/>
              <a:t>Z każdym z pracowników możliwy jest kontakt bezpośredni (wskazane wcześniejsze umówienie) lub telefoniczny. </a:t>
            </a:r>
            <a:endParaRPr lang="pl-PL" sz="1800" dirty="0" smtClean="0"/>
          </a:p>
          <a:p>
            <a:endParaRPr lang="pl-PL" sz="1800" dirty="0"/>
          </a:p>
          <a:p>
            <a:r>
              <a:rPr lang="pl-PL" sz="1800" dirty="0"/>
              <a:t>Harmonogram pracy psychologa, kierownika i pielęgniarki dostępny jest na stronie internetowej placówki i tablicach ogłoszeniowych w szatniach dziecięcych</a:t>
            </a:r>
            <a:r>
              <a:rPr lang="pl-PL" sz="1800" dirty="0" smtClean="0"/>
              <a:t>.</a:t>
            </a:r>
          </a:p>
          <a:p>
            <a:endParaRPr lang="pl-PL" sz="1800" dirty="0" smtClean="0"/>
          </a:p>
          <a:p>
            <a:r>
              <a:rPr lang="pl-PL" sz="1800" dirty="0" smtClean="0"/>
              <a:t> </a:t>
            </a:r>
            <a:r>
              <a:rPr lang="pl-PL" sz="1800" dirty="0"/>
              <a:t>Z opiekunką dziecka najlepiej kontaktować się </a:t>
            </a:r>
            <a:r>
              <a:rPr lang="pl-PL" sz="1800" dirty="0" smtClean="0"/>
              <a:t>w czasie </a:t>
            </a:r>
            <a:r>
              <a:rPr lang="pl-PL" sz="1800" dirty="0"/>
              <a:t>drzemki </a:t>
            </a:r>
            <a:r>
              <a:rPr lang="pl-PL" sz="1800" dirty="0" smtClean="0"/>
              <a:t>dzieci.</a:t>
            </a:r>
          </a:p>
          <a:p>
            <a:endParaRPr lang="pl-PL" sz="1800" dirty="0" smtClean="0"/>
          </a:p>
          <a:p>
            <a:r>
              <a:rPr lang="pl-PL" sz="1800" dirty="0" smtClean="0"/>
              <a:t>Na stronie internetowej „Warszawa dla najmłodszych” zamieszczone zostały standardy pracy pedagogicznej, a w opracowaniu „Współpraca z Rodzicami w okresie adaptacji” odpowiedzi na najczęściej zadawane pytania i  filmik tematyczny. </a:t>
            </a:r>
            <a:endParaRPr lang="pl-PL" sz="1800" dirty="0" smtClean="0"/>
          </a:p>
          <a:p>
            <a:pPr marL="0" indent="0">
              <a:buNone/>
            </a:pPr>
            <a:endParaRPr lang="pl-PL" sz="1800" dirty="0" smtClean="0"/>
          </a:p>
          <a:p>
            <a:r>
              <a:rPr lang="pl-PL" sz="1800" dirty="0" smtClean="0"/>
              <a:t>Przekazujemy </a:t>
            </a:r>
            <a:r>
              <a:rPr lang="pl-PL" sz="1800" dirty="0" smtClean="0"/>
              <a:t>Państwu list psychologa Aleksandry Góra, pracującego w zespole warszawskich żłobków. Do Rodziców dzieci rozpoczynających edukację w żłobku,</a:t>
            </a:r>
            <a:endParaRPr lang="pl-PL" sz="2000" dirty="0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4724DDE-3310-475E-B018-C1A604832134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5477C34-E20F-4949-B5A8-8639E0EAA675}"/>
              </a:ext>
            </a:extLst>
          </p:cNvPr>
          <p:cNvSpPr/>
          <p:nvPr/>
        </p:nvSpPr>
        <p:spPr>
          <a:xfrm>
            <a:off x="3942077" y="6505303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411284441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1809</Words>
  <Application>Microsoft Office PowerPoint</Application>
  <PresentationFormat>Panoramiczny</PresentationFormat>
  <Paragraphs>109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</vt:lpstr>
      <vt:lpstr>Avenir Next LT Pro</vt:lpstr>
      <vt:lpstr>Calibri</vt:lpstr>
      <vt:lpstr>Calibri Light</vt:lpstr>
      <vt:lpstr>Engram Warsaw</vt:lpstr>
      <vt:lpstr>AccentBoxVTI</vt:lpstr>
      <vt:lpstr>Motyw pakietu Office</vt:lpstr>
      <vt:lpstr>STANDARD ADAPTACJI</vt:lpstr>
      <vt:lpstr>Prezentacja programu PowerPoint</vt:lpstr>
      <vt:lpstr>Prezentacja programu PowerPoint</vt:lpstr>
      <vt:lpstr>Rodzice lub inne bliskie dorosłe osoby towarzyszą dziecku w czasie adaptacji </vt:lpstr>
      <vt:lpstr>Prezentacja programu PowerPoint</vt:lpstr>
      <vt:lpstr>Prezentacja programu PowerPoint</vt:lpstr>
      <vt:lpstr>Kadra rozpoznaje moment zakończenia adaptacji dziecka I wie, kiedy dziecko jest gotowe do rozstania z Rodzicem </vt:lpstr>
      <vt:lpstr>     Kadra zaznajamia rodziców z przebiegiem procesu adaptacji i jego znaczeniem dla zdrowia i rozwoju dzieci </vt:lpstr>
      <vt:lpstr>W trakcie adaptacji kadra daje wsparcie rodzicom w sytuacjach dla nich trudnych  </vt:lpstr>
      <vt:lpstr>List do Rodziców dzieci uczestniczących w adaptacji.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Siedlecka Marta</dc:creator>
  <cp:lastModifiedBy>Aleksandra Łazorek</cp:lastModifiedBy>
  <cp:revision>62</cp:revision>
  <dcterms:created xsi:type="dcterms:W3CDTF">2023-03-20T11:53:13Z</dcterms:created>
  <dcterms:modified xsi:type="dcterms:W3CDTF">2024-07-11T10:39:05Z</dcterms:modified>
</cp:coreProperties>
</file>