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</p:sldMasterIdLst>
  <p:sldIdLst>
    <p:sldId id="256" r:id="rId5"/>
    <p:sldId id="260" r:id="rId6"/>
    <p:sldId id="258" r:id="rId7"/>
    <p:sldId id="262" r:id="rId8"/>
    <p:sldId id="26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wia Rogala" userId="2e4535f8-3458-4d3f-ad92-16e9040f0bb6" providerId="ADAL" clId="{D0CED643-4C39-40FA-B676-F6CC86C29F30}"/>
  </pc:docChgLst>
  <pc:docChgLst>
    <pc:chgData name="Sylwia Rogala" userId="2e4535f8-3458-4d3f-ad92-16e9040f0bb6" providerId="ADAL" clId="{274D93D8-B825-4441-8072-89C71C3922DA}"/>
    <pc:docChg chg="custSel modSld">
      <pc:chgData name="Sylwia Rogala" userId="2e4535f8-3458-4d3f-ad92-16e9040f0bb6" providerId="ADAL" clId="{274D93D8-B825-4441-8072-89C71C3922DA}" dt="2024-07-03T09:47:25.958" v="16" actId="6549"/>
      <pc:docMkLst>
        <pc:docMk/>
      </pc:docMkLst>
      <pc:sldChg chg="modSp">
        <pc:chgData name="Sylwia Rogala" userId="2e4535f8-3458-4d3f-ad92-16e9040f0bb6" providerId="ADAL" clId="{274D93D8-B825-4441-8072-89C71C3922DA}" dt="2024-07-03T09:47:25.958" v="16" actId="6549"/>
        <pc:sldMkLst>
          <pc:docMk/>
          <pc:sldMk cId="3342387426" sldId="262"/>
        </pc:sldMkLst>
        <pc:spChg chg="mod">
          <ac:chgData name="Sylwia Rogala" userId="2e4535f8-3458-4d3f-ad92-16e9040f0bb6" providerId="ADAL" clId="{274D93D8-B825-4441-8072-89C71C3922DA}" dt="2024-07-03T09:47:25.958" v="16" actId="6549"/>
          <ac:spMkLst>
            <pc:docMk/>
            <pc:sldMk cId="3342387426" sldId="262"/>
            <ac:spMk id="5" creationId="{00000000-0000-0000-0000-000000000000}"/>
          </ac:spMkLst>
        </pc:spChg>
      </pc:sldChg>
      <pc:sldChg chg="addSp delSp modSp">
        <pc:chgData name="Sylwia Rogala" userId="2e4535f8-3458-4d3f-ad92-16e9040f0bb6" providerId="ADAL" clId="{274D93D8-B825-4441-8072-89C71C3922DA}" dt="2024-07-03T09:47:04.578" v="13" actId="1076"/>
        <pc:sldMkLst>
          <pc:docMk/>
          <pc:sldMk cId="3444749268" sldId="265"/>
        </pc:sldMkLst>
        <pc:spChg chg="mod">
          <ac:chgData name="Sylwia Rogala" userId="2e4535f8-3458-4d3f-ad92-16e9040f0bb6" providerId="ADAL" clId="{274D93D8-B825-4441-8072-89C71C3922DA}" dt="2024-07-03T09:46:09.067" v="5" actId="14100"/>
          <ac:spMkLst>
            <pc:docMk/>
            <pc:sldMk cId="3444749268" sldId="265"/>
            <ac:spMk id="7" creationId="{1BDB6F77-D2E9-4EF8-A912-C18E9E40A8AB}"/>
          </ac:spMkLst>
        </pc:spChg>
        <pc:spChg chg="add mod">
          <ac:chgData name="Sylwia Rogala" userId="2e4535f8-3458-4d3f-ad92-16e9040f0bb6" providerId="ADAL" clId="{274D93D8-B825-4441-8072-89C71C3922DA}" dt="2024-07-03T09:47:04.578" v="13" actId="1076"/>
          <ac:spMkLst>
            <pc:docMk/>
            <pc:sldMk cId="3444749268" sldId="265"/>
            <ac:spMk id="8" creationId="{3E8188B2-D58B-4BAC-B809-B295D4DB6A05}"/>
          </ac:spMkLst>
        </pc:spChg>
        <pc:graphicFrameChg chg="add mod modGraphic">
          <ac:chgData name="Sylwia Rogala" userId="2e4535f8-3458-4d3f-ad92-16e9040f0bb6" providerId="ADAL" clId="{274D93D8-B825-4441-8072-89C71C3922DA}" dt="2024-07-03T09:46:56.501" v="12" actId="1076"/>
          <ac:graphicFrameMkLst>
            <pc:docMk/>
            <pc:sldMk cId="3444749268" sldId="265"/>
            <ac:graphicFrameMk id="4" creationId="{25FE7AAF-272E-4D3D-A834-28F6BD741677}"/>
          </ac:graphicFrameMkLst>
        </pc:graphicFrameChg>
        <pc:graphicFrameChg chg="del modGraphic">
          <ac:chgData name="Sylwia Rogala" userId="2e4535f8-3458-4d3f-ad92-16e9040f0bb6" providerId="ADAL" clId="{274D93D8-B825-4441-8072-89C71C3922DA}" dt="2024-07-03T09:45:30.976" v="4" actId="478"/>
          <ac:graphicFrameMkLst>
            <pc:docMk/>
            <pc:sldMk cId="3444749268" sldId="265"/>
            <ac:graphicFrameMk id="6" creationId="{913F61E1-6FBF-45BA-ACC9-B69C5C20722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PLAN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61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Jana Nowaka-Jeziorańskiego 1a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03-984 Warszawa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Calibri" pitchFamily="34" charset="0"/>
                <a:cs typeface="Calibri" pitchFamily="34" charset="0"/>
              </a:rPr>
              <a:t>Pierwszy etap adaptacji – poznaję żłobek w towarzystwie rodzica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68171" y="1926454"/>
            <a:ext cx="10715525" cy="4245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latin typeface="Calibri" pitchFamily="34" charset="0"/>
                <a:cs typeface="Calibri" pitchFamily="34" charset="0"/>
              </a:rPr>
              <a:t>Pierwszym etapem adaptacji jest pobyt dziecka z rodzicem w grupie. Dzieci dzielone są na mniejsze grupy adaptacyjne, aby w jak najbardziej komfortowych warunkach zapoznać się z nowym otoczeniem oraz opiekunkami. </a:t>
            </a:r>
          </a:p>
          <a:p>
            <a:pPr marL="0" indent="0">
              <a:buNone/>
            </a:pPr>
            <a:r>
              <a:rPr lang="pl-PL" sz="1800" b="1" dirty="0">
                <a:latin typeface="Calibri" pitchFamily="34" charset="0"/>
                <a:cs typeface="Calibri" pitchFamily="34" charset="0"/>
              </a:rPr>
              <a:t>Zapraszamy rodziców z dziećmi na około godzinę przez 3 lub 4 dni. </a:t>
            </a:r>
            <a:r>
              <a:rPr lang="pl-PL" sz="1800" dirty="0">
                <a:latin typeface="Calibri" pitchFamily="34" charset="0"/>
                <a:cs typeface="Calibri" pitchFamily="34" charset="0"/>
              </a:rPr>
              <a:t>W zależności od godziny, na którą przychodzi dziecko, otrzymuje ono posiłek: śniadanie, obiad lub zupę i podwieczorek. </a:t>
            </a:r>
          </a:p>
          <a:p>
            <a:pPr marL="0" indent="0">
              <a:buNone/>
            </a:pPr>
            <a:r>
              <a:rPr lang="pl-PL" sz="1800" b="1" dirty="0">
                <a:latin typeface="Calibri" pitchFamily="34" charset="0"/>
                <a:cs typeface="Calibri" pitchFamily="34" charset="0"/>
              </a:rPr>
              <a:t>Informacja o tym, na którą godzinę przychodzi rodzic z dzieckiem, podawana jest na spotkaniu organizacyjnym z kierownikiem żłobka. </a:t>
            </a:r>
            <a:r>
              <a:rPr lang="pl-PL" sz="1800" dirty="0">
                <a:latin typeface="Calibri" pitchFamily="34" charset="0"/>
                <a:cs typeface="Calibri" pitchFamily="34" charset="0"/>
              </a:rPr>
              <a:t>Zazwyczaj są to 3 grupy przedpołudniowe (przed drzemką dzieci) oraz 1 grupa popołudniowa (po drzemce). </a:t>
            </a:r>
          </a:p>
          <a:p>
            <a:pPr marL="0" indent="0">
              <a:buNone/>
            </a:pPr>
            <a:endParaRPr lang="pl-PL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Calibri" pitchFamily="34" charset="0"/>
                <a:cs typeface="Calibri" pitchFamily="34" charset="0"/>
              </a:rPr>
              <a:t>Każde dziecko adaptuje się w innym tempie. Biorąc pod uwagę na indywidualne możliwości dziecka czas pobytu rodzica z dzieckiem w grupie może być wydłużony (więcej niż planowe 3-4 dni).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6032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Calibri" pitchFamily="34" charset="0"/>
                <a:cs typeface="Calibri" pitchFamily="34" charset="0"/>
              </a:rPr>
              <a:t>Drugi etap adaptacji – moje pierwsze próby pozostania bez rodzica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68171" y="1997476"/>
            <a:ext cx="10715525" cy="4174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latin typeface="Calibri" pitchFamily="34" charset="0"/>
                <a:cs typeface="Calibri" pitchFamily="34" charset="0"/>
              </a:rPr>
              <a:t>Ten etap to pozostawienie dziecka w grupie bez rodzica. </a:t>
            </a:r>
          </a:p>
          <a:p>
            <a:pPr marL="0" indent="0">
              <a:buNone/>
            </a:pPr>
            <a:r>
              <a:rPr lang="pl-PL" sz="1800" b="1" dirty="0">
                <a:latin typeface="Calibri" pitchFamily="34" charset="0"/>
                <a:cs typeface="Calibri" pitchFamily="34" charset="0"/>
              </a:rPr>
              <a:t>Pierwszego dnia dziecko zostaje samo na około godzinę, w kolejnych dniach na 2 godziny i czas jest ten wydłużany do około 3-4 godzin, aż dziecko zostaje samo od śniadania do obiadu. </a:t>
            </a:r>
          </a:p>
          <a:p>
            <a:pPr marL="0" indent="0">
              <a:buNone/>
            </a:pPr>
            <a:r>
              <a:rPr lang="pl-PL" sz="1800" dirty="0">
                <a:latin typeface="Calibri" pitchFamily="34" charset="0"/>
                <a:cs typeface="Calibri" pitchFamily="34" charset="0"/>
              </a:rPr>
              <a:t>Dzieci nadal przychodzą na swoje podgrupy adaptacyjne. Utrzymanie jeszcze przez początkowe dni grup adaptacyjnych jest ważne z tego względu, że dzieci mają możliwość przebywać w małych podgrupach, a opiekunki mają szansę zająć się każdym z nich i poświęcić maksymalnie dużo czasu na indywidualny kontakt i budowanie relacji. Dzieci też powoli, w mniejszych grupach, przyzwyczajają się do przebywania z innymi dziećmi. </a:t>
            </a:r>
          </a:p>
          <a:p>
            <a:pPr marL="0" indent="0">
              <a:buNone/>
            </a:pPr>
            <a:r>
              <a:rPr lang="pl-PL" sz="1800" b="1" dirty="0">
                <a:latin typeface="Calibri" pitchFamily="34" charset="0"/>
                <a:cs typeface="Calibri" pitchFamily="34" charset="0"/>
              </a:rPr>
              <a:t>Z kolejnymi dniami liczba grup adaptacyjnych zmniejsza się stając się docelową liczebnie grupą dziecięcą a czas pobytu dziecka wydłuża się i trwa od śniadania do obiadu. </a:t>
            </a:r>
          </a:p>
          <a:p>
            <a:pPr marL="0" indent="0">
              <a:buNone/>
            </a:pPr>
            <a:endParaRPr lang="pl-PL" sz="18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l-PL" sz="1800" b="1" dirty="0">
                <a:latin typeface="Calibri" pitchFamily="34" charset="0"/>
                <a:cs typeface="Calibri" pitchFamily="34" charset="0"/>
              </a:rPr>
              <a:t>Proces ten zajmuje około 2 do 3 tygodni.</a:t>
            </a:r>
          </a:p>
          <a:p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Calibri" pitchFamily="34" charset="0"/>
                <a:cs typeface="Calibri" pitchFamily="34" charset="0"/>
              </a:rPr>
              <a:t>Trzeci etap adaptacji – zostaję sam na drzemkę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68171" y="2032986"/>
            <a:ext cx="10715525" cy="4139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>
                <a:latin typeface="Calibri" pitchFamily="34" charset="0"/>
                <a:cs typeface="Calibri" pitchFamily="34" charset="0"/>
              </a:rPr>
              <a:t>Po około 2-3 tygodniach </a:t>
            </a:r>
            <a:r>
              <a:rPr lang="pl-PL" sz="1800" dirty="0">
                <a:latin typeface="Calibri" pitchFamily="34" charset="0"/>
                <a:cs typeface="Calibri" pitchFamily="34" charset="0"/>
              </a:rPr>
              <a:t>(w zależności od potrzeb danej grupy wiekowej oraz rozkładu dni roboczych w kalendarzu) </a:t>
            </a:r>
            <a:r>
              <a:rPr lang="pl-PL" sz="1800" b="1" dirty="0">
                <a:latin typeface="Calibri" pitchFamily="34" charset="0"/>
                <a:cs typeface="Calibri" pitchFamily="34" charset="0"/>
              </a:rPr>
              <a:t>dzieci zostają już w żłobku na drzemkę</a:t>
            </a:r>
            <a:r>
              <a:rPr lang="pl-PL" sz="1800" dirty="0">
                <a:latin typeface="Calibri" pitchFamily="34" charset="0"/>
                <a:cs typeface="Calibri" pitchFamily="34" charset="0"/>
              </a:rPr>
              <a:t>. Przestają obowiązywać podgrupy i godziny adaptacyjne. </a:t>
            </a:r>
          </a:p>
          <a:p>
            <a:pPr marL="0" indent="0">
              <a:buNone/>
            </a:pPr>
            <a:endParaRPr lang="pl-PL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l-PL" sz="1800" b="1" dirty="0">
                <a:latin typeface="Calibri" pitchFamily="34" charset="0"/>
                <a:cs typeface="Calibri" pitchFamily="34" charset="0"/>
              </a:rPr>
              <a:t>Rodzice mogą skorzystać ze żłobka w godzinach jego otwarcia pamiętając, by pobyt dziecka nie przekraczał 10 godzin dziennie. </a:t>
            </a:r>
          </a:p>
          <a:p>
            <a:pPr marL="0" indent="0">
              <a:buNone/>
            </a:pPr>
            <a:endParaRPr lang="pl-PL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l-PL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8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1BDB6F77-D2E9-4EF8-A912-C18E9E40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640968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Przykładowy plan adaptacji 2024</a:t>
            </a:r>
            <a:b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l-PL" sz="1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5FE7AAF-272E-4D3D-A834-28F6BD741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035898"/>
              </p:ext>
            </p:extLst>
          </p:nvPr>
        </p:nvGraphicFramePr>
        <p:xfrm>
          <a:off x="719091" y="916542"/>
          <a:ext cx="10634708" cy="438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702">
                  <a:extLst>
                    <a:ext uri="{9D8B030D-6E8A-4147-A177-3AD203B41FA5}">
                      <a16:colId xmlns:a16="http://schemas.microsoft.com/office/drawing/2014/main" val="4005306728"/>
                    </a:ext>
                  </a:extLst>
                </a:gridCol>
                <a:gridCol w="1516702">
                  <a:extLst>
                    <a:ext uri="{9D8B030D-6E8A-4147-A177-3AD203B41FA5}">
                      <a16:colId xmlns:a16="http://schemas.microsoft.com/office/drawing/2014/main" val="3262071158"/>
                    </a:ext>
                  </a:extLst>
                </a:gridCol>
                <a:gridCol w="1517690">
                  <a:extLst>
                    <a:ext uri="{9D8B030D-6E8A-4147-A177-3AD203B41FA5}">
                      <a16:colId xmlns:a16="http://schemas.microsoft.com/office/drawing/2014/main" val="535900143"/>
                    </a:ext>
                  </a:extLst>
                </a:gridCol>
                <a:gridCol w="1530544">
                  <a:extLst>
                    <a:ext uri="{9D8B030D-6E8A-4147-A177-3AD203B41FA5}">
                      <a16:colId xmlns:a16="http://schemas.microsoft.com/office/drawing/2014/main" val="401377095"/>
                    </a:ext>
                  </a:extLst>
                </a:gridCol>
                <a:gridCol w="1520656">
                  <a:extLst>
                    <a:ext uri="{9D8B030D-6E8A-4147-A177-3AD203B41FA5}">
                      <a16:colId xmlns:a16="http://schemas.microsoft.com/office/drawing/2014/main" val="242400325"/>
                    </a:ext>
                  </a:extLst>
                </a:gridCol>
                <a:gridCol w="1511758">
                  <a:extLst>
                    <a:ext uri="{9D8B030D-6E8A-4147-A177-3AD203B41FA5}">
                      <a16:colId xmlns:a16="http://schemas.microsoft.com/office/drawing/2014/main" val="942374647"/>
                    </a:ext>
                  </a:extLst>
                </a:gridCol>
                <a:gridCol w="1520656">
                  <a:extLst>
                    <a:ext uri="{9D8B030D-6E8A-4147-A177-3AD203B41FA5}">
                      <a16:colId xmlns:a16="http://schemas.microsoft.com/office/drawing/2014/main" val="3736827552"/>
                    </a:ext>
                  </a:extLst>
                </a:gridCol>
              </a:tblGrid>
              <a:tr h="19095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Poniedziałek</a:t>
                      </a:r>
                      <a:endParaRPr lang="pl-PL" sz="900">
                        <a:solidFill>
                          <a:srgbClr val="595959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Wtorek</a:t>
                      </a:r>
                      <a:endParaRPr lang="pl-PL" sz="900">
                        <a:solidFill>
                          <a:srgbClr val="595959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Środa</a:t>
                      </a:r>
                      <a:endParaRPr lang="pl-PL" sz="900">
                        <a:solidFill>
                          <a:srgbClr val="595959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Czwartek</a:t>
                      </a:r>
                      <a:endParaRPr lang="pl-PL" sz="900">
                        <a:solidFill>
                          <a:srgbClr val="595959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Piątek</a:t>
                      </a:r>
                      <a:endParaRPr lang="pl-PL" sz="900">
                        <a:solidFill>
                          <a:srgbClr val="595959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Sobota</a:t>
                      </a:r>
                      <a:endParaRPr lang="pl-PL" sz="900">
                        <a:solidFill>
                          <a:srgbClr val="595959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Niedziela</a:t>
                      </a:r>
                      <a:endParaRPr lang="pl-PL" sz="900">
                        <a:solidFill>
                          <a:srgbClr val="595959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6956544"/>
                  </a:ext>
                </a:extLst>
              </a:tr>
              <a:tr h="1909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834137"/>
                  </a:ext>
                </a:extLst>
              </a:tr>
              <a:tr h="45527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x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417098"/>
                  </a:ext>
                </a:extLst>
              </a:tr>
              <a:tr h="1909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4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5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6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7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8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580618"/>
                  </a:ext>
                </a:extLst>
              </a:tr>
              <a:tr h="123764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 dirty="0">
                          <a:effectLst/>
                        </a:rPr>
                        <a:t>Z RODZICEM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 dirty="0">
                          <a:effectLst/>
                        </a:rPr>
                        <a:t>8:00 – 9:00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 dirty="0">
                          <a:effectLst/>
                        </a:rPr>
                        <a:t>9:15 – 10:15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 dirty="0">
                          <a:effectLst/>
                        </a:rPr>
                        <a:t>10:30 – 11:30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Z RODZICEM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9:00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9:15 – 10:15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10:30 – 11:30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Z RODZICEM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9:00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9:15 – 10:15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10:30 – 11:30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Z RODZICEM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9:00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9:15 – 10:15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10:30 – 11:30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9:00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9:15 – 10:15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10:30 – 11:30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x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x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6170307"/>
                  </a:ext>
                </a:extLst>
              </a:tr>
              <a:tr h="1909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9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10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11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12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13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14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15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51150"/>
                  </a:ext>
                </a:extLst>
              </a:tr>
              <a:tr h="97596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9:00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9:15 – 10:15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10:30 – 11:30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9:30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10:00 – 11:30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9:30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10:00 – 11:30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9:30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10:00 – 11:30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11:30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x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x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741584"/>
                  </a:ext>
                </a:extLst>
              </a:tr>
              <a:tr h="1909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16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17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18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19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20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21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22</a:t>
                      </a:r>
                      <a:endParaRPr lang="pl-PL" sz="900">
                        <a:solidFill>
                          <a:srgbClr val="7F7F7F"/>
                        </a:solidFill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279561"/>
                  </a:ext>
                </a:extLst>
              </a:tr>
              <a:tr h="76380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11:30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</a:rPr>
                        <a:t>8:00 – 11:30</a:t>
                      </a:r>
                      <a:endParaRPr lang="pl-PL" sz="90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 dirty="0">
                          <a:effectLst/>
                        </a:rPr>
                        <a:t>Dzieci mogą już zostać na spanie. Nie wszystkie są jednak na to gotowe. Zazwyczaj jest to dla nich ogromny stres. Ważne, aby adaptacja była dostosowana do potrzeb i możliwości dziecka. To, w jaki sposób przebiega, jest sprawą indywidulaną. </a:t>
                      </a:r>
                      <a:endParaRPr lang="pl-PL" sz="900" dirty="0">
                        <a:effectLst/>
                        <a:latin typeface="Corbel" panose="020B0503020204020204" pitchFamily="34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827302"/>
                  </a:ext>
                </a:extLst>
              </a:tr>
            </a:tbl>
          </a:graphicData>
        </a:graphic>
      </p:graphicFrame>
      <p:sp>
        <p:nvSpPr>
          <p:cNvPr id="8" name="Prostokąt 7">
            <a:extLst>
              <a:ext uri="{FF2B5EF4-FFF2-40B4-BE49-F238E27FC236}">
                <a16:creationId xmlns:a16="http://schemas.microsoft.com/office/drawing/2014/main" id="{3E8188B2-D58B-4BAC-B809-B295D4DB6A05}"/>
              </a:ext>
            </a:extLst>
          </p:cNvPr>
          <p:cNvSpPr/>
          <p:nvPr/>
        </p:nvSpPr>
        <p:spPr>
          <a:xfrm>
            <a:off x="606641" y="5333130"/>
            <a:ext cx="10747158" cy="10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b="1" dirty="0">
                <a:latin typeface="Corbel" panose="020B0503020204020204" pitchFamily="34" charset="0"/>
                <a:ea typeface="MS PMincho" panose="02020600040205080304" pitchFamily="18" charset="-128"/>
                <a:cs typeface="Times New Roman" panose="02020603050405020304" pitchFamily="18" charset="0"/>
              </a:rPr>
              <a:t>Za każdym razem, gdy widzimy, że dziecko lub rodzic nie są jeszcze gotowi na rozłąkę, rodzic może wejść do grupy z dzieckiem. Zawsze, gdy dziecko bardzo przeżywa rozstanie, czas spędzony w żłobku skracany jest do minimum i dostosowywany  do indywidualnych możliwości dziecka.</a:t>
            </a:r>
            <a:endParaRPr lang="pl-PL" sz="1600" dirty="0">
              <a:effectLst/>
              <a:latin typeface="Corbel" panose="020B0503020204020204" pitchFamily="34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74926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75F2D4B0E194438E3A35E86188CDFD" ma:contentTypeVersion="9" ma:contentTypeDescription="Utwórz nowy dokument." ma:contentTypeScope="" ma:versionID="a8ee2f8c3d7e81fb14324a95465da8f8">
  <xsd:schema xmlns:xsd="http://www.w3.org/2001/XMLSchema" xmlns:xs="http://www.w3.org/2001/XMLSchema" xmlns:p="http://schemas.microsoft.com/office/2006/metadata/properties" xmlns:ns3="5b91f61f-1185-4990-a5b8-f6a0243aafd3" targetNamespace="http://schemas.microsoft.com/office/2006/metadata/properties" ma:root="true" ma:fieldsID="5056d06ef21a4acecd4c7f2a78ae033b" ns3:_="">
    <xsd:import namespace="5b91f61f-1185-4990-a5b8-f6a0243aaf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1f61f-1185-4990-a5b8-f6a0243aaf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862361-9D3F-4F54-BBB7-9B3FE5D24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91f61f-1185-4990-a5b8-f6a0243aaf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8FD08-6503-47D9-822C-43EF3719B3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4F695C-AB19-4C5A-8A9E-E05B65212B7F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5b91f61f-1185-4990-a5b8-f6a0243aafd3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670</Words>
  <Application>Microsoft Office PowerPoint</Application>
  <PresentationFormat>Panoramiczny</PresentationFormat>
  <Paragraphs>107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3" baseType="lpstr">
      <vt:lpstr>MS PMincho</vt:lpstr>
      <vt:lpstr>Arial</vt:lpstr>
      <vt:lpstr>Avenir Next LT Pro</vt:lpstr>
      <vt:lpstr>Calibri</vt:lpstr>
      <vt:lpstr>Corbel</vt:lpstr>
      <vt:lpstr>Engram Warsaw</vt:lpstr>
      <vt:lpstr>Times New Roman</vt:lpstr>
      <vt:lpstr>AccentBoxVTI</vt:lpstr>
      <vt:lpstr>PLAN ADAPTACJI</vt:lpstr>
      <vt:lpstr>Pierwszy etap adaptacji – poznaję żłobek w towarzystwie rodzica</vt:lpstr>
      <vt:lpstr>Drugi etap adaptacji – moje pierwsze próby pozostania bez rodzica</vt:lpstr>
      <vt:lpstr>Trzeci etap adaptacji – zostaję sam na drzemkę</vt:lpstr>
      <vt:lpstr>Przykładowy plan adaptacji 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Rafał Rogala</dc:creator>
  <cp:lastModifiedBy>Sylwia Rogala</cp:lastModifiedBy>
  <cp:revision>41</cp:revision>
  <dcterms:created xsi:type="dcterms:W3CDTF">2023-03-20T11:53:13Z</dcterms:created>
  <dcterms:modified xsi:type="dcterms:W3CDTF">2024-07-03T09:47:48Z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0x0101002275F2D4B0E194438E3A35E86188CDFD</vt:lpwstr>
  </property>
</Properties>
</file>