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4"/>
    <p:sldMasterId id="2147483774" r:id="rId5"/>
  </p:sldMasterIdLst>
  <p:sldIdLst>
    <p:sldId id="256" r:id="rId6"/>
    <p:sldId id="259" r:id="rId7"/>
    <p:sldId id="260" r:id="rId8"/>
    <p:sldId id="262" r:id="rId9"/>
    <p:sldId id="263" r:id="rId10"/>
    <p:sldId id="261" r:id="rId11"/>
    <p:sldId id="264" r:id="rId12"/>
    <p:sldId id="265" r:id="rId13"/>
    <p:sldId id="266"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na Siwiec" userId="d79085d5-d84b-46de-9cb3-b4a54d72ea55" providerId="ADAL" clId="{3B5CEE57-9F03-423F-A0E8-3348505315FB}"/>
    <pc:docChg chg="custSel modSld">
      <pc:chgData name="Marianna Siwiec" userId="d79085d5-d84b-46de-9cb3-b4a54d72ea55" providerId="ADAL" clId="{3B5CEE57-9F03-423F-A0E8-3348505315FB}" dt="2024-07-18T08:12:02.680" v="169" actId="20577"/>
      <pc:docMkLst>
        <pc:docMk/>
      </pc:docMkLst>
      <pc:sldChg chg="modSp">
        <pc:chgData name="Marianna Siwiec" userId="d79085d5-d84b-46de-9cb3-b4a54d72ea55" providerId="ADAL" clId="{3B5CEE57-9F03-423F-A0E8-3348505315FB}" dt="2024-07-18T08:10:27.920" v="100" actId="20577"/>
        <pc:sldMkLst>
          <pc:docMk/>
          <pc:sldMk cId="2644673863" sldId="260"/>
        </pc:sldMkLst>
        <pc:spChg chg="mod">
          <ac:chgData name="Marianna Siwiec" userId="d79085d5-d84b-46de-9cb3-b4a54d72ea55" providerId="ADAL" clId="{3B5CEE57-9F03-423F-A0E8-3348505315FB}" dt="2024-07-18T08:10:27.920" v="100" actId="20577"/>
          <ac:spMkLst>
            <pc:docMk/>
            <pc:sldMk cId="2644673863" sldId="260"/>
            <ac:spMk id="4" creationId="{DB23BCD5-15E9-4838-A694-AB967022BF2C}"/>
          </ac:spMkLst>
        </pc:spChg>
      </pc:sldChg>
      <pc:sldChg chg="modSp">
        <pc:chgData name="Marianna Siwiec" userId="d79085d5-d84b-46de-9cb3-b4a54d72ea55" providerId="ADAL" clId="{3B5CEE57-9F03-423F-A0E8-3348505315FB}" dt="2024-07-18T08:08:27.576" v="85" actId="20577"/>
        <pc:sldMkLst>
          <pc:docMk/>
          <pc:sldMk cId="1321804875" sldId="261"/>
        </pc:sldMkLst>
        <pc:spChg chg="mod">
          <ac:chgData name="Marianna Siwiec" userId="d79085d5-d84b-46de-9cb3-b4a54d72ea55" providerId="ADAL" clId="{3B5CEE57-9F03-423F-A0E8-3348505315FB}" dt="2024-07-18T08:08:27.576" v="85" actId="20577"/>
          <ac:spMkLst>
            <pc:docMk/>
            <pc:sldMk cId="1321804875" sldId="261"/>
            <ac:spMk id="5" creationId="{83367C29-465D-47F7-A1EA-73E4EC38361B}"/>
          </ac:spMkLst>
        </pc:spChg>
      </pc:sldChg>
      <pc:sldChg chg="modSp">
        <pc:chgData name="Marianna Siwiec" userId="d79085d5-d84b-46de-9cb3-b4a54d72ea55" providerId="ADAL" clId="{3B5CEE57-9F03-423F-A0E8-3348505315FB}" dt="2024-07-18T08:10:51.695" v="117" actId="20577"/>
        <pc:sldMkLst>
          <pc:docMk/>
          <pc:sldMk cId="1996044525" sldId="264"/>
        </pc:sldMkLst>
        <pc:spChg chg="mod">
          <ac:chgData name="Marianna Siwiec" userId="d79085d5-d84b-46de-9cb3-b4a54d72ea55" providerId="ADAL" clId="{3B5CEE57-9F03-423F-A0E8-3348505315FB}" dt="2024-07-18T08:10:51.695" v="117" actId="20577"/>
          <ac:spMkLst>
            <pc:docMk/>
            <pc:sldMk cId="1996044525" sldId="264"/>
            <ac:spMk id="3" creationId="{00000000-0000-0000-0000-000000000000}"/>
          </ac:spMkLst>
        </pc:spChg>
      </pc:sldChg>
      <pc:sldChg chg="modSp">
        <pc:chgData name="Marianna Siwiec" userId="d79085d5-d84b-46de-9cb3-b4a54d72ea55" providerId="ADAL" clId="{3B5CEE57-9F03-423F-A0E8-3348505315FB}" dt="2024-07-18T08:12:02.680" v="169" actId="20577"/>
        <pc:sldMkLst>
          <pc:docMk/>
          <pc:sldMk cId="3941974614" sldId="265"/>
        </pc:sldMkLst>
        <pc:spChg chg="mod">
          <ac:chgData name="Marianna Siwiec" userId="d79085d5-d84b-46de-9cb3-b4a54d72ea55" providerId="ADAL" clId="{3B5CEE57-9F03-423F-A0E8-3348505315FB}" dt="2024-07-18T08:12:02.680" v="169" actId="20577"/>
          <ac:spMkLst>
            <pc:docMk/>
            <pc:sldMk cId="3941974614" sldId="265"/>
            <ac:spMk id="3" creationId="{00000000-0000-0000-0000-000000000000}"/>
          </ac:spMkLst>
        </pc:spChg>
      </pc:sldChg>
      <pc:sldChg chg="modSp">
        <pc:chgData name="Marianna Siwiec" userId="d79085d5-d84b-46de-9cb3-b4a54d72ea55" providerId="ADAL" clId="{3B5CEE57-9F03-423F-A0E8-3348505315FB}" dt="2024-07-18T08:09:45.345" v="98" actId="20577"/>
        <pc:sldMkLst>
          <pc:docMk/>
          <pc:sldMk cId="4112844413" sldId="266"/>
        </pc:sldMkLst>
        <pc:spChg chg="mod">
          <ac:chgData name="Marianna Siwiec" userId="d79085d5-d84b-46de-9cb3-b4a54d72ea55" providerId="ADAL" clId="{3B5CEE57-9F03-423F-A0E8-3348505315FB}" dt="2024-07-18T08:09:45.345" v="98" actId="20577"/>
          <ac:spMkLst>
            <pc:docMk/>
            <pc:sldMk cId="4112844413" sldId="26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7/18/2024</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7913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7/18/2024</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20385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7/18/2024</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54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18-07-2024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179610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18-07-2024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636110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18-07-2024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970465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18-07-2024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752684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18-07-2024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407446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18-07-2024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964252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18-07-2024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5998304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18-07-2024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7296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7/18/2024</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763513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18-07-2024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986620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18-07-2024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707271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18-07-2024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401664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7/18/2024</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1613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7/18/2024</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3053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7/18/2024</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7987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7/18/2024</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0926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7/18/2024</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4661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7/18/2024</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31261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7/18/2024</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71518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7/18/2024</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448444866"/>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66" r:id="rId6"/>
    <p:sldLayoutId id="2147483762" r:id="rId7"/>
    <p:sldLayoutId id="2147483763" r:id="rId8"/>
    <p:sldLayoutId id="2147483764" r:id="rId9"/>
    <p:sldLayoutId id="2147483765"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18-07-2024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2722712409"/>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frd.org.pl/wp-content/uploads/2019/10/standardy_09-09.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C6F9F4B6-59B0-657E-FDBC-898F508D820F}"/>
              </a:ext>
            </a:extLst>
          </p:cNvPr>
          <p:cNvPicPr>
            <a:picLocks noChangeAspect="1"/>
          </p:cNvPicPr>
          <p:nvPr/>
        </p:nvPicPr>
        <p:blipFill rotWithShape="1">
          <a:blip r:embed="rId2"/>
          <a:srcRect l="7972" r="7972"/>
          <a:stretch/>
        </p:blipFill>
        <p:spPr>
          <a:xfrm>
            <a:off x="4121249" y="10"/>
            <a:ext cx="8668512" cy="6857990"/>
          </a:xfrm>
          <a:prstGeom prst="rect">
            <a:avLst/>
          </a:prstGeom>
        </p:spPr>
      </p:pic>
      <p:sp>
        <p:nvSpPr>
          <p:cNvPr id="47" name="Rectangle 46">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362962" y="1151118"/>
            <a:ext cx="4023360" cy="3204134"/>
          </a:xfrm>
        </p:spPr>
        <p:txBody>
          <a:bodyPr anchor="b">
            <a:normAutofit/>
          </a:bodyPr>
          <a:lstStyle/>
          <a:p>
            <a:pPr algn="ctr"/>
            <a:r>
              <a:rPr lang="pl-PL" sz="4000" b="1" dirty="0">
                <a:latin typeface="Calibri"/>
                <a:cs typeface="Calibri"/>
              </a:rPr>
              <a:t>STANDARD ADAPTACJI</a:t>
            </a:r>
          </a:p>
        </p:txBody>
      </p:sp>
      <p:sp>
        <p:nvSpPr>
          <p:cNvPr id="3" name="Podtytuł 2"/>
          <p:cNvSpPr>
            <a:spLocks noGrp="1"/>
          </p:cNvSpPr>
          <p:nvPr>
            <p:ph type="subTitle" idx="1"/>
          </p:nvPr>
        </p:nvSpPr>
        <p:spPr>
          <a:xfrm>
            <a:off x="463603" y="4729148"/>
            <a:ext cx="4023359" cy="1208141"/>
          </a:xfrm>
        </p:spPr>
        <p:txBody>
          <a:bodyPr vert="horz" lIns="91440" tIns="45720" rIns="91440" bIns="45720" rtlCol="0" anchor="t">
            <a:normAutofit/>
          </a:bodyPr>
          <a:lstStyle/>
          <a:p>
            <a:pPr>
              <a:spcBef>
                <a:spcPts val="0"/>
              </a:spcBef>
            </a:pPr>
            <a:r>
              <a:rPr lang="pl-PL" sz="2000" dirty="0">
                <a:latin typeface="Calibri"/>
                <a:cs typeface="Calibri"/>
              </a:rPr>
              <a:t>Żłobek nr 65 ul. Spartańska 2</a:t>
            </a:r>
          </a:p>
          <a:p>
            <a:pPr>
              <a:spcBef>
                <a:spcPts val="0"/>
              </a:spcBef>
            </a:pPr>
            <a:r>
              <a:rPr lang="pl-PL" sz="2000" dirty="0">
                <a:latin typeface="Calibri"/>
                <a:ea typeface="+mn-lt"/>
                <a:cs typeface="+mn-lt"/>
              </a:rPr>
              <a:t>02-637 Warszawa</a:t>
            </a:r>
            <a:endParaRPr lang="pl-PL" sz="2000" dirty="0">
              <a:latin typeface="Calibri"/>
              <a:cs typeface="Calibri"/>
            </a:endParaRPr>
          </a:p>
        </p:txBody>
      </p:sp>
      <p:sp>
        <p:nvSpPr>
          <p:cNvPr id="49" name="Rectangle 4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angle 5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C6BC1D3-63A4-EC7D-4A4B-6F75FE569411}"/>
              </a:ext>
            </a:extLst>
          </p:cNvPr>
          <p:cNvSpPr txBox="1"/>
          <p:nvPr/>
        </p:nvSpPr>
        <p:spPr>
          <a:xfrm>
            <a:off x="361336" y="6400176"/>
            <a:ext cx="27432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1100" dirty="0">
                <a:latin typeface="Engram Warsaw"/>
              </a:rPr>
              <a:t>#</a:t>
            </a:r>
            <a:r>
              <a:rPr lang="pl-PL" sz="1100" dirty="0">
                <a:solidFill>
                  <a:srgbClr val="0091CF"/>
                </a:solidFill>
                <a:latin typeface="Engram Warsaw"/>
              </a:rPr>
              <a:t>WARSZAWA</a:t>
            </a:r>
            <a:r>
              <a:rPr lang="pl-PL" sz="1100" dirty="0">
                <a:solidFill>
                  <a:srgbClr val="FAB036"/>
                </a:solidFill>
                <a:latin typeface="Engram Warsaw"/>
              </a:rPr>
              <a:t>DLA</a:t>
            </a:r>
            <a:r>
              <a:rPr lang="pl-PL" sz="1100" dirty="0">
                <a:solidFill>
                  <a:srgbClr val="E53629"/>
                </a:solidFill>
                <a:latin typeface="Engram Warsaw"/>
              </a:rPr>
              <a:t>NAJMŁODSZYCH</a:t>
            </a:r>
            <a:endParaRPr lang="en-US" dirty="0"/>
          </a:p>
        </p:txBody>
      </p:sp>
      <p:pic>
        <p:nvPicPr>
          <p:cNvPr id="7" name="Picture 7">
            <a:extLst>
              <a:ext uri="{FF2B5EF4-FFF2-40B4-BE49-F238E27FC236}">
                <a16:creationId xmlns:a16="http://schemas.microsoft.com/office/drawing/2014/main" id="{7C775662-AB62-CFEA-15CD-E4CDC12737B1}"/>
              </a:ext>
            </a:extLst>
          </p:cNvPr>
          <p:cNvPicPr>
            <a:picLocks noChangeAspect="1"/>
          </p:cNvPicPr>
          <p:nvPr/>
        </p:nvPicPr>
        <p:blipFill>
          <a:blip r:embed="rId3"/>
          <a:stretch>
            <a:fillRect/>
          </a:stretch>
        </p:blipFill>
        <p:spPr>
          <a:xfrm>
            <a:off x="361336" y="196214"/>
            <a:ext cx="2399071" cy="1524863"/>
          </a:xfrm>
          <a:prstGeom prst="rect">
            <a:avLst/>
          </a:prstGeom>
        </p:spPr>
      </p:pic>
    </p:spTree>
    <p:extLst>
      <p:ext uri="{BB962C8B-B14F-4D97-AF65-F5344CB8AC3E}">
        <p14:creationId xmlns:p14="http://schemas.microsoft.com/office/powerpoint/2010/main" val="6503171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par>
                                <p:cTn id="13" presetID="10" presetClass="entr" presetSubtype="0" fill="hold" grpId="0" nodeType="withEffect">
                                  <p:stCondLst>
                                    <p:cond delay="100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r>
              <a:rPr lang="pl-PL" sz="1600" dirty="0">
                <a:solidFill>
                  <a:schemeClr val="bg1"/>
                </a:solidFill>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5" name="Prostokąt 4">
            <a:extLst>
              <a:ext uri="{FF2B5EF4-FFF2-40B4-BE49-F238E27FC236}">
                <a16:creationId xmlns:a16="http://schemas.microsoft.com/office/drawing/2014/main" id="{83367C29-465D-47F7-A1EA-73E4EC38361B}"/>
              </a:ext>
            </a:extLst>
          </p:cNvPr>
          <p:cNvSpPr/>
          <p:nvPr/>
        </p:nvSpPr>
        <p:spPr>
          <a:xfrm>
            <a:off x="595162" y="361151"/>
            <a:ext cx="11001675" cy="4847481"/>
          </a:xfrm>
          <a:prstGeom prst="rect">
            <a:avLst/>
          </a:prstGeom>
        </p:spPr>
        <p:txBody>
          <a:bodyPr wrap="square">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pl-PL" sz="2000" b="1" dirty="0">
                <a:latin typeface="Calibri" panose="020F0502020204030204" pitchFamily="34" charset="0"/>
                <a:ea typeface="Calibri" panose="020F0502020204030204" pitchFamily="34" charset="0"/>
                <a:cs typeface="Calibri" panose="020F0502020204030204" pitchFamily="34" charset="0"/>
              </a:rPr>
              <a:t>W warszawskich żłobkach publicznych przyjęto standardy pracy w zakresie współpracy z rodzicami w okresie adaptacji, są nimi:</a:t>
            </a:r>
          </a:p>
          <a:p>
            <a:endParaRPr lang="pl-PL" dirty="0">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50000"/>
              </a:lnSpc>
              <a:buFont typeface="Arial" panose="020B0604020202020204" pitchFamily="34" charset="0"/>
              <a:buChar char="•"/>
            </a:pPr>
            <a:r>
              <a:rPr lang="pl-PL" dirty="0">
                <a:latin typeface="Calibri" panose="020F0502020204030204" pitchFamily="34" charset="0"/>
                <a:ea typeface="Calibri" panose="020F0502020204030204" pitchFamily="34" charset="0"/>
                <a:cs typeface="Calibri" panose="020F0502020204030204" pitchFamily="34" charset="0"/>
              </a:rPr>
              <a:t>Placówka organizuje adaptację nowych dzieci tak, by móc poświęcić uwagę każdemu z nich</a:t>
            </a:r>
          </a:p>
          <a:p>
            <a:pPr marL="285750" indent="-285750">
              <a:lnSpc>
                <a:spcPct val="150000"/>
              </a:lnSpc>
              <a:buFont typeface="Arial" panose="020B0604020202020204" pitchFamily="34" charset="0"/>
              <a:buChar char="•"/>
            </a:pPr>
            <a:r>
              <a:rPr lang="pl-PL" dirty="0">
                <a:latin typeface="Calibri" panose="020F0502020204030204" pitchFamily="34" charset="0"/>
                <a:ea typeface="Calibri" panose="020F0502020204030204" pitchFamily="34" charset="0"/>
                <a:cs typeface="Calibri" panose="020F0502020204030204" pitchFamily="34" charset="0"/>
              </a:rPr>
              <a:t>Rodzice lub inne bliskie dorosłe osoby towarzyszą dziecku w czasie adaptacji</a:t>
            </a:r>
          </a:p>
          <a:p>
            <a:pPr marL="285750" indent="-285750">
              <a:lnSpc>
                <a:spcPct val="150000"/>
              </a:lnSpc>
              <a:buFont typeface="Arial" panose="020B0604020202020204" pitchFamily="34" charset="0"/>
              <a:buChar char="•"/>
            </a:pPr>
            <a:r>
              <a:rPr lang="pl-PL" dirty="0">
                <a:latin typeface="Calibri" panose="020F0502020204030204" pitchFamily="34" charset="0"/>
                <a:ea typeface="Calibri" panose="020F0502020204030204" pitchFamily="34" charset="0"/>
                <a:cs typeface="Calibri" panose="020F0502020204030204" pitchFamily="34" charset="0"/>
              </a:rPr>
              <a:t>W placówce prowadzi się różne działania ułatwiające dzieciom adaptację</a:t>
            </a:r>
          </a:p>
          <a:p>
            <a:pPr marL="285750" indent="-285750">
              <a:lnSpc>
                <a:spcPct val="150000"/>
              </a:lnSpc>
              <a:buFont typeface="Arial" panose="020B0604020202020204" pitchFamily="34" charset="0"/>
              <a:buChar char="•"/>
            </a:pPr>
            <a:r>
              <a:rPr lang="pl-PL" dirty="0">
                <a:latin typeface="Calibri" panose="020F0502020204030204" pitchFamily="34" charset="0"/>
                <a:ea typeface="Calibri" panose="020F0502020204030204" pitchFamily="34" charset="0"/>
                <a:cs typeface="Calibri" panose="020F0502020204030204" pitchFamily="34" charset="0"/>
              </a:rPr>
              <a:t>Kadra uważnie buduje relacje z dzieckiem, szanując jego potrzeby</a:t>
            </a:r>
          </a:p>
          <a:p>
            <a:pPr marL="285750" indent="-285750">
              <a:lnSpc>
                <a:spcPct val="150000"/>
              </a:lnSpc>
              <a:buFont typeface="Arial" panose="020B0604020202020204" pitchFamily="34" charset="0"/>
              <a:buChar char="•"/>
            </a:pPr>
            <a:r>
              <a:rPr lang="pl-PL" dirty="0">
                <a:latin typeface="Calibri" panose="020F0502020204030204" pitchFamily="34" charset="0"/>
                <a:ea typeface="Calibri" panose="020F0502020204030204" pitchFamily="34" charset="0"/>
                <a:cs typeface="Calibri" panose="020F0502020204030204" pitchFamily="34" charset="0"/>
              </a:rPr>
              <a:t>Kadra rozpoznaje moment zakończenia adaptacji dziecka i wie, kiedy dziecko jest gotowe do rozstania z rodzicem</a:t>
            </a:r>
          </a:p>
          <a:p>
            <a:pPr marL="285750" indent="-285750">
              <a:lnSpc>
                <a:spcPct val="150000"/>
              </a:lnSpc>
              <a:buFont typeface="Arial" panose="020B0604020202020204" pitchFamily="34" charset="0"/>
              <a:buChar char="•"/>
            </a:pPr>
            <a:r>
              <a:rPr lang="pl-PL" dirty="0">
                <a:latin typeface="Calibri" panose="020F0502020204030204" pitchFamily="34" charset="0"/>
                <a:ea typeface="Calibri" panose="020F0502020204030204" pitchFamily="34" charset="0"/>
                <a:cs typeface="Calibri" panose="020F0502020204030204" pitchFamily="34" charset="0"/>
              </a:rPr>
              <a:t>Kadra zaznajamia rodziców z przebiegiem procesu adaptacji I jego znaczeniem dla zdrowia I rozwoju dzieci</a:t>
            </a:r>
          </a:p>
          <a:p>
            <a:pPr marL="285750" indent="-285750">
              <a:lnSpc>
                <a:spcPct val="150000"/>
              </a:lnSpc>
              <a:buFont typeface="Arial" panose="020B0604020202020204" pitchFamily="34" charset="0"/>
              <a:buChar char="•"/>
            </a:pPr>
            <a:r>
              <a:rPr lang="pl-PL" dirty="0">
                <a:latin typeface="Calibri" panose="020F0502020204030204" pitchFamily="34" charset="0"/>
                <a:ea typeface="Calibri" panose="020F0502020204030204" pitchFamily="34" charset="0"/>
                <a:cs typeface="Calibri" panose="020F0502020204030204" pitchFamily="34" charset="0"/>
              </a:rPr>
              <a:t>W trakcie adaptacji kadra daje wsparcie rodzicom w sytuacjach dla nich trudnych</a:t>
            </a:r>
          </a:p>
          <a:p>
            <a:pPr marL="285750" indent="-285750">
              <a:buFont typeface="Arial" panose="020B0604020202020204" pitchFamily="34" charset="0"/>
              <a:buChar char="•"/>
            </a:pPr>
            <a:endParaRPr lang="pl-PL" sz="1400" dirty="0">
              <a:latin typeface="Calibri" panose="020F0502020204030204" pitchFamily="34" charset="0"/>
              <a:ea typeface="Calibri" panose="020F0502020204030204" pitchFamily="34" charset="0"/>
              <a:cs typeface="Calibri" panose="020F0502020204030204" pitchFamily="34" charset="0"/>
            </a:endParaRPr>
          </a:p>
          <a:p>
            <a:r>
              <a:rPr lang="pl-PL" sz="1400" dirty="0">
                <a:latin typeface="Calibri" panose="020F0502020204030204" pitchFamily="34" charset="0"/>
                <a:ea typeface="Calibri" panose="020F0502020204030204" pitchFamily="34" charset="0"/>
                <a:cs typeface="Calibri" panose="020F0502020204030204" pitchFamily="34" charset="0"/>
              </a:rPr>
              <a:t>*Standardy w obszarze </a:t>
            </a:r>
            <a:r>
              <a:rPr lang="pl-PL" sz="1400" i="1" dirty="0">
                <a:latin typeface="Calibri" panose="020F0502020204030204" pitchFamily="34" charset="0"/>
                <a:ea typeface="Calibri" panose="020F0502020204030204" pitchFamily="34" charset="0"/>
                <a:cs typeface="Calibri" panose="020F0502020204030204" pitchFamily="34" charset="0"/>
              </a:rPr>
              <a:t>Współpraca z rodzicami w okresie adaptacji</a:t>
            </a:r>
            <a:r>
              <a:rPr lang="pl-PL" sz="1400" dirty="0">
                <a:latin typeface="Calibri" panose="020F0502020204030204" pitchFamily="34" charset="0"/>
                <a:ea typeface="Calibri" panose="020F0502020204030204" pitchFamily="34" charset="0"/>
                <a:cs typeface="Calibri" panose="020F0502020204030204" pitchFamily="34" charset="0"/>
              </a:rPr>
              <a:t> zostały opracowane na podstawie: </a:t>
            </a:r>
            <a:r>
              <a:rPr lang="pl-PL" sz="1400" dirty="0">
                <a:latin typeface="Calibri" panose="020F0502020204030204" pitchFamily="34" charset="0"/>
                <a:ea typeface="Calibri" panose="020F0502020204030204" pitchFamily="34" charset="0"/>
                <a:cs typeface="Calibri" panose="020F0502020204030204" pitchFamily="34" charset="0"/>
                <a:hlinkClick r:id="rId2"/>
              </a:rPr>
              <a:t>Jakość od początku. Standardy jakości opieki i wspierania rozwoju dzieci do lat 3. (2019) pod redakcją Moniki Rościszewska–Woźniak</a:t>
            </a:r>
            <a:r>
              <a:rPr lang="pl-PL" sz="1400" dirty="0">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068421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l-PL"/>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r>
              <a:rPr lang="pl-PL" sz="1600" dirty="0">
                <a:solidFill>
                  <a:schemeClr val="bg1"/>
                </a:solidFill>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7" name="pole tekstowe 6"/>
          <p:cNvSpPr txBox="1"/>
          <p:nvPr/>
        </p:nvSpPr>
        <p:spPr>
          <a:xfrm>
            <a:off x="600511" y="476636"/>
            <a:ext cx="10399128" cy="677108"/>
          </a:xfrm>
          <a:prstGeom prst="rect">
            <a:avLst/>
          </a:prstGeom>
          <a:noFill/>
        </p:spPr>
        <p:txBody>
          <a:bodyPr wrap="square" rtlCol="0">
            <a:spAutoFit/>
          </a:bodyPr>
          <a:lstStyle/>
          <a:p>
            <a:r>
              <a:rPr lang="pl-PL" sz="2000" b="1" dirty="0">
                <a:latin typeface="Calibri" panose="020F0502020204030204" pitchFamily="34" charset="0"/>
                <a:ea typeface="Calibri" panose="020F0502020204030204" pitchFamily="34" charset="0"/>
                <a:cs typeface="Calibri" panose="020F0502020204030204" pitchFamily="34" charset="0"/>
              </a:rPr>
              <a:t>Placówka organizuje adaptację nowych dzieci tak, by móc poświęcić uwagę każdemu z nich</a:t>
            </a:r>
          </a:p>
          <a:p>
            <a:endParaRPr lang="pl-PL" dirty="0"/>
          </a:p>
        </p:txBody>
      </p:sp>
      <p:sp>
        <p:nvSpPr>
          <p:cNvPr id="4" name="Prostokąt 3">
            <a:extLst>
              <a:ext uri="{FF2B5EF4-FFF2-40B4-BE49-F238E27FC236}">
                <a16:creationId xmlns:a16="http://schemas.microsoft.com/office/drawing/2014/main" id="{DB23BCD5-15E9-4838-A694-AB967022BF2C}"/>
              </a:ext>
            </a:extLst>
          </p:cNvPr>
          <p:cNvSpPr/>
          <p:nvPr/>
        </p:nvSpPr>
        <p:spPr>
          <a:xfrm>
            <a:off x="672353" y="1264024"/>
            <a:ext cx="8471647" cy="4801314"/>
          </a:xfrm>
          <a:prstGeom prst="rect">
            <a:avLst/>
          </a:prstGeom>
        </p:spPr>
        <p:txBody>
          <a:bodyPr wrap="square">
            <a:spAutoFit/>
          </a:bodyPr>
          <a:lstStyle/>
          <a:p>
            <a:pPr algn="just"/>
            <a:r>
              <a:rPr lang="pl-PL" dirty="0">
                <a:latin typeface="Calibri" panose="020F0502020204030204" pitchFamily="34" charset="0"/>
                <a:ea typeface="Calibri" panose="020F0502020204030204" pitchFamily="34" charset="0"/>
                <a:cs typeface="Calibri" panose="020F0502020204030204" pitchFamily="34" charset="0"/>
              </a:rPr>
              <a:t>Adaptacja podstawowa trwa 5 dni, po 2 godziny każdego dnia. Pierwsze 3 dni Dziecko poznaje otoczenie z bliską osobą, przy której czuje się bezpiecznie. W ciągu tych kilku dni Dziecko nabiera pomału zaufania do placówki. Kolejne 2 dni Dziecko zostaje przyprowadzone do żłobka na krótki czas, już bez obecności rodzica na sali, dziecko zostaje z opiekunkami.</a:t>
            </a:r>
          </a:p>
          <a:p>
            <a:pPr algn="just"/>
            <a:r>
              <a:rPr lang="pl-PL" dirty="0">
                <a:latin typeface="Calibri" panose="020F0502020204030204" pitchFamily="34" charset="0"/>
                <a:ea typeface="Calibri" panose="020F0502020204030204" pitchFamily="34" charset="0"/>
                <a:cs typeface="Calibri" panose="020F0502020204030204" pitchFamily="34" charset="0"/>
              </a:rPr>
              <a:t>Przy dużej ilości nowych Dzieci  w grupie rozdzielamy grupy na mniejsze podgrupy, aby było spokojniej, dzięki czemu Dzieciom łatwiej jest zaaklimatyzować się z otoczeniem.</a:t>
            </a:r>
          </a:p>
          <a:p>
            <a:pPr algn="just"/>
            <a:r>
              <a:rPr lang="pl-PL" dirty="0">
                <a:latin typeface="Calibri" panose="020F0502020204030204" pitchFamily="34" charset="0"/>
                <a:ea typeface="Calibri" panose="020F0502020204030204" pitchFamily="34" charset="0"/>
                <a:cs typeface="Calibri" panose="020F0502020204030204" pitchFamily="34" charset="0"/>
              </a:rPr>
              <a:t>W ciągu tych 2 dni, Opiekunki starają się zapewnić Dzieciom spokojną przestrzeń, wspólnie spędzać czas z Dzieci poprzez zabawę, przytulanie, kontakt indywidualny, który sprzyja w budowaniu relacji między Dzieckiem a opiekunem. Gdy dziecko dobrze sobie radzi, nie ma trudności z wejściem do żłobka, chętnie nawiązuje kontakt z innymi Dziećmi oraz opiekunami, można zacząć stopniowo wydłużać czas, który Dziecko spędza w żłobku, najpierw do pory wyjścia na plac zabaw lub salę zabaw ruchowych,  później do pory obiadowej, drzemki oraz zupy. </a:t>
            </a:r>
          </a:p>
          <a:p>
            <a:pPr algn="just"/>
            <a:r>
              <a:rPr lang="pl-PL" dirty="0">
                <a:latin typeface="Calibri" panose="020F0502020204030204" pitchFamily="34" charset="0"/>
                <a:ea typeface="Calibri" panose="020F0502020204030204" pitchFamily="34" charset="0"/>
                <a:cs typeface="Calibri" panose="020F0502020204030204" pitchFamily="34" charset="0"/>
              </a:rPr>
              <a:t>W kolejnych tygodniach dostosowujemy się do potrzeb i możliwości Naszych Podopiecznych i ich Rodziców;</a:t>
            </a:r>
            <a:endParaRPr lang="pl-PL" dirty="0"/>
          </a:p>
          <a:p>
            <a:pPr algn="just"/>
            <a:endParaRPr lang="pl-PL"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4673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5" name="Prostokąt 4">
            <a:extLst>
              <a:ext uri="{FF2B5EF4-FFF2-40B4-BE49-F238E27FC236}">
                <a16:creationId xmlns:a16="http://schemas.microsoft.com/office/drawing/2014/main" id="{83367C29-465D-47F7-A1EA-73E4EC38361B}"/>
              </a:ext>
            </a:extLst>
          </p:cNvPr>
          <p:cNvSpPr/>
          <p:nvPr/>
        </p:nvSpPr>
        <p:spPr>
          <a:xfrm>
            <a:off x="619761" y="1404373"/>
            <a:ext cx="10860500" cy="2126864"/>
          </a:xfrm>
          <a:prstGeom prst="rect">
            <a:avLst/>
          </a:prstGeom>
        </p:spPr>
        <p:txBody>
          <a:bodyPr wrap="square">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lang="pl-PL" noProof="0" dirty="0">
                <a:latin typeface="Calibri" panose="020F0502020204030204"/>
              </a:rPr>
              <a:t>Bardzo ważne jest, aby podczas adaptacji Dziecko poznawało nowe otoczenie z osobą, która jest mu bliska, którą zna i ufa, z osobą, przy której czuje się bezpiecznie oraz pewnie. </a:t>
            </a:r>
            <a:r>
              <a:rPr lang="pl-PL" dirty="0">
                <a:latin typeface="Calibri" panose="020F0502020204030204"/>
              </a:rPr>
              <a:t>Zadaniem Rodzica podczas adaptacji jest pokazanie dziecku, że w placówce można miło spędzić czas, zachęcenie dziecka do zapoznania się z otoczeniem i opiekunkami poprzez wspólną, aktywną zabawę, skupienie uwagi na dziecku bez żadnych </a:t>
            </a:r>
            <a:r>
              <a:rPr lang="pl-PL" dirty="0" err="1">
                <a:latin typeface="Calibri" panose="020F0502020204030204"/>
              </a:rPr>
              <a:t>dystraktorów</a:t>
            </a:r>
            <a:r>
              <a:rPr lang="pl-PL" dirty="0">
                <a:latin typeface="Calibri" panose="020F0502020204030204"/>
              </a:rPr>
              <a:t> (telefon, aparat).</a:t>
            </a:r>
            <a:endParaRPr kumimoji="0" lang="pl-PL" sz="1800" b="0" u="none" strike="noStrike" kern="1200" cap="none" spc="0" normalizeH="0" baseline="0" noProof="0" dirty="0">
              <a:ln>
                <a:noFill/>
              </a:ln>
              <a:effectLst/>
              <a:uLnTx/>
              <a:uFillTx/>
              <a:latin typeface="Calibri" panose="020F0502020204030204"/>
            </a:endParaRPr>
          </a:p>
        </p:txBody>
      </p:sp>
      <p:sp>
        <p:nvSpPr>
          <p:cNvPr id="4" name="Tytuł 3"/>
          <p:cNvSpPr>
            <a:spLocks noGrp="1"/>
          </p:cNvSpPr>
          <p:nvPr>
            <p:ph type="title"/>
          </p:nvPr>
        </p:nvSpPr>
        <p:spPr>
          <a:xfrm>
            <a:off x="619761" y="360496"/>
            <a:ext cx="10515600" cy="1325563"/>
          </a:xfrm>
        </p:spPr>
        <p:txBody>
          <a:bodyPr>
            <a:normAutofit/>
          </a:bodyPr>
          <a:lstStyle/>
          <a:p>
            <a:r>
              <a:rPr lang="pl-PL" sz="2200" b="1" dirty="0">
                <a:latin typeface="+mn-lt"/>
              </a:rPr>
              <a:t>Rodzice lub inne bliskie dorosłe osoby towarzyszą dziecku w czasie adaptacji</a:t>
            </a:r>
            <a:br>
              <a:rPr lang="pl-PL" dirty="0"/>
            </a:br>
            <a:endParaRPr lang="pl-PL" dirty="0"/>
          </a:p>
        </p:txBody>
      </p:sp>
    </p:spTree>
    <p:extLst>
      <p:ext uri="{BB962C8B-B14F-4D97-AF65-F5344CB8AC3E}">
        <p14:creationId xmlns:p14="http://schemas.microsoft.com/office/powerpoint/2010/main" val="3158358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5" name="Prostokąt 4">
            <a:extLst>
              <a:ext uri="{FF2B5EF4-FFF2-40B4-BE49-F238E27FC236}">
                <a16:creationId xmlns:a16="http://schemas.microsoft.com/office/drawing/2014/main" id="{83367C29-465D-47F7-A1EA-73E4EC38361B}"/>
              </a:ext>
            </a:extLst>
          </p:cNvPr>
          <p:cNvSpPr/>
          <p:nvPr/>
        </p:nvSpPr>
        <p:spPr>
          <a:xfrm>
            <a:off x="620780" y="1325485"/>
            <a:ext cx="11001675" cy="2542363"/>
          </a:xfrm>
          <a:prstGeom prst="rect">
            <a:avLst/>
          </a:prstGeom>
        </p:spPr>
        <p:txBody>
          <a:bodyPr wrap="square">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lang="pl-PL" dirty="0">
                <a:latin typeface="Calibri" panose="020F0502020204030204" pitchFamily="34" charset="0"/>
                <a:ea typeface="Calibri" panose="020F0502020204030204" pitchFamily="34" charset="0"/>
                <a:cs typeface="Calibri" panose="020F0502020204030204" pitchFamily="34" charset="0"/>
              </a:rPr>
              <a:t>Opiekunki przygotowują różnorodne aktywności wspierające adaptację, organizują w sali kąciki zainteresowań, aby każde z Dzieci mogło wybrać czym chce się bawić. Pomocne dla Dziecka jest, gdy podczas adaptacji może przytulić się do swojej zabawki lub </a:t>
            </a:r>
            <a:r>
              <a:rPr lang="pl-PL" dirty="0" err="1">
                <a:latin typeface="Calibri" panose="020F0502020204030204" pitchFamily="34" charset="0"/>
                <a:ea typeface="Calibri" panose="020F0502020204030204" pitchFamily="34" charset="0"/>
                <a:cs typeface="Calibri" panose="020F0502020204030204" pitchFamily="34" charset="0"/>
              </a:rPr>
              <a:t>przytulanki</a:t>
            </a:r>
            <a:r>
              <a:rPr lang="pl-PL" dirty="0">
                <a:latin typeface="Calibri" panose="020F0502020204030204" pitchFamily="34" charset="0"/>
                <a:ea typeface="Calibri" panose="020F0502020204030204" pitchFamily="34" charset="0"/>
                <a:cs typeface="Calibri" panose="020F0502020204030204" pitchFamily="34" charset="0"/>
              </a:rPr>
              <a:t>, dzięki której poczuje się pewniej oraz bezpieczniej. Opiekunki dzielą Dzieci na mniejsze grupy po to, aby na sali było spokojniej oraz aby Dzieci miały więcej przestrzeni, co pomoże w uniknięciu </a:t>
            </a:r>
            <a:r>
              <a:rPr lang="pl-PL" dirty="0" err="1">
                <a:latin typeface="Calibri" panose="020F0502020204030204" pitchFamily="34" charset="0"/>
                <a:ea typeface="Calibri" panose="020F0502020204030204" pitchFamily="34" charset="0"/>
                <a:cs typeface="Calibri" panose="020F0502020204030204" pitchFamily="34" charset="0"/>
              </a:rPr>
              <a:t>przebodźcowania</a:t>
            </a:r>
            <a:r>
              <a:rPr lang="pl-PL" dirty="0">
                <a:latin typeface="Calibri" panose="020F0502020204030204" pitchFamily="34" charset="0"/>
                <a:ea typeface="Calibri" panose="020F0502020204030204" pitchFamily="34" charset="0"/>
                <a:cs typeface="Calibri" panose="020F0502020204030204" pitchFamily="34" charset="0"/>
              </a:rPr>
              <a:t> Dziecka nadmiarem </a:t>
            </a:r>
            <a:r>
              <a:rPr lang="pl-PL" dirty="0" err="1">
                <a:latin typeface="Calibri" panose="020F0502020204030204" pitchFamily="34" charset="0"/>
                <a:ea typeface="Calibri" panose="020F0502020204030204" pitchFamily="34" charset="0"/>
                <a:cs typeface="Calibri" panose="020F0502020204030204" pitchFamily="34" charset="0"/>
              </a:rPr>
              <a:t>dystraktorów</a:t>
            </a:r>
            <a:r>
              <a:rPr lang="pl-PL" dirty="0">
                <a:latin typeface="Calibri" panose="020F0502020204030204" pitchFamily="34" charset="0"/>
                <a:ea typeface="Calibri" panose="020F0502020204030204" pitchFamily="34" charset="0"/>
                <a:cs typeface="Calibri" panose="020F0502020204030204" pitchFamily="34" charset="0"/>
              </a:rPr>
              <a:t> dookoła.</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pl-PL" sz="1800" b="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W </a:t>
            </a:r>
            <a:r>
              <a:rPr lang="pl-PL" dirty="0">
                <a:latin typeface="Calibri" panose="020F0502020204030204" pitchFamily="34" charset="0"/>
                <a:ea typeface="Calibri" panose="020F0502020204030204" pitchFamily="34" charset="0"/>
                <a:cs typeface="Calibri" panose="020F0502020204030204" pitchFamily="34" charset="0"/>
              </a:rPr>
              <a:t>salach znajdują się różnego rodzaju strefy, takie jak strefa relaksu; strefa poznawcza; </a:t>
            </a:r>
            <a:endParaRPr kumimoji="0" lang="en-US" sz="1800" b="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D0B23D37-23C8-45F3-AE4C-73717F0B2682}"/>
              </a:ext>
            </a:extLst>
          </p:cNvPr>
          <p:cNvSpPr txBox="1"/>
          <p:nvPr/>
        </p:nvSpPr>
        <p:spPr>
          <a:xfrm>
            <a:off x="620780" y="372730"/>
            <a:ext cx="10311063" cy="105073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pl-PL" sz="2000" b="1" i="0" u="none" strike="noStrike" kern="1200" cap="none" spc="0" normalizeH="0" baseline="0" noProof="0" dirty="0">
                <a:ln>
                  <a:noFill/>
                </a:ln>
                <a:solidFill>
                  <a:prstClr val="black"/>
                </a:solidFill>
                <a:effectLst/>
                <a:uLnTx/>
                <a:uFillTx/>
                <a:latin typeface="Calibri" panose="020F0502020204030204"/>
                <a:ea typeface="+mn-ea"/>
                <a:cs typeface="+mn-cs"/>
              </a:rPr>
              <a:t>W placówce prowadzi się różne działania ułatwiające dzieciom adaptację</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pl-PL"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5655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E2CA835-FCE6-48A5-954B-CC6D693B95E1}"/>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rostokąt 2">
            <a:extLst>
              <a:ext uri="{FF2B5EF4-FFF2-40B4-BE49-F238E27FC236}">
                <a16:creationId xmlns:a16="http://schemas.microsoft.com/office/drawing/2014/main" id="{5B37BCD2-9797-4D03-8996-702626378744}"/>
              </a:ext>
            </a:extLst>
          </p:cNvPr>
          <p:cNvSpPr/>
          <p:nvPr/>
        </p:nvSpPr>
        <p:spPr>
          <a:xfrm>
            <a:off x="3942077" y="6519446"/>
            <a:ext cx="4307846"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
        <p:nvSpPr>
          <p:cNvPr id="5" name="Prostokąt 4">
            <a:extLst>
              <a:ext uri="{FF2B5EF4-FFF2-40B4-BE49-F238E27FC236}">
                <a16:creationId xmlns:a16="http://schemas.microsoft.com/office/drawing/2014/main" id="{83367C29-465D-47F7-A1EA-73E4EC38361B}"/>
              </a:ext>
            </a:extLst>
          </p:cNvPr>
          <p:cNvSpPr/>
          <p:nvPr/>
        </p:nvSpPr>
        <p:spPr>
          <a:xfrm>
            <a:off x="620780" y="1366721"/>
            <a:ext cx="10993043" cy="2542363"/>
          </a:xfrm>
          <a:prstGeom prst="rect">
            <a:avLst/>
          </a:prstGeom>
        </p:spPr>
        <p:txBody>
          <a:bodyPr wrap="square">
            <a:spAutoFit/>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Tx/>
              <a:buNone/>
              <a:tabLst/>
              <a:defRPr/>
            </a:pPr>
            <a:r>
              <a:rPr lang="pl-PL" dirty="0">
                <a:latin typeface="Calibri" panose="020F0502020204030204" pitchFamily="34" charset="0"/>
                <a:ea typeface="Calibri" panose="020F0502020204030204" pitchFamily="34" charset="0"/>
                <a:cs typeface="Calibri" panose="020F0502020204030204" pitchFamily="34" charset="0"/>
              </a:rPr>
              <a:t>Opiekunki podczas okresu adaptacji zachęcają Rodziców, aby to Oni wspierali dziecko we wszystkich aktywnościach oraz brali w nich aktywny udział, dzięki temu Opiekunki poznają zachowania dziecka w określonych sytuacjach oraz jego zainteresowania. Dowiedzą się jak można Dziecko pocieszyć, uspokoić. Mają możliwość zaobserwowania w jakiej relacji Dziecko czuje się najlepiej? Czy pojawiają się u Dziecka jakiekolwiek trudności. Opiekunki włączają się we wspólną zabawę Rodzica z Dzieckiem oraz proponują zabawy grupowe, jednocześnie nie naciskając jeśli Dziecko niechętnie dołącza do zabawy i preferuje rolę obserwatora. </a:t>
            </a:r>
            <a:endParaRPr kumimoji="0" lang="en-US" sz="1800" b="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D0B23D37-23C8-45F3-AE4C-73717F0B2682}"/>
              </a:ext>
            </a:extLst>
          </p:cNvPr>
          <p:cNvSpPr txBox="1"/>
          <p:nvPr/>
        </p:nvSpPr>
        <p:spPr>
          <a:xfrm>
            <a:off x="620780" y="372730"/>
            <a:ext cx="10311063" cy="506292"/>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pl-PL" sz="2000" b="1" i="0" u="none" strike="noStrike" kern="1200" cap="none" spc="0" normalizeH="0" baseline="0" noProof="0" dirty="0">
                <a:ln>
                  <a:noFill/>
                </a:ln>
                <a:solidFill>
                  <a:prstClr val="black"/>
                </a:solidFill>
                <a:effectLst/>
                <a:uLnTx/>
                <a:uFillTx/>
                <a:latin typeface="Calibri" panose="020F0502020204030204"/>
                <a:ea typeface="+mn-ea"/>
                <a:cs typeface="+mn-cs"/>
              </a:rPr>
              <a:t>Kadra uważnie buduje relacje z dzieckiem, szanując jego potrzeby</a:t>
            </a:r>
          </a:p>
        </p:txBody>
      </p:sp>
    </p:spTree>
    <p:extLst>
      <p:ext uri="{BB962C8B-B14F-4D97-AF65-F5344CB8AC3E}">
        <p14:creationId xmlns:p14="http://schemas.microsoft.com/office/powerpoint/2010/main" val="1321804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6443" y="316999"/>
            <a:ext cx="10933497" cy="1325563"/>
          </a:xfrm>
        </p:spPr>
        <p:txBody>
          <a:bodyPr>
            <a:normAutofit/>
          </a:bodyPr>
          <a:lstStyle/>
          <a:p>
            <a:r>
              <a:rPr lang="pl-PL" sz="2000" b="1" dirty="0">
                <a:latin typeface="Calibri" panose="020F0502020204030204" pitchFamily="34" charset="0"/>
                <a:ea typeface="Calibri" panose="020F0502020204030204" pitchFamily="34" charset="0"/>
                <a:cs typeface="Calibri" panose="020F0502020204030204" pitchFamily="34" charset="0"/>
              </a:rPr>
              <a:t>Kadra rozpoznaje moment zakończenia adaptacji dziecka I wie, kiedy dziecko jest gotowe do rozstania z rodzicem</a:t>
            </a:r>
            <a:br>
              <a:rPr lang="pl-PL" sz="2000" dirty="0"/>
            </a:br>
            <a:endParaRPr lang="pl-PL" sz="2000" dirty="0"/>
          </a:p>
        </p:txBody>
      </p:sp>
      <p:sp>
        <p:nvSpPr>
          <p:cNvPr id="3" name="Symbol zastępczy zawartości 2"/>
          <p:cNvSpPr>
            <a:spLocks noGrp="1"/>
          </p:cNvSpPr>
          <p:nvPr>
            <p:ph idx="1"/>
          </p:nvPr>
        </p:nvSpPr>
        <p:spPr>
          <a:xfrm>
            <a:off x="626442" y="1392489"/>
            <a:ext cx="10933497" cy="4351338"/>
          </a:xfrm>
        </p:spPr>
        <p:txBody>
          <a:bodyPr/>
          <a:lstStyle/>
          <a:p>
            <a:pPr marL="0" indent="0">
              <a:lnSpc>
                <a:spcPct val="150000"/>
              </a:lnSpc>
              <a:buNone/>
            </a:pPr>
            <a:r>
              <a:rPr lang="pl-PL" sz="1800" dirty="0"/>
              <a:t>Rodzic wraz z kadrą może modyfikować harmonogram adaptacji swojego dziecka i ustalić najbardziej korzystny czas dla Dziecka, w którym będzie ono przebywało w placówce, czas w jakim Rodzic będzie mógł zakończyć swoją adaptację z Dzieckiem na sali jak również godziny przyjścia oraz godziny odbioru. </a:t>
            </a:r>
          </a:p>
          <a:p>
            <a:pPr marL="0" indent="0">
              <a:buNone/>
            </a:pPr>
            <a:endParaRPr lang="pl-PL" dirty="0"/>
          </a:p>
        </p:txBody>
      </p:sp>
      <p:sp>
        <p:nvSpPr>
          <p:cNvPr id="4" name="Prostokąt 3">
            <a:extLst>
              <a:ext uri="{FF2B5EF4-FFF2-40B4-BE49-F238E27FC236}">
                <a16:creationId xmlns:a16="http://schemas.microsoft.com/office/drawing/2014/main" id="{07BACB5B-6FB6-4071-86B1-5116B21B3F1F}"/>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Prostokąt 4">
            <a:extLst>
              <a:ext uri="{FF2B5EF4-FFF2-40B4-BE49-F238E27FC236}">
                <a16:creationId xmlns:a16="http://schemas.microsoft.com/office/drawing/2014/main" id="{0BBDF313-F812-4CC9-AEA5-C69AA6CE324B}"/>
              </a:ext>
            </a:extLst>
          </p:cNvPr>
          <p:cNvSpPr/>
          <p:nvPr/>
        </p:nvSpPr>
        <p:spPr>
          <a:xfrm>
            <a:off x="3942077" y="6519446"/>
            <a:ext cx="4307846"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Tree>
    <p:extLst>
      <p:ext uri="{BB962C8B-B14F-4D97-AF65-F5344CB8AC3E}">
        <p14:creationId xmlns:p14="http://schemas.microsoft.com/office/powerpoint/2010/main" val="1996044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7567" y="403626"/>
            <a:ext cx="10962373" cy="1325563"/>
          </a:xfrm>
        </p:spPr>
        <p:txBody>
          <a:bodyPr>
            <a:normAutofit/>
          </a:bodyPr>
          <a:lstStyle/>
          <a:p>
            <a:r>
              <a:rPr lang="pl-PL" sz="2000" b="1" dirty="0">
                <a:latin typeface="Calibri" panose="020F0502020204030204" pitchFamily="34" charset="0"/>
                <a:ea typeface="Calibri" panose="020F0502020204030204" pitchFamily="34" charset="0"/>
                <a:cs typeface="Calibri" panose="020F0502020204030204" pitchFamily="34" charset="0"/>
              </a:rPr>
              <a:t>Kadra zaznajamia rodziców z przebiegiem procesu adaptacji i jego znaczeniem dla zdrowia i rozwoju dzieci</a:t>
            </a:r>
            <a:br>
              <a:rPr lang="pl-PL" dirty="0"/>
            </a:br>
            <a:endParaRPr lang="pl-PL" dirty="0"/>
          </a:p>
        </p:txBody>
      </p:sp>
      <p:sp>
        <p:nvSpPr>
          <p:cNvPr id="3" name="Symbol zastępczy zawartości 2"/>
          <p:cNvSpPr>
            <a:spLocks noGrp="1"/>
          </p:cNvSpPr>
          <p:nvPr>
            <p:ph idx="1"/>
          </p:nvPr>
        </p:nvSpPr>
        <p:spPr>
          <a:xfrm>
            <a:off x="614813" y="1382863"/>
            <a:ext cx="10962373" cy="4351338"/>
          </a:xfrm>
        </p:spPr>
        <p:txBody>
          <a:bodyPr>
            <a:normAutofit/>
          </a:bodyPr>
          <a:lstStyle/>
          <a:p>
            <a:pPr marL="0" indent="0" algn="just">
              <a:lnSpc>
                <a:spcPct val="150000"/>
              </a:lnSpc>
              <a:buNone/>
            </a:pPr>
            <a:r>
              <a:rPr lang="pl-PL" sz="1800" dirty="0">
                <a:latin typeface="Calibri" panose="020F0502020204030204" pitchFamily="34" charset="0"/>
                <a:ea typeface="Calibri" panose="020F0502020204030204" pitchFamily="34" charset="0"/>
                <a:cs typeface="Calibri" panose="020F0502020204030204" pitchFamily="34" charset="0"/>
              </a:rPr>
              <a:t>Przed rozpoczęciem przygody ze żłobkiem psycholog przesyła maile do Rodziców odnośnie procesu adaptacji, co może Rodzicom pomóc w tym okresie oraz jak Rodzice mogą ułatwić ten czas dziecku. Rodzice zostają poinformowani o tym, że naturalne jest to, iż odczuwają wątpliwości i obawy. Ważne jest  natomiast to, że podczas adaptacji Rodzice powinni zachować spokój, gdyż dzieci czują ich  emocje i je pochłaniają, co nie zawsze pomaga w zaklimatyzowaniu się w nowym otoczeniu. Rodzic dostaje duże wsparcie od kadry oraz opiekunek w postaci rozmowy,  zrozumienia, wyrażenia swoich obaw,  informacji o przebiegu dnia, o funkcjonowaniu dziecka. </a:t>
            </a:r>
          </a:p>
          <a:p>
            <a:pPr marL="0" indent="0">
              <a:buNone/>
            </a:pPr>
            <a:endParaRPr lang="pl-PL" dirty="0"/>
          </a:p>
        </p:txBody>
      </p:sp>
      <p:sp>
        <p:nvSpPr>
          <p:cNvPr id="4" name="Prostokąt 3">
            <a:extLst>
              <a:ext uri="{FF2B5EF4-FFF2-40B4-BE49-F238E27FC236}">
                <a16:creationId xmlns:a16="http://schemas.microsoft.com/office/drawing/2014/main" id="{1A52F027-484C-4052-9EBF-794E13528823}"/>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Prostokąt 4">
            <a:extLst>
              <a:ext uri="{FF2B5EF4-FFF2-40B4-BE49-F238E27FC236}">
                <a16:creationId xmlns:a16="http://schemas.microsoft.com/office/drawing/2014/main" id="{C7056929-3DD0-47D8-957C-DBC0B057F753}"/>
              </a:ext>
            </a:extLst>
          </p:cNvPr>
          <p:cNvSpPr/>
          <p:nvPr/>
        </p:nvSpPr>
        <p:spPr>
          <a:xfrm>
            <a:off x="3942077" y="6519446"/>
            <a:ext cx="4307846"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Tree>
    <p:extLst>
      <p:ext uri="{BB962C8B-B14F-4D97-AF65-F5344CB8AC3E}">
        <p14:creationId xmlns:p14="http://schemas.microsoft.com/office/powerpoint/2010/main" val="3941974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7568" y="278498"/>
            <a:ext cx="10515600" cy="1325563"/>
          </a:xfrm>
        </p:spPr>
        <p:txBody>
          <a:bodyPr>
            <a:noAutofit/>
          </a:bodyPr>
          <a:lstStyle/>
          <a:p>
            <a:r>
              <a:rPr lang="pl-PL" sz="2000" b="1" dirty="0">
                <a:latin typeface="Calibri" panose="020F0502020204030204" pitchFamily="34" charset="0"/>
                <a:ea typeface="Calibri" panose="020F0502020204030204" pitchFamily="34" charset="0"/>
                <a:cs typeface="Calibri" panose="020F0502020204030204" pitchFamily="34" charset="0"/>
              </a:rPr>
              <a:t>W trakcie adaptacji kadra daje wsparcie rodzicom w sytuacjach dla nich trudnych</a:t>
            </a:r>
            <a:br>
              <a:rPr lang="pl-PL" sz="3600" dirty="0"/>
            </a:br>
            <a:endParaRPr lang="pl-PL" sz="3600" dirty="0"/>
          </a:p>
        </p:txBody>
      </p:sp>
      <p:sp>
        <p:nvSpPr>
          <p:cNvPr id="3" name="Symbol zastępczy zawartości 2"/>
          <p:cNvSpPr>
            <a:spLocks noGrp="1"/>
          </p:cNvSpPr>
          <p:nvPr>
            <p:ph idx="1"/>
          </p:nvPr>
        </p:nvSpPr>
        <p:spPr>
          <a:xfrm>
            <a:off x="597568" y="1392488"/>
            <a:ext cx="10923872" cy="4351338"/>
          </a:xfrm>
        </p:spPr>
        <p:txBody>
          <a:bodyPr>
            <a:normAutofit/>
          </a:bodyPr>
          <a:lstStyle/>
          <a:p>
            <a:pPr marL="0" indent="0">
              <a:buNone/>
            </a:pPr>
            <a:endParaRPr lang="pl-PL" dirty="0"/>
          </a:p>
          <a:p>
            <a:pPr marL="540000" indent="0" algn="just">
              <a:buNone/>
            </a:pPr>
            <a:r>
              <a:rPr lang="pl-PL" sz="1800" dirty="0"/>
              <a:t>Czas adaptacji jest również bardzo trudny dla rodzica, dlatego w placówce codziennie jest dostępny kierownik placówki oraz reszta kadry opiekuńczej, w tym psycholog, którego harmonogram pracy oraz telefon są widoczne na drzwiach gabinetu. Przed rozpoczęciem przygody ze żłobkiem psycholog wysyła maile do rodziców odnośnie całego procesu adaptacji, by Rodzice mogli przygotować się i pomóc Dziecku w tym trudnym dla niego okresie (czego unikać, jakie zachowania praktykować w stosunku do dziecka, jak komunikować się z Dzieckiem, jak określać godziny odbioru). Harmonogram przykładowego dnia w żłobku dla rodziców jest dostępny w szatni. W razie pytań lub wątpliwości rodzice są informowani o tym, że istnieje możliwość rozmowy z psychologiem w gabinecie.</a:t>
            </a:r>
            <a:endParaRPr lang="pl-PL" dirty="0"/>
          </a:p>
        </p:txBody>
      </p:sp>
      <p:sp>
        <p:nvSpPr>
          <p:cNvPr id="4" name="Prostokąt 3">
            <a:extLst>
              <a:ext uri="{FF2B5EF4-FFF2-40B4-BE49-F238E27FC236}">
                <a16:creationId xmlns:a16="http://schemas.microsoft.com/office/drawing/2014/main" id="{54724DDE-3310-475E-B018-C1A604832134}"/>
              </a:ext>
            </a:extLst>
          </p:cNvPr>
          <p:cNvSpPr/>
          <p:nvPr/>
        </p:nvSpPr>
        <p:spPr>
          <a:xfrm>
            <a:off x="0" y="6505303"/>
            <a:ext cx="12192000" cy="35269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Prostokąt 4">
            <a:extLst>
              <a:ext uri="{FF2B5EF4-FFF2-40B4-BE49-F238E27FC236}">
                <a16:creationId xmlns:a16="http://schemas.microsoft.com/office/drawing/2014/main" id="{65477C34-E20F-4949-B5A8-8639E0EAA675}"/>
              </a:ext>
            </a:extLst>
          </p:cNvPr>
          <p:cNvSpPr/>
          <p:nvPr/>
        </p:nvSpPr>
        <p:spPr>
          <a:xfrm>
            <a:off x="3942077" y="6519446"/>
            <a:ext cx="4307846"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6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m.st. Warszawa | Zespół Żłobków m.st. Warszawy</a:t>
            </a:r>
          </a:p>
        </p:txBody>
      </p:sp>
    </p:spTree>
    <p:extLst>
      <p:ext uri="{BB962C8B-B14F-4D97-AF65-F5344CB8AC3E}">
        <p14:creationId xmlns:p14="http://schemas.microsoft.com/office/powerpoint/2010/main" val="4112844413"/>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257e296-00be-4361-83ad-11a4cf5271f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F56D06FCEEF694BBA45CA00226224B6" ma:contentTypeVersion="16" ma:contentTypeDescription="Utwórz nowy dokument." ma:contentTypeScope="" ma:versionID="8b74d35c2a85883822fc47e17b2b1e0e">
  <xsd:schema xmlns:xsd="http://www.w3.org/2001/XMLSchema" xmlns:xs="http://www.w3.org/2001/XMLSchema" xmlns:p="http://schemas.microsoft.com/office/2006/metadata/properties" xmlns:ns3="4257e296-00be-4361-83ad-11a4cf5271fb" xmlns:ns4="93f4945e-1158-4011-a2b5-0ed58ac17f8b" targetNamespace="http://schemas.microsoft.com/office/2006/metadata/properties" ma:root="true" ma:fieldsID="7a8c9d5ae3deadd9c22e122d13cf05ed" ns3:_="" ns4:_="">
    <xsd:import namespace="4257e296-00be-4361-83ad-11a4cf5271fb"/>
    <xsd:import namespace="93f4945e-1158-4011-a2b5-0ed58ac17f8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57e296-00be-4361-83ad-11a4cf5271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3f4945e-1158-4011-a2b5-0ed58ac17f8b" elementFormDefault="qualified">
    <xsd:import namespace="http://schemas.microsoft.com/office/2006/documentManagement/types"/>
    <xsd:import namespace="http://schemas.microsoft.com/office/infopath/2007/PartnerControls"/>
    <xsd:element name="SharedWithUsers" ma:index="10"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Udostępnione dla — szczegóły" ma:internalName="SharedWithDetails" ma:readOnly="true">
      <xsd:simpleType>
        <xsd:restriction base="dms:Note">
          <xsd:maxLength value="255"/>
        </xsd:restriction>
      </xsd:simpleType>
    </xsd:element>
    <xsd:element name="SharingHintHash" ma:index="12" nillable="true" ma:displayName="Skrót wskazówki dotyczącej udostępniania"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6AE0BD-8001-40A2-B02E-4117D87992EF}">
  <ds:schemaRefs>
    <ds:schemaRef ds:uri="http://purl.org/dc/elements/1.1/"/>
    <ds:schemaRef ds:uri="http://purl.org/dc/terms/"/>
    <ds:schemaRef ds:uri="http://www.w3.org/XML/1998/namespace"/>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93f4945e-1158-4011-a2b5-0ed58ac17f8b"/>
    <ds:schemaRef ds:uri="4257e296-00be-4361-83ad-11a4cf5271fb"/>
    <ds:schemaRef ds:uri="http://schemas.microsoft.com/office/2006/metadata/properties"/>
  </ds:schemaRefs>
</ds:datastoreItem>
</file>

<file path=customXml/itemProps2.xml><?xml version="1.0" encoding="utf-8"?>
<ds:datastoreItem xmlns:ds="http://schemas.openxmlformats.org/officeDocument/2006/customXml" ds:itemID="{70A2D5C7-3926-4E24-81FD-9487F053045C}">
  <ds:schemaRefs>
    <ds:schemaRef ds:uri="http://schemas.microsoft.com/sharepoint/v3/contenttype/forms"/>
  </ds:schemaRefs>
</ds:datastoreItem>
</file>

<file path=customXml/itemProps3.xml><?xml version="1.0" encoding="utf-8"?>
<ds:datastoreItem xmlns:ds="http://schemas.openxmlformats.org/officeDocument/2006/customXml" ds:itemID="{D2E9DADD-800B-4012-8B1C-A4547EA637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57e296-00be-4361-83ad-11a4cf5271fb"/>
    <ds:schemaRef ds:uri="93f4945e-1158-4011-a2b5-0ed58ac17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2544</TotalTime>
  <Words>1095</Words>
  <Application>Microsoft Office PowerPoint</Application>
  <PresentationFormat>Panoramiczny</PresentationFormat>
  <Paragraphs>42</Paragraphs>
  <Slides>9</Slides>
  <Notes>0</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9</vt:i4>
      </vt:variant>
    </vt:vector>
  </HeadingPairs>
  <TitlesOfParts>
    <vt:vector size="16" baseType="lpstr">
      <vt:lpstr>Arial</vt:lpstr>
      <vt:lpstr>Avenir Next LT Pro</vt:lpstr>
      <vt:lpstr>Calibri</vt:lpstr>
      <vt:lpstr>Calibri Light</vt:lpstr>
      <vt:lpstr>Engram Warsaw</vt:lpstr>
      <vt:lpstr>AccentBoxVTI</vt:lpstr>
      <vt:lpstr>Motyw pakietu Office</vt:lpstr>
      <vt:lpstr>STANDARD ADAPTACJI</vt:lpstr>
      <vt:lpstr>Prezentacja programu PowerPoint</vt:lpstr>
      <vt:lpstr>Prezentacja programu PowerPoint</vt:lpstr>
      <vt:lpstr>Rodzice lub inne bliskie dorosłe osoby towarzyszą dziecku w czasie adaptacji </vt:lpstr>
      <vt:lpstr>Prezentacja programu PowerPoint</vt:lpstr>
      <vt:lpstr>Prezentacja programu PowerPoint</vt:lpstr>
      <vt:lpstr>Kadra rozpoznaje moment zakończenia adaptacji dziecka I wie, kiedy dziecko jest gotowe do rozstania z rodzicem </vt:lpstr>
      <vt:lpstr>Kadra zaznajamia rodziców z przebiegiem procesu adaptacji i jego znaczeniem dla zdrowia i rozwoju dzieci </vt:lpstr>
      <vt:lpstr>W trakcie adaptacji kadra daje wsparcie rodzicom w sytuacjach dla nich trudnych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Siedlecka Marta</dc:creator>
  <cp:lastModifiedBy>Marianna Siwiec</cp:lastModifiedBy>
  <cp:revision>52</cp:revision>
  <dcterms:created xsi:type="dcterms:W3CDTF">2023-03-20T11:53:13Z</dcterms:created>
  <dcterms:modified xsi:type="dcterms:W3CDTF">2024-07-18T08:12:13Z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0x010100DF56D06FCEEF694BBA45CA00226224B6</vt:lpwstr>
  </property>
</Properties>
</file>