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  <p:sldMasterId id="2147483774" r:id="rId2"/>
  </p:sldMasterIdLst>
  <p:sldIdLst>
    <p:sldId id="256" r:id="rId3"/>
    <p:sldId id="259" r:id="rId4"/>
    <p:sldId id="260" r:id="rId5"/>
    <p:sldId id="262" r:id="rId6"/>
    <p:sldId id="263" r:id="rId7"/>
    <p:sldId id="261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63EC84-063A-EB33-B9B6-EA67E28FEA46}" v="51" dt="2023-03-20T12:30:06.235"/>
    <p1510:client id="{D745A3C9-40B9-D158-62EA-ED9F260AF128}" v="82" dt="2023-03-20T12:05:19.0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7913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385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59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09-07-2024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96108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09-07-2024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61109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09-07-2024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04659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09-07-2024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26846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09-07-2024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74469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09-07-2024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42528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09-07-2024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98304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09-07-2024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965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3513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09-07-2024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66201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09-07-2024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72710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09-07-2024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6648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137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537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873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260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616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261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518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444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66" r:id="rId6"/>
    <p:sldLayoutId id="2147483762" r:id="rId7"/>
    <p:sldLayoutId id="2147483763" r:id="rId8"/>
    <p:sldLayoutId id="2147483764" r:id="rId9"/>
    <p:sldLayoutId id="2147483765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AA868-8872-43E4-8C98-D34DABD1FD38}" type="datetimeFigureOut">
              <a:rPr lang="pl-PL" smtClean="0"/>
              <a:t>09-07-2024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2712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d.org.pl/wp-content/uploads/2019/10/standardy_09-09.pdf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6F9F4B6-59B0-657E-FDBC-898F508D82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972" r="7972"/>
          <a:stretch/>
        </p:blipFill>
        <p:spPr>
          <a:xfrm>
            <a:off x="4121249" y="10"/>
            <a:ext cx="8668512" cy="6857990"/>
          </a:xfrm>
          <a:prstGeom prst="rect">
            <a:avLst/>
          </a:prstGeom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62962" y="1151118"/>
            <a:ext cx="4023360" cy="3204134"/>
          </a:xfrm>
        </p:spPr>
        <p:txBody>
          <a:bodyPr anchor="b">
            <a:normAutofit/>
          </a:bodyPr>
          <a:lstStyle/>
          <a:p>
            <a:pPr algn="ctr"/>
            <a:r>
              <a:rPr lang="pl-PL" sz="4000" b="1" dirty="0">
                <a:latin typeface="Calibri"/>
                <a:cs typeface="Calibri"/>
              </a:rPr>
              <a:t>STANDARD ADAPTACJI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63603" y="4729148"/>
            <a:ext cx="4023359" cy="1208141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cs typeface="Calibri"/>
              </a:rPr>
              <a:t>Żłobek nr 22</a:t>
            </a:r>
            <a:endParaRPr lang="en-US" sz="2000" dirty="0">
              <a:latin typeface="Calibri"/>
              <a:cs typeface="Calibri"/>
            </a:endParaRPr>
          </a:p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cs typeface="Calibri"/>
              </a:rPr>
              <a:t>ul. Koszykowa 3</a:t>
            </a:r>
          </a:p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ea typeface="+mn-lt"/>
                <a:cs typeface="+mn-lt"/>
              </a:rPr>
              <a:t>00-564</a:t>
            </a:r>
            <a:endParaRPr lang="pl-PL" dirty="0">
              <a:latin typeface="Calibri"/>
            </a:endParaRPr>
          </a:p>
          <a:p>
            <a:endParaRPr lang="pl-PL" sz="2000" dirty="0">
              <a:latin typeface="Calibri"/>
              <a:cs typeface="Calibri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6BC1D3-63A4-EC7D-4A4B-6F75FE569411}"/>
              </a:ext>
            </a:extLst>
          </p:cNvPr>
          <p:cNvSpPr txBox="1"/>
          <p:nvPr/>
        </p:nvSpPr>
        <p:spPr>
          <a:xfrm>
            <a:off x="361336" y="6400176"/>
            <a:ext cx="2743200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l-PL" sz="1100" dirty="0">
                <a:latin typeface="Engram Warsaw"/>
              </a:rPr>
              <a:t>#</a:t>
            </a:r>
            <a:r>
              <a:rPr lang="pl-PL" sz="1100" dirty="0">
                <a:solidFill>
                  <a:srgbClr val="0091CF"/>
                </a:solidFill>
                <a:latin typeface="Engram Warsaw"/>
              </a:rPr>
              <a:t>WARSZAWA</a:t>
            </a:r>
            <a:r>
              <a:rPr lang="pl-PL" sz="1100" dirty="0">
                <a:solidFill>
                  <a:srgbClr val="FAB036"/>
                </a:solidFill>
                <a:latin typeface="Engram Warsaw"/>
              </a:rPr>
              <a:t>DLA</a:t>
            </a:r>
            <a:r>
              <a:rPr lang="pl-PL" sz="1100" dirty="0">
                <a:solidFill>
                  <a:srgbClr val="E53629"/>
                </a:solidFill>
                <a:latin typeface="Engram Warsaw"/>
              </a:rPr>
              <a:t>NAJMŁODSZYCH</a:t>
            </a:r>
            <a:endParaRPr lang="en-US" dirty="0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7C775662-AB62-CFEA-15CD-E4CDC12737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336" y="196214"/>
            <a:ext cx="2399071" cy="1524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3171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83367C29-465D-47F7-A1EA-73E4EC38361B}"/>
              </a:ext>
            </a:extLst>
          </p:cNvPr>
          <p:cNvSpPr/>
          <p:nvPr/>
        </p:nvSpPr>
        <p:spPr>
          <a:xfrm>
            <a:off x="595162" y="361151"/>
            <a:ext cx="11001675" cy="453970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warszawskich żłobkach publicznych przyjęto standardy pracy w zakresie współpracy z rodzicami w okresie adaptacji, są nimi:</a:t>
            </a:r>
          </a:p>
          <a:p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Placówka organizuje adaptację nowych dzieci tak, by móc poświęcić uwagę każdemu z nich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Rodzice lub inne bliskie dorosłe osoby towarzyszą dziecku w czasie adaptacji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placówce prowadzi się różne działania ułatwiające dzieciom adaptację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Kadra uważnie buduje relacje z dzieckiem, szanując jego potrzeby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Kadra rozpoznaje moment zakończenia adaptacji dziecka I wie, kiedy dziecko jest gotowe do rozstania z rodzicem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Kadra zaznajamia rodziców z przebiegiem procesu adaptacji I jego znaczeniem dla zdrowia I rozwoju dzieci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trakcie adaptacji kadra daje wsparcie rodzicom w sytuacjach dla nich trudnych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*Standardy w obszarze </a:t>
            </a:r>
            <a:r>
              <a:rPr lang="pl-PL" sz="1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Współpraca z rodzicami w okresie adaptacji</a:t>
            </a:r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zostały opracowane na podstawie: </a:t>
            </a:r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Jakość od początku. Standardy jakości opieki i wspierania rozwoju dzieci do lat 3. (2019) pod redakcją Moniki Rościszewska–Woźniak</a:t>
            </a:r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8421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83367C29-465D-47F7-A1EA-73E4EC38361B}"/>
              </a:ext>
            </a:extLst>
          </p:cNvPr>
          <p:cNvSpPr/>
          <p:nvPr/>
        </p:nvSpPr>
        <p:spPr>
          <a:xfrm>
            <a:off x="690281" y="1066800"/>
            <a:ext cx="10859535" cy="507318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2000" i="1" dirty="0">
                <a:latin typeface="Calibri" panose="020F0502020204030204" pitchFamily="34" charset="0"/>
                <a:cs typeface="Calibri" panose="020F0502020204030204" pitchFamily="34" charset="0"/>
              </a:rPr>
              <a:t>w okresie adaptacji od września jeśli przyjmujemy dużą grupę dzieci adaptacja odbywa się w mniejsze podgrupy (które uczestniczą w adaptacji w różnych godzinach)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2000" i="1" dirty="0">
                <a:latin typeface="Calibri" panose="020F0502020204030204" pitchFamily="34" charset="0"/>
                <a:cs typeface="Calibri" panose="020F0502020204030204" pitchFamily="34" charset="0"/>
              </a:rPr>
              <a:t> w pierwszych trzech dniach adaptacji dziecku towarzyszy 1 bliska osoba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2000" i="1" dirty="0">
                <a:latin typeface="Calibri" panose="020F0502020204030204" pitchFamily="34" charset="0"/>
                <a:cs typeface="Calibri" panose="020F0502020204030204" pitchFamily="34" charset="0"/>
              </a:rPr>
              <a:t>zachęcamy dzieci i rodziców do kontaktu z każdą opiekunką z grupy tak by dzieci poznały każdą z Pań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2000" i="1" dirty="0">
                <a:latin typeface="Calibri" panose="020F0502020204030204" pitchFamily="34" charset="0"/>
                <a:cs typeface="Calibri" panose="020F0502020204030204" pitchFamily="34" charset="0"/>
              </a:rPr>
              <a:t>opiekunowie dzielą się wzajemnie informacjami na temat każdego dziecka przekazanymi przez rodziców podczas spotkań adaptacyjnych (co dziecko lubi, jakie ma ulubione aktywności itp.)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2000" i="1" dirty="0">
                <a:latin typeface="Calibri" panose="020F0502020204030204" pitchFamily="34" charset="0"/>
                <a:cs typeface="Calibri" panose="020F0502020204030204" pitchFamily="34" charset="0"/>
              </a:rPr>
              <a:t>opiekunowie z grupy w okresie adaptacji starają się ułatwić dziecku ten trudny czas poprzez stosownie różnych zajęć miedzy innymi wyciszających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pl-PL" sz="2000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Tx/>
              <a:buChar char="-"/>
            </a:pPr>
            <a:endParaRPr lang="pl-PL" sz="2000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en-US" dirty="0"/>
          </a:p>
        </p:txBody>
      </p:sp>
      <p:sp>
        <p:nvSpPr>
          <p:cNvPr id="7" name="pole tekstowe 6"/>
          <p:cNvSpPr txBox="1"/>
          <p:nvPr/>
        </p:nvSpPr>
        <p:spPr>
          <a:xfrm>
            <a:off x="600511" y="476636"/>
            <a:ext cx="10399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Placówka organizuje adaptację nowych dzieci tak, by móc poświęcić uwagę każdemu z nich</a:t>
            </a:r>
          </a:p>
          <a:p>
            <a:endParaRPr lang="pl-PL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673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83367C29-465D-47F7-A1EA-73E4EC38361B}"/>
              </a:ext>
            </a:extLst>
          </p:cNvPr>
          <p:cNvSpPr/>
          <p:nvPr/>
        </p:nvSpPr>
        <p:spPr>
          <a:xfrm>
            <a:off x="619761" y="1404373"/>
            <a:ext cx="10860500" cy="337335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pl-PL" noProof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Rodzic aktywnie uczestniczy w adaptacji z dzieckiem. 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pl-PL" noProof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Rodzic uczestniczy we wszystkich czynnościach pielęgnacyjnych i zabawach swobodnych oraz zajęciach organizowanych przez opiekunów. 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pl-PL" sz="1800" b="0" i="0" u="none" strike="noStrike" kern="1200" cap="none" spc="0" normalizeH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Rodzic w czasie adaptacji nie używa teflonu, tabletu, aparatu fotograficznych czy innych urządzeń 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pl-PL" noProof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Rodzic nawiązuje kontakt z opiekunami, rodzicami i dziećmi uczestniczącymi w adaptacji tak by jego dziecko czuło się bezpiecznie w towarzystwie nowo poznanych osób. 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pl-PL" sz="1800" b="0" i="0" u="none" strike="noStrike" kern="1200" cap="none" spc="0" normalizeH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opiekunowie podczas adaptacji nawiązują kontakt z każdym dzieckiem i jego rodzicem by jak najlepiej poznać dziecko jego przyzwyczajenia upodobania itp. </a:t>
            </a:r>
            <a:endParaRPr kumimoji="0" lang="en-US" sz="1800" b="0" i="0" u="none" strike="noStrike" kern="1200" cap="none" spc="0" normalizeH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619761" y="360496"/>
            <a:ext cx="10515600" cy="1325563"/>
          </a:xfrm>
        </p:spPr>
        <p:txBody>
          <a:bodyPr>
            <a:normAutofit/>
          </a:bodyPr>
          <a:lstStyle/>
          <a:p>
            <a:r>
              <a:rPr lang="pl-PL" sz="2000" dirty="0">
                <a:latin typeface="+mn-lt"/>
              </a:rPr>
              <a:t>W żłobku 22 i filii podejmujemy następujące działania umożliwiające adaptację dziecka:</a:t>
            </a:r>
          </a:p>
        </p:txBody>
      </p:sp>
    </p:spTree>
    <p:extLst>
      <p:ext uri="{BB962C8B-B14F-4D97-AF65-F5344CB8AC3E}">
        <p14:creationId xmlns:p14="http://schemas.microsoft.com/office/powerpoint/2010/main" val="3158358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83367C29-465D-47F7-A1EA-73E4EC38361B}"/>
              </a:ext>
            </a:extLst>
          </p:cNvPr>
          <p:cNvSpPr/>
          <p:nvPr/>
        </p:nvSpPr>
        <p:spPr>
          <a:xfrm>
            <a:off x="620780" y="1325485"/>
            <a:ext cx="11001675" cy="34163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pl-PL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Opiekunowie z danej grupy w trakcie spotkań adaptacyjny prowadza zajęcia zabawowe, które pozwalają poznać sposób pracy i obrazują zajęcia jakie będą prowadzone dla danej grupy wiekowej  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pl-PL" sz="1800" b="0" i="1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Każde dziecko może przyjść do żłobka z ulubioną zabawką/ </a:t>
            </a:r>
            <a:r>
              <a:rPr kumimoji="0" lang="pl-PL" sz="1800" b="0" i="1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przytulanką</a:t>
            </a:r>
            <a:endParaRPr kumimoji="0" lang="pl-PL" sz="1800" b="0" i="1" u="none" strike="noStrike" kern="1200" cap="none" spc="0" normalizeH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pl-PL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Dzięki informacją od rodziców opiekunowie z grupy starają się nawiązać z dzieckiem relację i ułatwić mu uspokojenie się w trudnych momentach 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pl-PL" sz="1800" b="0" i="1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Opiekunowie nie pozostawiają dziecka, które płacze</a:t>
            </a:r>
            <a:r>
              <a:rPr lang="pl-PL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kumimoji="0" lang="pl-PL" sz="1800" b="0" i="1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starają się ukoić jego rozpacz </a:t>
            </a:r>
            <a:r>
              <a:rPr kumimoji="0" lang="pl-PL" sz="1800" b="0" i="1" u="none" strike="noStrike" kern="1200" cap="none" spc="0" normalizeH="0" noProof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 rozstaniu z rodzicem, </a:t>
            </a:r>
            <a:r>
              <a:rPr kumimoji="0" lang="pl-PL" sz="1800" b="0" i="1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zainteresować dziecko zabawą 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en-US" sz="1800" b="0" i="1" u="none" strike="noStrike" kern="1200" cap="none" spc="0" normalizeH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D0B23D37-23C8-45F3-AE4C-73717F0B2682}"/>
              </a:ext>
            </a:extLst>
          </p:cNvPr>
          <p:cNvSpPr txBox="1"/>
          <p:nvPr/>
        </p:nvSpPr>
        <p:spPr>
          <a:xfrm>
            <a:off x="620780" y="372730"/>
            <a:ext cx="10311063" cy="1050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 placówce prowadzi się różne działania ułatwiające dzieciom adaptację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4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5655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83367C29-465D-47F7-A1EA-73E4EC38361B}"/>
              </a:ext>
            </a:extLst>
          </p:cNvPr>
          <p:cNvSpPr/>
          <p:nvPr/>
        </p:nvSpPr>
        <p:spPr>
          <a:xfrm>
            <a:off x="620780" y="1366721"/>
            <a:ext cx="10993043" cy="300082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Zachęcamy dziecko i rodzica do kontaktu z opiekunami poprzez organizowane</a:t>
            </a:r>
            <a:r>
              <a:rPr kumimoji="0" lang="pl-PL" sz="1800" b="0" i="1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zabawy/zajęcia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pl-PL" i="1" baseline="0" dirty="0">
                <a:latin typeface="Calibri" panose="020F0502020204030204"/>
              </a:rPr>
              <a:t>Dziecko nie wyrażające chęci udziału w zabawie ma</a:t>
            </a:r>
            <a:r>
              <a:rPr lang="pl-PL" i="1" dirty="0">
                <a:latin typeface="Calibri" panose="020F0502020204030204"/>
              </a:rPr>
              <a:t> prawo obserwować zabawę z bezpiecznego dla siebie miejsca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pl-PL" i="1" dirty="0">
                <a:latin typeface="Calibri" panose="020F0502020204030204"/>
              </a:rPr>
              <a:t>Z ankiet otrzymanych od rodziców oraz podczas indywidualnych rozmów z rodzicami opiekunowie starają się dowiedzieć jak najwięcej o dziecku. Jak dziecko pocieszyć w chwilach trudnych czy zachęcić do zabawy.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pl-PL" i="1" dirty="0">
                <a:latin typeface="Calibri" panose="020F0502020204030204"/>
              </a:rPr>
              <a:t>W trakcie pierwszych dni w żłobku opiekunowie uważnie obserwują dziecko i rodzica by poznać potrzeby dziecka, jego upodobania oraz sposoby ukojenia w chwilach trudnych 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l-PL" sz="18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D0B23D37-23C8-45F3-AE4C-73717F0B2682}"/>
              </a:ext>
            </a:extLst>
          </p:cNvPr>
          <p:cNvSpPr txBox="1"/>
          <p:nvPr/>
        </p:nvSpPr>
        <p:spPr>
          <a:xfrm>
            <a:off x="620780" y="372730"/>
            <a:ext cx="10311063" cy="506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Kadra uważnie buduje relacje z dzieckiem, szanując jego potrzeby</a:t>
            </a:r>
          </a:p>
        </p:txBody>
      </p:sp>
    </p:spTree>
    <p:extLst>
      <p:ext uri="{BB962C8B-B14F-4D97-AF65-F5344CB8AC3E}">
        <p14:creationId xmlns:p14="http://schemas.microsoft.com/office/powerpoint/2010/main" val="1321804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6443" y="316999"/>
            <a:ext cx="10933497" cy="1325563"/>
          </a:xfrm>
        </p:spPr>
        <p:txBody>
          <a:bodyPr>
            <a:normAutofit/>
          </a:bodyPr>
          <a:lstStyle/>
          <a:p>
            <a:r>
              <a:rPr lang="pl-PL" sz="2000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Kadra rozpoznaje moment zakończenia adaptacji dziecka I wie, kiedy dziecko jest gotowe do rozstania z rodzicem</a:t>
            </a:r>
            <a:br>
              <a:rPr lang="pl-PL" sz="2000" dirty="0">
                <a:latin typeface="+mn-lt"/>
              </a:rPr>
            </a:br>
            <a:endParaRPr lang="pl-PL" sz="2000" dirty="0"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6442" y="1392489"/>
            <a:ext cx="10933497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800" i="1" dirty="0"/>
              <a:t>uważny opiekun rozpoznaje moment zakończenia adaptacji przez dziecko – czas adaptacji kończy się gdy dziecko na dłużej potrafi się wyciszyć, coraz chętniej wchodzi do grupy, zaczyna uczestniczyć w zajęciach, zaczyna jeść i pić podczas pobytu w grupie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800" i="1" dirty="0"/>
              <a:t>czas adaptacji jego długość i harmonogram pobytu dziecka w grupie rówieśniczej jest dostosowywany indywidualnie do każdego dziecka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800" i="1" dirty="0"/>
              <a:t>Rodzic otrzymuje od opiekunów rzetelną i jasną informację na temat przebiegu adaptacji jego dziecka, opiekunowie dają wskazówki jak rozmawiać z dzieckiem o żłobku, jak pożegnać się z dzieckiem itp. Rodzic stara się wspierać dziecko i stosować się do wskazówek opiekunów 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07BACB5B-6FB6-4071-86B1-5116B21B3F1F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0BBDF313-F812-4CC9-AEA5-C69AA6CE324B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</p:spTree>
    <p:extLst>
      <p:ext uri="{BB962C8B-B14F-4D97-AF65-F5344CB8AC3E}">
        <p14:creationId xmlns:p14="http://schemas.microsoft.com/office/powerpoint/2010/main" val="1996044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97567" y="403626"/>
            <a:ext cx="10962373" cy="1325563"/>
          </a:xfrm>
        </p:spPr>
        <p:txBody>
          <a:bodyPr>
            <a:normAutofit/>
          </a:bodyPr>
          <a:lstStyle/>
          <a:p>
            <a:r>
              <a:rPr lang="pl-PL" sz="2000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Kadra zaznajamia rodziców z przebiegiem procesu adaptacji i jego znaczeniem dla zdrowia i rozwoju dzieci</a:t>
            </a:r>
            <a:br>
              <a:rPr lang="pl-PL" dirty="0">
                <a:latin typeface="+mn-lt"/>
              </a:rPr>
            </a:br>
            <a:endParaRPr lang="pl-PL" dirty="0"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26131" y="1438522"/>
            <a:ext cx="10962373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8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Rodzic otrzymuje od starszej pielęgniarki informację pisemną i ustną o przebiegu adaptacji już w trakcie dopełniania formalności związanych za zapisem dziecka do żłobka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8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Informacje o standardach adaptacji i harmonogramie zamieszczone są na naszej stronie internetowej żłobka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8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Rodzic jest poinformowany o przygotowaniu dziecka w czasie wakacji do ramowego planu żłobka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8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Rodzic otrzymuje wykaż potrzebnych rzeczy do żłobka np. ubranek, pampersów; pościeli itp.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8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Rodzic otrzymuje informację aby w obecności dziecka pozytywnie mówić o żłobku i nie przenosić swoich lęków, obaw na dziecko  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1A52F027-484C-4052-9EBF-794E13528823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C7056929-3DD0-47D8-957C-DBC0B057F753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</p:spTree>
    <p:extLst>
      <p:ext uri="{BB962C8B-B14F-4D97-AF65-F5344CB8AC3E}">
        <p14:creationId xmlns:p14="http://schemas.microsoft.com/office/powerpoint/2010/main" val="3941974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97568" y="278498"/>
            <a:ext cx="10515600" cy="1325563"/>
          </a:xfrm>
        </p:spPr>
        <p:txBody>
          <a:bodyPr>
            <a:noAutofit/>
          </a:bodyPr>
          <a:lstStyle/>
          <a:p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trakcie adaptacji kadra daje wsparcie rodzicom w sytuacjach dla nich trudnych</a:t>
            </a:r>
            <a:br>
              <a:rPr lang="pl-PL" sz="3600" dirty="0"/>
            </a:b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97568" y="1392488"/>
            <a:ext cx="10923872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l-PL" sz="1800" dirty="0"/>
              <a:t>Gdy dziecko zostaje już w grupie samo rodzice żegnają się z dzieckiem w szatni. Pożegnanie powinno być krótkie i w dobrym nastroju.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800" dirty="0"/>
              <a:t>Ważne by rodzic, który odprowadza dziecko  do żłobka był uśmiechnięty, spokojny by nie okazywał w obecności dziecka swoich obaw.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800" dirty="0"/>
              <a:t>Rodzic winien poinformować dziecko o której po nie przyjedzie np. przyjdę po ciebie gdy zjesz obiad itp.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800" dirty="0"/>
              <a:t>Informacje o dziecku o tym jak w danym dniu się czuje w żłobku rodzic może uzyskać przy odbiorze dziecka (opiekun wydający dziecko informuje rodziców) lub telefonicznie podczas snu dzieci w godzinach 12-14.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800" dirty="0"/>
              <a:t>Informacje o dziecku są przekazywane w sposób rzetelny, spokojny i zrozumiały bez obecności osób trzecich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800" dirty="0"/>
              <a:t>Kierownik żłobka/starsza  pielęgniarka/psycholog równie udzielają wsparcia/informacji w indywidualnych rozmowach osobistych (po umówieniu się na spotkanie) lub telefonicznie w godzinach 12-14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54724DDE-3310-475E-B018-C1A604832134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65477C34-E20F-4949-B5A8-8639E0EAA675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</p:spTree>
    <p:extLst>
      <p:ext uri="{BB962C8B-B14F-4D97-AF65-F5344CB8AC3E}">
        <p14:creationId xmlns:p14="http://schemas.microsoft.com/office/powerpoint/2010/main" val="4112844413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1034</Words>
  <Application>Microsoft Office PowerPoint</Application>
  <PresentationFormat>Panoramiczny</PresentationFormat>
  <Paragraphs>64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9</vt:i4>
      </vt:variant>
    </vt:vector>
  </HeadingPairs>
  <TitlesOfParts>
    <vt:vector size="17" baseType="lpstr">
      <vt:lpstr>Arial</vt:lpstr>
      <vt:lpstr>Avenir Next LT Pro</vt:lpstr>
      <vt:lpstr>Calibri</vt:lpstr>
      <vt:lpstr>Calibri Light</vt:lpstr>
      <vt:lpstr>Engram Warsaw</vt:lpstr>
      <vt:lpstr>Wingdings</vt:lpstr>
      <vt:lpstr>AccentBoxVTI</vt:lpstr>
      <vt:lpstr>Motyw pakietu Office</vt:lpstr>
      <vt:lpstr>STANDARD ADAPTACJI</vt:lpstr>
      <vt:lpstr>Prezentacja programu PowerPoint</vt:lpstr>
      <vt:lpstr>Prezentacja programu PowerPoint</vt:lpstr>
      <vt:lpstr>W żłobku 22 i filii podejmujemy następujące działania umożliwiające adaptację dziecka:</vt:lpstr>
      <vt:lpstr>Prezentacja programu PowerPoint</vt:lpstr>
      <vt:lpstr>Prezentacja programu PowerPoint</vt:lpstr>
      <vt:lpstr>Kadra rozpoznaje moment zakończenia adaptacji dziecka I wie, kiedy dziecko jest gotowe do rozstania z rodzicem </vt:lpstr>
      <vt:lpstr>Kadra zaznajamia rodziców z przebiegiem procesu adaptacji i jego znaczeniem dla zdrowia i rozwoju dzieci </vt:lpstr>
      <vt:lpstr>W trakcie adaptacji kadra daje wsparcie rodzicom w sytuacjach dla nich trudnych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Siedlecka Marta</dc:creator>
  <cp:lastModifiedBy>Katarzyna Radziszewska</cp:lastModifiedBy>
  <cp:revision>54</cp:revision>
  <dcterms:created xsi:type="dcterms:W3CDTF">2023-03-20T11:53:13Z</dcterms:created>
  <dcterms:modified xsi:type="dcterms:W3CDTF">2024-07-09T08:37:27Z</dcterms:modified>
</cp:coreProperties>
</file>