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sldIdLst>
    <p:sldId id="256" r:id="rId2"/>
    <p:sldId id="257" r:id="rId3"/>
    <p:sldId id="271" r:id="rId4"/>
    <p:sldId id="272" r:id="rId5"/>
    <p:sldId id="274" r:id="rId6"/>
    <p:sldId id="275" r:id="rId7"/>
    <p:sldId id="273" r:id="rId8"/>
    <p:sldId id="278" r:id="rId9"/>
    <p:sldId id="277" r:id="rId10"/>
    <p:sldId id="276" r:id="rId11"/>
    <p:sldId id="279" r:id="rId12"/>
    <p:sldId id="283" r:id="rId13"/>
    <p:sldId id="282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84B98-F799-4CAB-8481-F2ECA91FCFFC}" v="24" dt="2023-03-20T12:47:39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894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928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3215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359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475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7074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516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527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62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3997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626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73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71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870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113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000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539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  <p:sldLayoutId id="2147483921" r:id="rId13"/>
    <p:sldLayoutId id="2147483922" r:id="rId14"/>
    <p:sldLayoutId id="2147483923" r:id="rId15"/>
    <p:sldLayoutId id="21474839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0B7997F7-D849-1C68-29FE-DA61709848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585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pl-PL" sz="4000" dirty="0">
                <a:latin typeface="Calibri"/>
                <a:cs typeface="Calibri Light"/>
              </a:rPr>
              <a:t>STANDARDY ŻYWIENIA</a:t>
            </a:r>
            <a:endParaRPr lang="pl-PL" sz="4000" b="1" dirty="0">
              <a:latin typeface="Calibri"/>
              <a:cs typeface="Calibri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7980" y="4731811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Żłobek nr 2</a:t>
            </a:r>
            <a:endParaRPr lang="en-US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ul. Koszykowa 3</a:t>
            </a:r>
            <a:endParaRPr lang="pl-PL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00-564 Warszawa</a:t>
            </a:r>
            <a:endParaRPr lang="pl-PL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0ECA8744-F1A7-DBD9-7AD7-A1C4A90E1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6" y="41295"/>
            <a:ext cx="2743200" cy="1770669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54607A6D-97E6-A4CA-A66C-6FA2DEBA770A}"/>
              </a:ext>
            </a:extLst>
          </p:cNvPr>
          <p:cNvSpPr txBox="1"/>
          <p:nvPr/>
        </p:nvSpPr>
        <p:spPr>
          <a:xfrm>
            <a:off x="247476" y="6404464"/>
            <a:ext cx="2743200" cy="2616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>
                <a:latin typeface="Engram Warsaw"/>
              </a:rPr>
              <a:t>#</a:t>
            </a:r>
            <a:r>
              <a:rPr lang="pl-PL" sz="110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/>
          <p:cNvSpPr/>
          <p:nvPr/>
        </p:nvSpPr>
        <p:spPr>
          <a:xfrm>
            <a:off x="1698171" y="1477736"/>
            <a:ext cx="8466365" cy="2361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placówce serwujemy trzy posiłki przygotowywane na miejscu w kuchni w żłobku</a:t>
            </a:r>
          </a:p>
          <a:p>
            <a:pPr marL="742950" indent="-28575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śniadanie, owoce</a:t>
            </a:r>
          </a:p>
          <a:p>
            <a:pPr marL="742950" indent="-28575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 danie obiadowe, owoce</a:t>
            </a:r>
          </a:p>
          <a:p>
            <a:pPr marL="742950" indent="-28575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zupa i podwieczorek, owoce </a:t>
            </a:r>
          </a:p>
          <a:p>
            <a:pPr marL="742950" indent="-28575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w ciągu dnia mają stały dostęp do wody </a:t>
            </a:r>
          </a:p>
        </p:txBody>
      </p:sp>
    </p:spTree>
    <p:extLst>
      <p:ext uri="{BB962C8B-B14F-4D97-AF65-F5344CB8AC3E}">
        <p14:creationId xmlns:p14="http://schemas.microsoft.com/office/powerpoint/2010/main" val="3352821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rostokąt 5"/>
          <p:cNvSpPr/>
          <p:nvPr/>
        </p:nvSpPr>
        <p:spPr>
          <a:xfrm>
            <a:off x="1981201" y="677334"/>
            <a:ext cx="7162800" cy="441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Śniadanie podajemy o godzinie 8:30 -9:00 składa się:</a:t>
            </a:r>
          </a:p>
          <a:p>
            <a:pPr marL="540000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zupy mlecznej na bazie mleka krowiego/mleka modyfikowanego z dodatkiem kasz, płatków zbożowych, makaronów, ryżu lub w postaci ciepłych mlecznych napojów (kakao, kawy zbożowej)</a:t>
            </a:r>
          </a:p>
          <a:p>
            <a:pPr marL="540000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uzupełnieniem śniadania są kanapki z pieczywa białego lub razowego z masłem, dodatkiem jaj, serów, wędlin, twarogów czy rożnego rodzaju past warzywnych (np. z cieciorki, soczewicy, fasoli, groszku) czy warzywnych pasztetów </a:t>
            </a:r>
          </a:p>
          <a:p>
            <a:pPr marL="540000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dodatkiem kolorowych talarków, paseczków, krążków surowych warzyw</a:t>
            </a:r>
          </a:p>
          <a:p>
            <a:pPr marL="540000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owoce podawane w formie cząstek do przygotowanej do gryzienia np. plasterki jabłka, kawałki banana</a:t>
            </a:r>
          </a:p>
          <a:p>
            <a:pPr marL="540000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woda</a:t>
            </a:r>
          </a:p>
        </p:txBody>
      </p:sp>
    </p:spTree>
    <p:extLst>
      <p:ext uri="{BB962C8B-B14F-4D97-AF65-F5344CB8AC3E}">
        <p14:creationId xmlns:p14="http://schemas.microsoft.com/office/powerpoint/2010/main" val="3478849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/>
          <p:cNvSpPr/>
          <p:nvPr/>
        </p:nvSpPr>
        <p:spPr>
          <a:xfrm>
            <a:off x="2163535" y="873580"/>
            <a:ext cx="7698921" cy="2738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 danie obiadowe podajemy w godzinach 11:30-12:00 składa się:</a:t>
            </a:r>
          </a:p>
          <a:p>
            <a:pPr marL="540000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 produktu białkowego pochodzenia zwierzęcego/ roślinnego w postaci pulpetu, klopsika, kotlecika, gulaszu, potrawki mięsnej. </a:t>
            </a:r>
          </a:p>
          <a:p>
            <a:pPr marL="540000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produktu objętościowego czyli ziemniaków, kaszy, makaronu, ryżu itp. </a:t>
            </a:r>
          </a:p>
          <a:p>
            <a:pPr marL="540000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 dodatków roślinnych podawanych na surowo jako surówki warzywno-owocowe i warzyw gotowanych w postaci jarzynek</a:t>
            </a:r>
          </a:p>
          <a:p>
            <a:pPr marL="540000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owoce podawane w formie cząstek do przygotowanej do gryzienia np. plasterki jabłka, kawałki banana lub w formie soków</a:t>
            </a:r>
          </a:p>
        </p:txBody>
      </p:sp>
    </p:spTree>
    <p:extLst>
      <p:ext uri="{BB962C8B-B14F-4D97-AF65-F5344CB8AC3E}">
        <p14:creationId xmlns:p14="http://schemas.microsoft.com/office/powerpoint/2010/main" val="4264967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/>
          <p:cNvSpPr/>
          <p:nvPr/>
        </p:nvSpPr>
        <p:spPr>
          <a:xfrm>
            <a:off x="1964267" y="508000"/>
            <a:ext cx="7829973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zupy oraz podwieczorek podajemy w godzinach 14:30-15:00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zupy przygotowywane są na bazie warzyw z dodatkiem składnika głównego, który nadaje zupie charakterystyczny smak np. zupa ogórkowa na bazie ogórków kiszonych. 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Dodatkiem do zup są ziemniaki lub produkty zbożowe (kasze, płatki, makarony, ryż, grzanki, groszek ptysiowy), doprawione oliwą/olejem lub mlekiem/jogurtem oraz ziołami.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podwieczorek podawany w postaci deseru np..</a:t>
            </a:r>
          </a:p>
          <a:p>
            <a:pPr marL="914400" lvl="3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ciasta, </a:t>
            </a:r>
          </a:p>
          <a:p>
            <a:pPr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budynie, leguminy, kisiele</a:t>
            </a:r>
          </a:p>
          <a:p>
            <a:pPr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koktajle mleczno- owocowe, </a:t>
            </a:r>
          </a:p>
          <a:p>
            <a:pPr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placuszki, </a:t>
            </a:r>
          </a:p>
          <a:p>
            <a:pPr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twarożki z owocami</a:t>
            </a:r>
          </a:p>
          <a:p>
            <a:pPr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musy owocowe</a:t>
            </a:r>
          </a:p>
          <a:p>
            <a:pPr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galaretki</a:t>
            </a:r>
          </a:p>
          <a:p>
            <a:pPr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owoce do gryzienia w </a:t>
            </a:r>
            <a:r>
              <a:rPr lang="pl-P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plastekach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123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5B7DA76-2E3A-478C-ABD6-768F0D151F5E}"/>
              </a:ext>
            </a:extLst>
          </p:cNvPr>
          <p:cNvSpPr txBox="1"/>
          <p:nvPr/>
        </p:nvSpPr>
        <p:spPr>
          <a:xfrm>
            <a:off x="962526" y="1070811"/>
            <a:ext cx="10311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/>
              <a:t>Żłobek 22 </a:t>
            </a:r>
          </a:p>
          <a:p>
            <a:r>
              <a:rPr lang="pl-PL"/>
              <a:t>Standardy dotyczące organizacji posiłków :</a:t>
            </a:r>
          </a:p>
        </p:txBody>
      </p:sp>
      <p:sp>
        <p:nvSpPr>
          <p:cNvPr id="2" name="Prostokąt 1"/>
          <p:cNvSpPr/>
          <p:nvPr/>
        </p:nvSpPr>
        <p:spPr>
          <a:xfrm>
            <a:off x="962526" y="993718"/>
            <a:ext cx="8181474" cy="5555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Myjemy ręce wodą i mydłem przed i po posiłku.</a:t>
            </a:r>
          </a:p>
          <a:p>
            <a:pPr marL="285750" lvl="0" indent="-28575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 każdym posiłkiem myjemy ręce mydłem i wodą. Uczymy dzieci samodzielnego mycia rąk</a:t>
            </a:r>
          </a:p>
          <a:p>
            <a:pPr marL="285750" lvl="0" indent="-28575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mokrych chusteczek nie używamy do mycia rąk. Mokre chusteczki stosujemy do pielęgnacji przy przewijaniu oraz do wytarcia rąk po zabawach plastycznych itp.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869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/>
          <p:cNvSpPr/>
          <p:nvPr/>
        </p:nvSpPr>
        <p:spPr>
          <a:xfrm>
            <a:off x="2125133" y="1635760"/>
            <a:ext cx="7018867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śliniaki używamy opcjonalnie w zależności od potrzeb dziecka:</a:t>
            </a:r>
          </a:p>
          <a:p>
            <a:pPr lvl="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śliniaki stosujemy dla młodszych dzieci, które uczą się samodzielnego jedzenia,  jeśli dziecko nie chce nie zakładamy śliniaka</a:t>
            </a:r>
          </a:p>
        </p:txBody>
      </p:sp>
    </p:spTree>
    <p:extLst>
      <p:ext uri="{BB962C8B-B14F-4D97-AF65-F5344CB8AC3E}">
        <p14:creationId xmlns:p14="http://schemas.microsoft.com/office/powerpoint/2010/main" val="357551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938867" y="914400"/>
            <a:ext cx="7205133" cy="261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Wspieramy dzieci w samodzielnym nakładaniu sobie jedzenia.</a:t>
            </a:r>
          </a:p>
          <a:p>
            <a:pPr indent="-342900">
              <a:lnSpc>
                <a:spcPct val="115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 śniadaniu dzieci samodzielnie częstują się kanapkami i warzywami </a:t>
            </a:r>
          </a:p>
          <a:p>
            <a:pPr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podajemy owoce na dużych talerzach/miseczkach dzieci same wybierają sobie i nakładają owoce </a:t>
            </a:r>
          </a:p>
          <a:p>
            <a:pPr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samodzielnie dokładają sobie dodatkowe porcje jarzyn i surówki</a:t>
            </a:r>
          </a:p>
          <a:p>
            <a:pPr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 w miesiącu śniadanie przygotowywane jest w formie „szwedzkiego stół” dzieci samodzielnie wybierają i komponują swoje kanapki</a:t>
            </a:r>
          </a:p>
        </p:txBody>
      </p:sp>
    </p:spTree>
    <p:extLst>
      <p:ext uri="{BB962C8B-B14F-4D97-AF65-F5344CB8AC3E}">
        <p14:creationId xmlns:p14="http://schemas.microsoft.com/office/powerpoint/2010/main" val="3782427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559379" y="359229"/>
            <a:ext cx="7960541" cy="4753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Zachęcamy dzieci do jedzenia i próbowania nowych potraw.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aktywnie zachęcamy dzieci do spróbowania potrawy, opowiadamy o smaku o tym, że to danie jest smaczne i warto je spróbować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obrzydzamy potraw,  nie mówimy że coś jest niesmaczne itp. 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nawet jeśli dziecko nie chce spróbować  danej potrawy nakładamy potrawę na talerz tak by dziecko  miało możliwość sięgnąć po potrawę i spróbowania jej, ale to dziecko decyduje czy zje potrawę czy nie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staramy się by posiłek wyglądał na talerzu estetycznie, był kolorowy i wartościowy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każdy element posiłku jest nałożony na talerz tak by był widoczny (nie mieszamy wszystkiego na talerzu np. nie mieszamy ziemniaków i surówki)  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 posiłkami podajemy niegazowaną wodę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brak podjadania między posiłkami</a:t>
            </a:r>
          </a:p>
        </p:txBody>
      </p:sp>
    </p:spTree>
    <p:extLst>
      <p:ext uri="{BB962C8B-B14F-4D97-AF65-F5344CB8AC3E}">
        <p14:creationId xmlns:p14="http://schemas.microsoft.com/office/powerpoint/2010/main" val="138786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583267" y="922867"/>
            <a:ext cx="7560733" cy="2215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Zachęcamy dzieci do udziału w przygotowaniu jadalni do posiłku i sprzątaniu po posiłkach 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pomagają w przygotowaniu sali np. poprzez przeniesienie miseczki na brudne śliniaki, przygotowaniu śliniaków do złożenia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posiłku odkładają śliniaki do miseczki, odstawiają filiżanki/kubki na tacę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po posiłku przysuwają krzesełka do stolika</a:t>
            </a:r>
          </a:p>
        </p:txBody>
      </p:sp>
    </p:spTree>
    <p:extLst>
      <p:ext uri="{BB962C8B-B14F-4D97-AF65-F5344CB8AC3E}">
        <p14:creationId xmlns:p14="http://schemas.microsoft.com/office/powerpoint/2010/main" val="1661426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52601" y="982133"/>
            <a:ext cx="7391400" cy="2734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Uważnie towarzyszymy dzieciom w czasie posiłków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aktywnie towarzyszymy dzieciom podczas posiłku (zachęcając do jedzenia próbowania, smakowania potraw) 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dbamy o przyjazną atmosferę w stołówce 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zabawiamy dzieci podczas posiłku,  dziecko ma szansę świadomie spożywać posiłek (rozmawiamy i zachęcamy dziecko do spożywania posiłku) 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obiecujemy nagrody za zjedzenie posiłku 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uczymy jedzenia w pośpiechu/ zachęcamy do spokojnego jedzenia</a:t>
            </a:r>
          </a:p>
        </p:txBody>
      </p:sp>
    </p:spTree>
    <p:extLst>
      <p:ext uri="{BB962C8B-B14F-4D97-AF65-F5344CB8AC3E}">
        <p14:creationId xmlns:p14="http://schemas.microsoft.com/office/powerpoint/2010/main" val="43578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/>
          <p:cNvSpPr/>
          <p:nvPr/>
        </p:nvSpPr>
        <p:spPr>
          <a:xfrm>
            <a:off x="1964267" y="1151467"/>
            <a:ext cx="7179733" cy="2292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Uczymy dzieci szacunku do jedzenia: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zachęcamy dziecko do estetycznego jedzenia posiłków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pozwalamy dziecku  na poznanie posiłku poprzez dotyk ale jednoczenie dbamy o to by jedzenie nie stało się zabawką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wyrzucamy jedzenia do odpadów przy dzieciach 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uczymy prawidłowo  trzymać sztuczce  </a:t>
            </a:r>
          </a:p>
        </p:txBody>
      </p:sp>
    </p:spTree>
    <p:extLst>
      <p:ext uri="{BB962C8B-B14F-4D97-AF65-F5344CB8AC3E}">
        <p14:creationId xmlns:p14="http://schemas.microsoft.com/office/powerpoint/2010/main" val="210554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/>
          <p:cNvSpPr/>
          <p:nvPr/>
        </p:nvSpPr>
        <p:spPr>
          <a:xfrm>
            <a:off x="1412421" y="514350"/>
            <a:ext cx="8572500" cy="3165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Angażujemy rodziców w kształtowanie zdrowych nawyków żywieniowych u dzieci.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podczas adaptacji rozmawiamy z rodzicami na temat posiłków,  ich formy itp.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zachęcamy by dziecko nie jadło posiłków przed telewizorem, tabletem ale by posiłki spożywało przy stole razem ze wszystkimi członkami rodziny.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czasie rozmów z rodzicami dzielimy się informacjami i sposobami zachęcania dziecka do poznania i spożycia nowych potraw.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rozpowszechniamy na tablicach ogłoszeń plakaty i ulotki na temat zdrowego odżywiania w ramach programów edukacyjnych: „Zdrowo jemy, zdrowo rośniemy” oraz „ 1000 pierwszych dni dla zdrowia”</a:t>
            </a:r>
          </a:p>
        </p:txBody>
      </p:sp>
    </p:spTree>
    <p:extLst>
      <p:ext uri="{BB962C8B-B14F-4D97-AF65-F5344CB8AC3E}">
        <p14:creationId xmlns:p14="http://schemas.microsoft.com/office/powerpoint/2010/main" val="1628731608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246</TotalTime>
  <Words>1016</Words>
  <Application>Microsoft Office PowerPoint</Application>
  <PresentationFormat>Panoramiczny</PresentationFormat>
  <Paragraphs>95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Engram Warsaw</vt:lpstr>
      <vt:lpstr>Times New Roman</vt:lpstr>
      <vt:lpstr>Wingdings</vt:lpstr>
      <vt:lpstr>Wingdings 3</vt:lpstr>
      <vt:lpstr>Smuga</vt:lpstr>
      <vt:lpstr>STANDARDY ŻYWIENIA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Katarzyna Radziszewska</cp:lastModifiedBy>
  <cp:revision>58</cp:revision>
  <dcterms:created xsi:type="dcterms:W3CDTF">2023-03-20T12:40:50Z</dcterms:created>
  <dcterms:modified xsi:type="dcterms:W3CDTF">2024-07-09T08:49:31Z</dcterms:modified>
</cp:coreProperties>
</file>