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56" r:id="rId2"/>
    <p:sldId id="258" r:id="rId3"/>
    <p:sldId id="259" r:id="rId4"/>
    <p:sldId id="260" r:id="rId5"/>
    <p:sldId id="261" r:id="rId6"/>
    <p:sldId id="262" r:id="rId7"/>
    <p:sldId id="263" r:id="rId8"/>
    <p:sldId id="264" r:id="rId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63EC84-063A-EB33-B9B6-EA67E28FEA46}" v="51" dt="2023-03-20T12:30:06.235"/>
    <p1510:client id="{D745A3C9-40B9-D158-62EA-ED9F260AF128}" v="82" dt="2023-03-20T12:05:19.0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5/6/2024</a:t>
            </a:fld>
            <a:endParaRPr lang="en-US"/>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7913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5/6/2024</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620385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5/6/2024</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75459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5/6/2024</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776351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5/6/2024</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91613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5/6/2024</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930537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5/6/2024</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679873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5/6/2024</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909260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5/6/2024</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446616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5/6/2024</a:t>
            </a:fld>
            <a:endParaRPr lang="en-US"/>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431261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5/6/2024</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371518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5/6/2024</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1448444866"/>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66" r:id="rId6"/>
    <p:sldLayoutId id="2147483762" r:id="rId7"/>
    <p:sldLayoutId id="2147483763" r:id="rId8"/>
    <p:sldLayoutId id="2147483764" r:id="rId9"/>
    <p:sldLayoutId id="2147483765" r:id="rId10"/>
    <p:sldLayoutId id="21474837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E91DC736-0EF8-4F87-9146-EBF1D2EE4D3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a:extLst>
              <a:ext uri="{FF2B5EF4-FFF2-40B4-BE49-F238E27FC236}">
                <a16:creationId xmlns:a16="http://schemas.microsoft.com/office/drawing/2014/main" id="{C6F9F4B6-59B0-657E-FDBC-898F508D820F}"/>
              </a:ext>
            </a:extLst>
          </p:cNvPr>
          <p:cNvPicPr>
            <a:picLocks noChangeAspect="1"/>
          </p:cNvPicPr>
          <p:nvPr/>
        </p:nvPicPr>
        <p:blipFill rotWithShape="1">
          <a:blip r:embed="rId2"/>
          <a:srcRect l="7972" r="7972"/>
          <a:stretch/>
        </p:blipFill>
        <p:spPr>
          <a:xfrm>
            <a:off x="3927339" y="0"/>
            <a:ext cx="8668512" cy="6857990"/>
          </a:xfrm>
          <a:prstGeom prst="rect">
            <a:avLst/>
          </a:prstGeom>
        </p:spPr>
      </p:pic>
      <p:sp>
        <p:nvSpPr>
          <p:cNvPr id="47" name="Rectangle 46">
            <a:extLst>
              <a:ext uri="{FF2B5EF4-FFF2-40B4-BE49-F238E27FC236}">
                <a16:creationId xmlns:a16="http://schemas.microsoft.com/office/drawing/2014/main" id="{097CD68E-23E3-4007-8847-CD0944C4F7B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ctrTitle"/>
          </p:nvPr>
        </p:nvSpPr>
        <p:spPr>
          <a:xfrm>
            <a:off x="362962" y="1151118"/>
            <a:ext cx="4023360" cy="3204134"/>
          </a:xfrm>
        </p:spPr>
        <p:txBody>
          <a:bodyPr anchor="b">
            <a:normAutofit/>
          </a:bodyPr>
          <a:lstStyle/>
          <a:p>
            <a:pPr algn="ctr"/>
            <a:r>
              <a:rPr lang="pl-PL" sz="4000" dirty="0">
                <a:latin typeface="Calibri"/>
                <a:cs typeface="Calibri"/>
              </a:rPr>
              <a:t>HARMONOGRAM ADAPTACJI</a:t>
            </a:r>
          </a:p>
        </p:txBody>
      </p:sp>
      <p:sp>
        <p:nvSpPr>
          <p:cNvPr id="3" name="Podtytuł 2"/>
          <p:cNvSpPr>
            <a:spLocks noGrp="1"/>
          </p:cNvSpPr>
          <p:nvPr>
            <p:ph type="subTitle" idx="1"/>
          </p:nvPr>
        </p:nvSpPr>
        <p:spPr>
          <a:xfrm>
            <a:off x="463603" y="4729148"/>
            <a:ext cx="4023359" cy="1208141"/>
          </a:xfrm>
        </p:spPr>
        <p:txBody>
          <a:bodyPr vert="horz" lIns="91440" tIns="45720" rIns="91440" bIns="45720" rtlCol="0" anchor="t">
            <a:normAutofit/>
          </a:bodyPr>
          <a:lstStyle/>
          <a:p>
            <a:pPr>
              <a:spcBef>
                <a:spcPts val="0"/>
              </a:spcBef>
            </a:pPr>
            <a:r>
              <a:rPr lang="pl-PL" sz="2000" dirty="0">
                <a:latin typeface="Calibri"/>
                <a:cs typeface="Calibri"/>
              </a:rPr>
              <a:t>Żłobek nr </a:t>
            </a:r>
            <a:r>
              <a:rPr lang="pl-PL" sz="2000" dirty="0" smtClean="0">
                <a:latin typeface="Calibri"/>
                <a:cs typeface="Calibri"/>
              </a:rPr>
              <a:t>71</a:t>
            </a:r>
            <a:endParaRPr lang="en-US" sz="2000" dirty="0">
              <a:latin typeface="Calibri"/>
              <a:cs typeface="Calibri"/>
            </a:endParaRPr>
          </a:p>
          <a:p>
            <a:pPr>
              <a:spcBef>
                <a:spcPts val="0"/>
              </a:spcBef>
            </a:pPr>
            <a:r>
              <a:rPr lang="pl-PL" sz="2000" dirty="0">
                <a:latin typeface="Calibri"/>
                <a:cs typeface="Calibri"/>
              </a:rPr>
              <a:t>ul. </a:t>
            </a:r>
            <a:r>
              <a:rPr lang="pl-PL" sz="2000" dirty="0" smtClean="0">
                <a:latin typeface="Calibri"/>
                <a:cs typeface="Calibri"/>
              </a:rPr>
              <a:t>Astronautów 5a</a:t>
            </a:r>
            <a:endParaRPr lang="pl-PL" sz="2000" dirty="0">
              <a:latin typeface="Calibri"/>
              <a:cs typeface="Calibri"/>
            </a:endParaRPr>
          </a:p>
          <a:p>
            <a:pPr>
              <a:spcBef>
                <a:spcPts val="0"/>
              </a:spcBef>
            </a:pPr>
            <a:r>
              <a:rPr lang="pl-PL" sz="2000" dirty="0" smtClean="0">
                <a:latin typeface="Calibri"/>
                <a:ea typeface="+mn-lt"/>
                <a:cs typeface="+mn-lt"/>
              </a:rPr>
              <a:t>02-154 Warszawa</a:t>
            </a:r>
            <a:endParaRPr lang="pl-PL" dirty="0">
              <a:latin typeface="Calibri"/>
            </a:endParaRPr>
          </a:p>
          <a:p>
            <a:endParaRPr lang="pl-PL" sz="2000" dirty="0">
              <a:latin typeface="Calibri"/>
              <a:cs typeface="Calibri"/>
            </a:endParaRPr>
          </a:p>
        </p:txBody>
      </p:sp>
      <p:sp>
        <p:nvSpPr>
          <p:cNvPr id="49" name="Rectangle 48">
            <a:extLst>
              <a:ext uri="{FF2B5EF4-FFF2-40B4-BE49-F238E27FC236}">
                <a16:creationId xmlns:a16="http://schemas.microsoft.com/office/drawing/2014/main" id="{AF2F604E-43BE-4DC3-B983-E071523364F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 name="Rectangle 50">
            <a:extLst>
              <a:ext uri="{FF2B5EF4-FFF2-40B4-BE49-F238E27FC236}">
                <a16:creationId xmlns:a16="http://schemas.microsoft.com/office/drawing/2014/main" id="{08C9B587-E65E-4B52-B37C-ABEBB6E879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2">
              <a:lumMod val="25000"/>
              <a:lumOff val="75000"/>
            </a:schemeClr>
          </a:solidFill>
          <a:ln w="3175">
            <a:solidFill>
              <a:schemeClr val="tx2">
                <a:lumMod val="25000"/>
                <a:lumOff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6C6BC1D3-63A4-EC7D-4A4B-6F75FE569411}"/>
              </a:ext>
            </a:extLst>
          </p:cNvPr>
          <p:cNvSpPr txBox="1"/>
          <p:nvPr/>
        </p:nvSpPr>
        <p:spPr>
          <a:xfrm>
            <a:off x="361336" y="6400176"/>
            <a:ext cx="274320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1100" dirty="0">
                <a:latin typeface="Engram Warsaw"/>
              </a:rPr>
              <a:t>#</a:t>
            </a:r>
            <a:r>
              <a:rPr lang="pl-PL" sz="1100" dirty="0">
                <a:solidFill>
                  <a:srgbClr val="0091CF"/>
                </a:solidFill>
                <a:latin typeface="Engram Warsaw"/>
              </a:rPr>
              <a:t>WARSZAWA</a:t>
            </a:r>
            <a:r>
              <a:rPr lang="pl-PL" sz="1100" dirty="0">
                <a:solidFill>
                  <a:srgbClr val="FAB036"/>
                </a:solidFill>
                <a:latin typeface="Engram Warsaw"/>
              </a:rPr>
              <a:t>DLA</a:t>
            </a:r>
            <a:r>
              <a:rPr lang="pl-PL" sz="1100" dirty="0">
                <a:solidFill>
                  <a:srgbClr val="E53629"/>
                </a:solidFill>
                <a:latin typeface="Engram Warsaw"/>
              </a:rPr>
              <a:t>NAJMŁODSZYCH</a:t>
            </a:r>
            <a:endParaRPr lang="en-US" dirty="0"/>
          </a:p>
        </p:txBody>
      </p:sp>
      <p:pic>
        <p:nvPicPr>
          <p:cNvPr id="7" name="Picture 7">
            <a:extLst>
              <a:ext uri="{FF2B5EF4-FFF2-40B4-BE49-F238E27FC236}">
                <a16:creationId xmlns:a16="http://schemas.microsoft.com/office/drawing/2014/main" id="{7C775662-AB62-CFEA-15CD-E4CDC12737B1}"/>
              </a:ext>
            </a:extLst>
          </p:cNvPr>
          <p:cNvPicPr>
            <a:picLocks noChangeAspect="1"/>
          </p:cNvPicPr>
          <p:nvPr/>
        </p:nvPicPr>
        <p:blipFill>
          <a:blip r:embed="rId3"/>
          <a:stretch>
            <a:fillRect/>
          </a:stretch>
        </p:blipFill>
        <p:spPr>
          <a:xfrm>
            <a:off x="361336" y="196214"/>
            <a:ext cx="2399071" cy="1524863"/>
          </a:xfrm>
          <a:prstGeom prst="rect">
            <a:avLst/>
          </a:prstGeom>
        </p:spPr>
      </p:pic>
    </p:spTree>
    <p:extLst>
      <p:ext uri="{BB962C8B-B14F-4D97-AF65-F5344CB8AC3E}">
        <p14:creationId xmlns:p14="http://schemas.microsoft.com/office/powerpoint/2010/main" val="65031716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00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4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200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400"/>
                                        <p:tgtEl>
                                          <p:spTgt spid="3">
                                            <p:txEl>
                                              <p:pRg st="2" end="2"/>
                                            </p:txEl>
                                          </p:spTgt>
                                        </p:tgtEl>
                                      </p:cBhvr>
                                    </p:animEffect>
                                  </p:childTnLst>
                                </p:cTn>
                              </p:par>
                              <p:par>
                                <p:cTn id="18" presetID="10" presetClass="entr" presetSubtype="0" fill="hold" grpId="0" nodeType="withEffect">
                                  <p:stCondLst>
                                    <p:cond delay="1000"/>
                                  </p:stCondLst>
                                  <p:iterate type="lt">
                                    <p:tmPct val="10000"/>
                                  </p:iterate>
                                  <p:childTnLst>
                                    <p:set>
                                      <p:cBhvr>
                                        <p:cTn id="19" dur="1" fill="hold">
                                          <p:stCondLst>
                                            <p:cond delay="0"/>
                                          </p:stCondLst>
                                        </p:cTn>
                                        <p:tgtEl>
                                          <p:spTgt spid="2"/>
                                        </p:tgtEl>
                                        <p:attrNameLst>
                                          <p:attrName>style.visibility</p:attrName>
                                        </p:attrNameLst>
                                      </p:cBhvr>
                                      <p:to>
                                        <p:strVal val="visible"/>
                                      </p:to>
                                    </p:set>
                                    <p:animEffect transition="in" filter="fade">
                                      <p:cBhvr>
                                        <p:cTn id="2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0E2CA835-FCE6-48A5-954B-CC6D693B95E1}"/>
              </a:ext>
            </a:extLst>
          </p:cNvPr>
          <p:cNvSpPr/>
          <p:nvPr/>
        </p:nvSpPr>
        <p:spPr>
          <a:xfrm>
            <a:off x="0" y="6505303"/>
            <a:ext cx="12192000" cy="35269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l-PL"/>
          </a:p>
        </p:txBody>
      </p:sp>
      <p:sp>
        <p:nvSpPr>
          <p:cNvPr id="3" name="Prostokąt 2">
            <a:extLst>
              <a:ext uri="{FF2B5EF4-FFF2-40B4-BE49-F238E27FC236}">
                <a16:creationId xmlns:a16="http://schemas.microsoft.com/office/drawing/2014/main" id="{5B37BCD2-9797-4D03-8996-702626378744}"/>
              </a:ext>
            </a:extLst>
          </p:cNvPr>
          <p:cNvSpPr/>
          <p:nvPr/>
        </p:nvSpPr>
        <p:spPr>
          <a:xfrm>
            <a:off x="3942077" y="6519446"/>
            <a:ext cx="4307846" cy="338554"/>
          </a:xfrm>
          <a:prstGeom prst="rect">
            <a:avLst/>
          </a:prstGeom>
        </p:spPr>
        <p:txBody>
          <a:bodyPr wrap="none">
            <a:spAutoFit/>
          </a:bodyPr>
          <a:lstStyle/>
          <a:p>
            <a:r>
              <a:rPr lang="pl-PL" sz="1600" dirty="0">
                <a:solidFill>
                  <a:schemeClr val="bg1"/>
                </a:solidFill>
                <a:latin typeface="Calibri" panose="020F0502020204030204" pitchFamily="34" charset="0"/>
                <a:ea typeface="Calibri" panose="020F0502020204030204" pitchFamily="34" charset="0"/>
                <a:cs typeface="Calibri" panose="020F0502020204030204" pitchFamily="34" charset="0"/>
              </a:rPr>
              <a:t>m.st. Warszawa | Zespół Żłobków m.st. Warszawy</a:t>
            </a:r>
          </a:p>
        </p:txBody>
      </p:sp>
      <p:sp>
        <p:nvSpPr>
          <p:cNvPr id="6" name="pole tekstowe 5">
            <a:extLst>
              <a:ext uri="{FF2B5EF4-FFF2-40B4-BE49-F238E27FC236}">
                <a16:creationId xmlns:a16="http://schemas.microsoft.com/office/drawing/2014/main" id="{589BC5E2-732E-4C66-AB67-7B869EF7EBBC}"/>
              </a:ext>
            </a:extLst>
          </p:cNvPr>
          <p:cNvSpPr txBox="1"/>
          <p:nvPr/>
        </p:nvSpPr>
        <p:spPr>
          <a:xfrm>
            <a:off x="962526" y="1070811"/>
            <a:ext cx="10311063" cy="3046988"/>
          </a:xfrm>
          <a:prstGeom prst="rect">
            <a:avLst/>
          </a:prstGeom>
          <a:noFill/>
        </p:spPr>
        <p:txBody>
          <a:bodyPr wrap="square" rtlCol="0">
            <a:spAutoFit/>
          </a:bodyPr>
          <a:lstStyle/>
          <a:p>
            <a:pPr algn="ctr"/>
            <a:r>
              <a:rPr lang="pl-PL" sz="4800" dirty="0" smtClean="0">
                <a:solidFill>
                  <a:srgbClr val="002060"/>
                </a:solidFill>
                <a:latin typeface="Calibri" panose="020F0502020204030204" pitchFamily="34" charset="0"/>
                <a:cs typeface="Calibri" panose="020F0502020204030204" pitchFamily="34" charset="0"/>
              </a:rPr>
              <a:t>Serdecznie zapraszamy wszystkie nowo przyjęte dzieci do udziału w naszym programie adaptacyjnym, który rozpocznie się dnia </a:t>
            </a:r>
            <a:r>
              <a:rPr lang="pl-PL" sz="4800" dirty="0" smtClean="0">
                <a:solidFill>
                  <a:srgbClr val="002060"/>
                </a:solidFill>
                <a:latin typeface="Calibri" panose="020F0502020204030204" pitchFamily="34" charset="0"/>
                <a:cs typeface="Calibri" panose="020F0502020204030204" pitchFamily="34" charset="0"/>
              </a:rPr>
              <a:t>02.09.2024r</a:t>
            </a:r>
            <a:r>
              <a:rPr lang="pl-PL" sz="4800" dirty="0" smtClean="0">
                <a:solidFill>
                  <a:srgbClr val="002060"/>
                </a:solidFill>
                <a:latin typeface="Calibri" panose="020F0502020204030204" pitchFamily="34" charset="0"/>
                <a:cs typeface="Calibri" panose="020F0502020204030204" pitchFamily="34" charset="0"/>
              </a:rPr>
              <a:t>.</a:t>
            </a:r>
            <a:endParaRPr lang="pl-PL" sz="4800" dirty="0">
              <a:solidFill>
                <a:srgbClr val="002060"/>
              </a:solidFill>
              <a:latin typeface="Calibri" panose="020F0502020204030204" pitchFamily="34" charset="0"/>
              <a:cs typeface="Calibri" panose="020F0502020204030204" pitchFamily="34" charset="0"/>
            </a:endParaRPr>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8694574" y="4011491"/>
            <a:ext cx="2579015" cy="2028825"/>
          </a:xfrm>
          <a:prstGeom prst="rect">
            <a:avLst/>
          </a:prstGeom>
        </p:spPr>
      </p:pic>
    </p:spTree>
    <p:extLst>
      <p:ext uri="{BB962C8B-B14F-4D97-AF65-F5344CB8AC3E}">
        <p14:creationId xmlns:p14="http://schemas.microsoft.com/office/powerpoint/2010/main" val="34067048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0E2CA835-FCE6-48A5-954B-CC6D693B95E1}"/>
              </a:ext>
            </a:extLst>
          </p:cNvPr>
          <p:cNvSpPr/>
          <p:nvPr/>
        </p:nvSpPr>
        <p:spPr>
          <a:xfrm>
            <a:off x="0" y="6505303"/>
            <a:ext cx="12192000" cy="35269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l-PL"/>
          </a:p>
        </p:txBody>
      </p:sp>
      <p:sp>
        <p:nvSpPr>
          <p:cNvPr id="3" name="Prostokąt 2">
            <a:extLst>
              <a:ext uri="{FF2B5EF4-FFF2-40B4-BE49-F238E27FC236}">
                <a16:creationId xmlns:a16="http://schemas.microsoft.com/office/drawing/2014/main" id="{5B37BCD2-9797-4D03-8996-702626378744}"/>
              </a:ext>
            </a:extLst>
          </p:cNvPr>
          <p:cNvSpPr/>
          <p:nvPr/>
        </p:nvSpPr>
        <p:spPr>
          <a:xfrm>
            <a:off x="3942077" y="6519446"/>
            <a:ext cx="4307846" cy="338554"/>
          </a:xfrm>
          <a:prstGeom prst="rect">
            <a:avLst/>
          </a:prstGeom>
        </p:spPr>
        <p:txBody>
          <a:bodyPr wrap="none">
            <a:spAutoFit/>
          </a:bodyPr>
          <a:lstStyle/>
          <a:p>
            <a:r>
              <a:rPr lang="pl-PL" sz="1600" dirty="0">
                <a:solidFill>
                  <a:schemeClr val="bg1"/>
                </a:solidFill>
                <a:latin typeface="Calibri" panose="020F0502020204030204" pitchFamily="34" charset="0"/>
                <a:ea typeface="Calibri" panose="020F0502020204030204" pitchFamily="34" charset="0"/>
                <a:cs typeface="Calibri" panose="020F0502020204030204" pitchFamily="34" charset="0"/>
              </a:rPr>
              <a:t>m.st. Warszawa | Zespół Żłobków m.st. Warszawy</a:t>
            </a:r>
          </a:p>
        </p:txBody>
      </p:sp>
      <p:sp>
        <p:nvSpPr>
          <p:cNvPr id="6" name="pole tekstowe 5">
            <a:extLst>
              <a:ext uri="{FF2B5EF4-FFF2-40B4-BE49-F238E27FC236}">
                <a16:creationId xmlns:a16="http://schemas.microsoft.com/office/drawing/2014/main" id="{589BC5E2-732E-4C66-AB67-7B869EF7EBBC}"/>
              </a:ext>
            </a:extLst>
          </p:cNvPr>
          <p:cNvSpPr txBox="1"/>
          <p:nvPr/>
        </p:nvSpPr>
        <p:spPr>
          <a:xfrm>
            <a:off x="962526" y="1070811"/>
            <a:ext cx="10311063" cy="4893647"/>
          </a:xfrm>
          <a:prstGeom prst="rect">
            <a:avLst/>
          </a:prstGeom>
          <a:noFill/>
        </p:spPr>
        <p:txBody>
          <a:bodyPr wrap="square" rtlCol="0">
            <a:spAutoFit/>
          </a:bodyPr>
          <a:lstStyle/>
          <a:p>
            <a:r>
              <a:rPr lang="pl-PL" sz="2000" b="1" dirty="0">
                <a:solidFill>
                  <a:srgbClr val="002060"/>
                </a:solidFill>
                <a:latin typeface="Calibri" panose="020F0502020204030204" pitchFamily="34" charset="0"/>
                <a:cs typeface="Calibri" panose="020F0502020204030204" pitchFamily="34" charset="0"/>
              </a:rPr>
              <a:t>PIERWSZY DZIEŃ W ŻŁOBKU </a:t>
            </a:r>
            <a:r>
              <a:rPr lang="pl-PL" sz="2000" b="1" dirty="0" smtClean="0">
                <a:solidFill>
                  <a:srgbClr val="002060"/>
                </a:solidFill>
                <a:latin typeface="Calibri" panose="020F0502020204030204" pitchFamily="34" charset="0"/>
                <a:cs typeface="Calibri" panose="020F0502020204030204" pitchFamily="34" charset="0"/>
              </a:rPr>
              <a:t>2</a:t>
            </a:r>
            <a:r>
              <a:rPr lang="pl-PL" sz="2000" b="1" dirty="0" smtClean="0">
                <a:solidFill>
                  <a:srgbClr val="002060"/>
                </a:solidFill>
                <a:latin typeface="Calibri" panose="020F0502020204030204" pitchFamily="34" charset="0"/>
                <a:cs typeface="Calibri" panose="020F0502020204030204" pitchFamily="34" charset="0"/>
              </a:rPr>
              <a:t>.09.2024- Poniedziałek</a:t>
            </a:r>
            <a:endParaRPr lang="pl-PL" sz="2000" b="1" dirty="0">
              <a:solidFill>
                <a:srgbClr val="002060"/>
              </a:solidFill>
              <a:latin typeface="Calibri" panose="020F0502020204030204" pitchFamily="34" charset="0"/>
              <a:cs typeface="Calibri" panose="020F0502020204030204" pitchFamily="34" charset="0"/>
            </a:endParaRPr>
          </a:p>
          <a:p>
            <a:r>
              <a:rPr lang="pl-PL" dirty="0">
                <a:solidFill>
                  <a:srgbClr val="002060"/>
                </a:solidFill>
                <a:latin typeface="Calibri" panose="020F0502020204030204" pitchFamily="34" charset="0"/>
                <a:cs typeface="Calibri" panose="020F0502020204030204" pitchFamily="34" charset="0"/>
              </a:rPr>
              <a:t> </a:t>
            </a:r>
          </a:p>
          <a:p>
            <a:pPr marL="285750" indent="-285750">
              <a:buFont typeface="Arial" panose="020B0604020202020204" pitchFamily="34" charset="0"/>
              <a:buChar char="•"/>
            </a:pPr>
            <a:r>
              <a:rPr lang="pl-PL" dirty="0">
                <a:latin typeface="Calibri" panose="020F0502020204030204" pitchFamily="34" charset="0"/>
                <a:cs typeface="Calibri" panose="020F0502020204030204" pitchFamily="34" charset="0"/>
              </a:rPr>
              <a:t>Adaptacja organizowana jest z podziałem na mniejsze grupy (ok. 5-8 dzieci), które przychodzą wraz z Rodzicami w ściśle określonych przedziałach godzinowych. Zaproszenie zostanie wysłane, do każdego z Państwa, drogą mailową w ostatnich dniach sierpnia</a:t>
            </a:r>
            <a:r>
              <a:rPr lang="pl-PL" dirty="0" smtClean="0">
                <a:latin typeface="Calibri" panose="020F0502020204030204" pitchFamily="34" charset="0"/>
                <a:cs typeface="Calibri" panose="020F0502020204030204" pitchFamily="34" charset="0"/>
              </a:rPr>
              <a:t>.</a:t>
            </a:r>
          </a:p>
          <a:p>
            <a:endParaRPr lang="pl-PL"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pl-PL" dirty="0" smtClean="0">
                <a:latin typeface="Calibri" panose="020F0502020204030204" pitchFamily="34" charset="0"/>
                <a:cs typeface="Calibri" panose="020F0502020204030204" pitchFamily="34" charset="0"/>
              </a:rPr>
              <a:t>2</a:t>
            </a:r>
            <a:r>
              <a:rPr lang="pl-PL" dirty="0" smtClean="0">
                <a:latin typeface="Calibri" panose="020F0502020204030204" pitchFamily="34" charset="0"/>
                <a:cs typeface="Calibri" panose="020F0502020204030204" pitchFamily="34" charset="0"/>
              </a:rPr>
              <a:t>.09.2024r</a:t>
            </a:r>
            <a:r>
              <a:rPr lang="pl-PL" dirty="0">
                <a:latin typeface="Calibri" panose="020F0502020204030204" pitchFamily="34" charset="0"/>
                <a:cs typeface="Calibri" panose="020F0502020204030204" pitchFamily="34" charset="0"/>
              </a:rPr>
              <a:t>. przychodzimy do żłobka na umówioną godzinę proszę przynieść obuwie na zmianę dla siebie i dziecka oraz to czego dziecko potrzebuje - ubranka na zmianę, </a:t>
            </a:r>
            <a:r>
              <a:rPr lang="pl-PL" dirty="0" err="1">
                <a:latin typeface="Calibri" panose="020F0502020204030204" pitchFamily="34" charset="0"/>
                <a:cs typeface="Calibri" panose="020F0502020204030204" pitchFamily="34" charset="0"/>
              </a:rPr>
              <a:t>przytulankę</a:t>
            </a:r>
            <a:r>
              <a:rPr lang="pl-PL" dirty="0">
                <a:latin typeface="Calibri" panose="020F0502020204030204" pitchFamily="34" charset="0"/>
                <a:cs typeface="Calibri" panose="020F0502020204030204" pitchFamily="34" charset="0"/>
              </a:rPr>
              <a:t>, smoczek itp</a:t>
            </a:r>
            <a:r>
              <a:rPr lang="pl-PL" dirty="0" smtClean="0">
                <a:latin typeface="Calibri" panose="020F0502020204030204" pitchFamily="34" charset="0"/>
                <a:cs typeface="Calibri" panose="020F0502020204030204" pitchFamily="34" charset="0"/>
              </a:rPr>
              <a:t>.</a:t>
            </a:r>
          </a:p>
          <a:p>
            <a:endParaRPr lang="pl-PL"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pl-PL" dirty="0">
                <a:latin typeface="Calibri" panose="020F0502020204030204" pitchFamily="34" charset="0"/>
                <a:cs typeface="Calibri" panose="020F0502020204030204" pitchFamily="34" charset="0"/>
              </a:rPr>
              <a:t>Czas pobytu z dzieckiem w tym dniu wynosi 1h-1,5h. W tym czasie prosimy nie korzystać z telefonów komórkowych, nie czytać gazet, a aktywnie uczestniczyć we wszystkich zabawach i czynnościach organizacyjnych. Jest to czas poznania opiekunów, warunków pobytu, przekazania istotnych informacji o </a:t>
            </a:r>
            <a:r>
              <a:rPr lang="pl-PL" dirty="0" smtClean="0">
                <a:latin typeface="Calibri" panose="020F0502020204030204" pitchFamily="34" charset="0"/>
                <a:cs typeface="Calibri" panose="020F0502020204030204" pitchFamily="34" charset="0"/>
              </a:rPr>
              <a:t>dziecku</a:t>
            </a:r>
          </a:p>
          <a:p>
            <a:endParaRPr lang="pl-PL"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pl-PL" dirty="0">
                <a:latin typeface="Calibri" panose="020F0502020204030204" pitchFamily="34" charset="0"/>
                <a:cs typeface="Calibri" panose="020F0502020204030204" pitchFamily="34" charset="0"/>
              </a:rPr>
              <a:t>N</a:t>
            </a:r>
            <a:r>
              <a:rPr lang="pl-PL" dirty="0" smtClean="0">
                <a:latin typeface="Calibri" panose="020F0502020204030204" pitchFamily="34" charset="0"/>
                <a:cs typeface="Calibri" panose="020F0502020204030204" pitchFamily="34" charset="0"/>
              </a:rPr>
              <a:t>a </a:t>
            </a:r>
            <a:r>
              <a:rPr lang="pl-PL" dirty="0">
                <a:latin typeface="Calibri" panose="020F0502020204030204" pitchFamily="34" charset="0"/>
                <a:cs typeface="Calibri" panose="020F0502020204030204" pitchFamily="34" charset="0"/>
              </a:rPr>
              <a:t>pierwszy dzień pobytu przynieść zaświadczenie od lekarza o braku przeciwwskazań do pobytu dziecka w grupie żłobkowej LUB podpisane przez Państwa </a:t>
            </a:r>
            <a:r>
              <a:rPr lang="pl-PL" dirty="0" smtClean="0">
                <a:latin typeface="Calibri" panose="020F0502020204030204" pitchFamily="34" charset="0"/>
                <a:cs typeface="Calibri" panose="020F0502020204030204" pitchFamily="34" charset="0"/>
              </a:rPr>
              <a:t>oświadczenie (</a:t>
            </a:r>
            <a:r>
              <a:rPr lang="pl-PL" dirty="0">
                <a:latin typeface="Calibri" panose="020F0502020204030204" pitchFamily="34" charset="0"/>
                <a:cs typeface="Calibri" panose="020F0502020204030204" pitchFamily="34" charset="0"/>
              </a:rPr>
              <a:t>p</a:t>
            </a:r>
            <a:r>
              <a:rPr lang="pl-PL" dirty="0" smtClean="0">
                <a:latin typeface="Calibri" panose="020F0502020204030204" pitchFamily="34" charset="0"/>
                <a:cs typeface="Calibri" panose="020F0502020204030204" pitchFamily="34" charset="0"/>
              </a:rPr>
              <a:t>rzesłane drogą mailową).</a:t>
            </a:r>
            <a:endParaRPr lang="pl-PL" dirty="0">
              <a:latin typeface="Calibri" panose="020F0502020204030204" pitchFamily="34" charset="0"/>
              <a:cs typeface="Calibri" panose="020F0502020204030204" pitchFamily="34" charset="0"/>
            </a:endParaRPr>
          </a:p>
          <a:p>
            <a:r>
              <a:rPr lang="pl-PL" dirty="0"/>
              <a:t> </a:t>
            </a:r>
          </a:p>
        </p:txBody>
      </p:sp>
    </p:spTree>
    <p:extLst>
      <p:ext uri="{BB962C8B-B14F-4D97-AF65-F5344CB8AC3E}">
        <p14:creationId xmlns:p14="http://schemas.microsoft.com/office/powerpoint/2010/main" val="1616321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0E2CA835-FCE6-48A5-954B-CC6D693B95E1}"/>
              </a:ext>
            </a:extLst>
          </p:cNvPr>
          <p:cNvSpPr/>
          <p:nvPr/>
        </p:nvSpPr>
        <p:spPr>
          <a:xfrm>
            <a:off x="0" y="6505303"/>
            <a:ext cx="12192000" cy="35269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l-PL"/>
          </a:p>
        </p:txBody>
      </p:sp>
      <p:sp>
        <p:nvSpPr>
          <p:cNvPr id="3" name="Prostokąt 2">
            <a:extLst>
              <a:ext uri="{FF2B5EF4-FFF2-40B4-BE49-F238E27FC236}">
                <a16:creationId xmlns:a16="http://schemas.microsoft.com/office/drawing/2014/main" id="{5B37BCD2-9797-4D03-8996-702626378744}"/>
              </a:ext>
            </a:extLst>
          </p:cNvPr>
          <p:cNvSpPr/>
          <p:nvPr/>
        </p:nvSpPr>
        <p:spPr>
          <a:xfrm>
            <a:off x="3942077" y="6519446"/>
            <a:ext cx="4307846" cy="338554"/>
          </a:xfrm>
          <a:prstGeom prst="rect">
            <a:avLst/>
          </a:prstGeom>
        </p:spPr>
        <p:txBody>
          <a:bodyPr wrap="none">
            <a:spAutoFit/>
          </a:bodyPr>
          <a:lstStyle/>
          <a:p>
            <a:r>
              <a:rPr lang="pl-PL" sz="1600" dirty="0">
                <a:solidFill>
                  <a:schemeClr val="bg1"/>
                </a:solidFill>
                <a:latin typeface="Calibri" panose="020F0502020204030204" pitchFamily="34" charset="0"/>
                <a:ea typeface="Calibri" panose="020F0502020204030204" pitchFamily="34" charset="0"/>
                <a:cs typeface="Calibri" panose="020F0502020204030204" pitchFamily="34" charset="0"/>
              </a:rPr>
              <a:t>m.st. Warszawa | Zespół Żłobków m.st. Warszawy</a:t>
            </a:r>
          </a:p>
        </p:txBody>
      </p:sp>
      <p:sp>
        <p:nvSpPr>
          <p:cNvPr id="6" name="pole tekstowe 5">
            <a:extLst>
              <a:ext uri="{FF2B5EF4-FFF2-40B4-BE49-F238E27FC236}">
                <a16:creationId xmlns:a16="http://schemas.microsoft.com/office/drawing/2014/main" id="{589BC5E2-732E-4C66-AB67-7B869EF7EBBC}"/>
              </a:ext>
            </a:extLst>
          </p:cNvPr>
          <p:cNvSpPr txBox="1"/>
          <p:nvPr/>
        </p:nvSpPr>
        <p:spPr>
          <a:xfrm>
            <a:off x="962526" y="1070811"/>
            <a:ext cx="10311063" cy="4154984"/>
          </a:xfrm>
          <a:prstGeom prst="rect">
            <a:avLst/>
          </a:prstGeom>
          <a:noFill/>
        </p:spPr>
        <p:txBody>
          <a:bodyPr wrap="square" rtlCol="0">
            <a:spAutoFit/>
          </a:bodyPr>
          <a:lstStyle/>
          <a:p>
            <a:r>
              <a:rPr lang="pl-PL" sz="2000" b="1" dirty="0" smtClean="0">
                <a:solidFill>
                  <a:srgbClr val="002060"/>
                </a:solidFill>
                <a:latin typeface="Calibri" panose="020F0502020204030204" pitchFamily="34" charset="0"/>
                <a:cs typeface="Calibri" panose="020F0502020204030204" pitchFamily="34" charset="0"/>
              </a:rPr>
              <a:t>3</a:t>
            </a:r>
            <a:r>
              <a:rPr lang="pl-PL" sz="2000" b="1" dirty="0" smtClean="0">
                <a:solidFill>
                  <a:srgbClr val="002060"/>
                </a:solidFill>
                <a:latin typeface="Calibri" panose="020F0502020204030204" pitchFamily="34" charset="0"/>
                <a:cs typeface="Calibri" panose="020F0502020204030204" pitchFamily="34" charset="0"/>
              </a:rPr>
              <a:t>.09.2024- wtorek</a:t>
            </a:r>
            <a:endParaRPr lang="pl-PL" sz="2000" b="1" dirty="0" smtClean="0">
              <a:solidFill>
                <a:srgbClr val="002060"/>
              </a:solidFill>
              <a:latin typeface="Calibri" panose="020F0502020204030204" pitchFamily="34" charset="0"/>
              <a:cs typeface="Calibri" panose="020F0502020204030204" pitchFamily="34" charset="0"/>
            </a:endParaRPr>
          </a:p>
          <a:p>
            <a:endParaRPr lang="pl-PL" sz="2000" b="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pl-PL" dirty="0" smtClean="0">
                <a:latin typeface="Calibri" panose="020F0502020204030204" pitchFamily="34" charset="0"/>
                <a:cs typeface="Calibri" panose="020F0502020204030204" pitchFamily="34" charset="0"/>
              </a:rPr>
              <a:t>Tego dnia adaptacja wygląda tak samo jak w </a:t>
            </a:r>
            <a:r>
              <a:rPr lang="pl-PL" dirty="0" smtClean="0">
                <a:latin typeface="Calibri" panose="020F0502020204030204" pitchFamily="34" charset="0"/>
                <a:cs typeface="Calibri" panose="020F0502020204030204" pitchFamily="34" charset="0"/>
              </a:rPr>
              <a:t>poniedziałek. </a:t>
            </a:r>
            <a:r>
              <a:rPr lang="pl-PL" dirty="0">
                <a:latin typeface="Calibri" panose="020F0502020204030204" pitchFamily="34" charset="0"/>
                <a:cs typeface="Calibri" panose="020F0502020204030204" pitchFamily="34" charset="0"/>
              </a:rPr>
              <a:t>Rodzice/ opiekunowie uczestniczą we wszystkich aktywnościach proponowanych przez </a:t>
            </a:r>
            <a:r>
              <a:rPr lang="pl-PL" dirty="0" smtClean="0">
                <a:latin typeface="Calibri" panose="020F0502020204030204" pitchFamily="34" charset="0"/>
                <a:cs typeface="Calibri" panose="020F0502020204030204" pitchFamily="34" charset="0"/>
              </a:rPr>
              <a:t>opiekunki;</a:t>
            </a:r>
          </a:p>
          <a:p>
            <a:endParaRPr lang="pl-PL"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pl-PL" dirty="0">
                <a:latin typeface="Calibri" panose="020F0502020204030204" pitchFamily="34" charset="0"/>
                <a:cs typeface="Calibri" panose="020F0502020204030204" pitchFamily="34" charset="0"/>
              </a:rPr>
              <a:t>Dzieci i Rodzice zapoznają się z nowym otoczeniem oraz wszystkimi pomieszczeniami, w </a:t>
            </a:r>
            <a:r>
              <a:rPr lang="pl-PL" dirty="0" smtClean="0">
                <a:latin typeface="Calibri" panose="020F0502020204030204" pitchFamily="34" charset="0"/>
                <a:cs typeface="Calibri" panose="020F0502020204030204" pitchFamily="34" charset="0"/>
              </a:rPr>
              <a:t>których </a:t>
            </a:r>
            <a:r>
              <a:rPr lang="pl-PL" dirty="0">
                <a:latin typeface="Calibri" panose="020F0502020204030204" pitchFamily="34" charset="0"/>
                <a:cs typeface="Calibri" panose="020F0502020204030204" pitchFamily="34" charset="0"/>
              </a:rPr>
              <a:t>będzie przebywać </a:t>
            </a:r>
            <a:r>
              <a:rPr lang="pl-PL" dirty="0" smtClean="0">
                <a:latin typeface="Calibri" panose="020F0502020204030204" pitchFamily="34" charset="0"/>
                <a:cs typeface="Calibri" panose="020F0502020204030204" pitchFamily="34" charset="0"/>
              </a:rPr>
              <a:t>dziecko;</a:t>
            </a:r>
          </a:p>
          <a:p>
            <a:endParaRPr lang="pl-PL"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pl-PL" dirty="0">
                <a:latin typeface="Calibri" panose="020F0502020204030204" pitchFamily="34" charset="0"/>
                <a:cs typeface="Calibri" panose="020F0502020204030204" pitchFamily="34" charset="0"/>
              </a:rPr>
              <a:t>Opiekunki będą obserwować i instruować Państwa co do ewentualnego opuszczenia sali,  by sprawdzić jaka jest reakcja dziecka. Jeśli dziecko reaguje dobrze po wyjściu rodzica prosimy nie wchodzić ponownie, by dać dziecku czas na oswojenie się . Gdy dziecko nie zaakceptuje  wyjścia rodzica – opiekunki poproszą do s</a:t>
            </a:r>
            <a:r>
              <a:rPr lang="pl-PL" dirty="0" smtClean="0">
                <a:latin typeface="Calibri" panose="020F0502020204030204" pitchFamily="34" charset="0"/>
                <a:cs typeface="Calibri" panose="020F0502020204030204" pitchFamily="34" charset="0"/>
              </a:rPr>
              <a:t>ali;</a:t>
            </a:r>
          </a:p>
          <a:p>
            <a:endParaRPr lang="pl-PL"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pl-PL" dirty="0">
                <a:latin typeface="Calibri" panose="020F0502020204030204" pitchFamily="34" charset="0"/>
                <a:cs typeface="Calibri" panose="020F0502020204030204" pitchFamily="34" charset="0"/>
              </a:rPr>
              <a:t>Przed wyjściem do domu ustalamy z opiekunkami z grupy to jak przychodzimy do żłobka kolejnego dnia.</a:t>
            </a:r>
          </a:p>
        </p:txBody>
      </p:sp>
    </p:spTree>
    <p:extLst>
      <p:ext uri="{BB962C8B-B14F-4D97-AF65-F5344CB8AC3E}">
        <p14:creationId xmlns:p14="http://schemas.microsoft.com/office/powerpoint/2010/main" val="3150049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0E2CA835-FCE6-48A5-954B-CC6D693B95E1}"/>
              </a:ext>
            </a:extLst>
          </p:cNvPr>
          <p:cNvSpPr/>
          <p:nvPr/>
        </p:nvSpPr>
        <p:spPr>
          <a:xfrm>
            <a:off x="0" y="6505303"/>
            <a:ext cx="12192000" cy="35269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l-PL"/>
          </a:p>
        </p:txBody>
      </p:sp>
      <p:sp>
        <p:nvSpPr>
          <p:cNvPr id="3" name="Prostokąt 2">
            <a:extLst>
              <a:ext uri="{FF2B5EF4-FFF2-40B4-BE49-F238E27FC236}">
                <a16:creationId xmlns:a16="http://schemas.microsoft.com/office/drawing/2014/main" id="{5B37BCD2-9797-4D03-8996-702626378744}"/>
              </a:ext>
            </a:extLst>
          </p:cNvPr>
          <p:cNvSpPr/>
          <p:nvPr/>
        </p:nvSpPr>
        <p:spPr>
          <a:xfrm>
            <a:off x="3942077" y="6519446"/>
            <a:ext cx="4307846" cy="338554"/>
          </a:xfrm>
          <a:prstGeom prst="rect">
            <a:avLst/>
          </a:prstGeom>
        </p:spPr>
        <p:txBody>
          <a:bodyPr wrap="none">
            <a:spAutoFit/>
          </a:bodyPr>
          <a:lstStyle/>
          <a:p>
            <a:r>
              <a:rPr lang="pl-PL" sz="1600" dirty="0">
                <a:solidFill>
                  <a:schemeClr val="bg1"/>
                </a:solidFill>
                <a:latin typeface="Calibri" panose="020F0502020204030204" pitchFamily="34" charset="0"/>
                <a:ea typeface="Calibri" panose="020F0502020204030204" pitchFamily="34" charset="0"/>
                <a:cs typeface="Calibri" panose="020F0502020204030204" pitchFamily="34" charset="0"/>
              </a:rPr>
              <a:t>m.st. Warszawa | Zespół Żłobków m.st. Warszawy</a:t>
            </a:r>
          </a:p>
        </p:txBody>
      </p:sp>
      <p:sp>
        <p:nvSpPr>
          <p:cNvPr id="6" name="pole tekstowe 5">
            <a:extLst>
              <a:ext uri="{FF2B5EF4-FFF2-40B4-BE49-F238E27FC236}">
                <a16:creationId xmlns:a16="http://schemas.microsoft.com/office/drawing/2014/main" id="{589BC5E2-732E-4C66-AB67-7B869EF7EBBC}"/>
              </a:ext>
            </a:extLst>
          </p:cNvPr>
          <p:cNvSpPr txBox="1"/>
          <p:nvPr/>
        </p:nvSpPr>
        <p:spPr>
          <a:xfrm>
            <a:off x="962526" y="1070811"/>
            <a:ext cx="10311063" cy="4154984"/>
          </a:xfrm>
          <a:prstGeom prst="rect">
            <a:avLst/>
          </a:prstGeom>
          <a:noFill/>
        </p:spPr>
        <p:txBody>
          <a:bodyPr wrap="square" rtlCol="0">
            <a:spAutoFit/>
          </a:bodyPr>
          <a:lstStyle/>
          <a:p>
            <a:r>
              <a:rPr lang="pl-PL" sz="2000" b="1" dirty="0">
                <a:solidFill>
                  <a:srgbClr val="002060"/>
                </a:solidFill>
                <a:latin typeface="Calibri" panose="020F0502020204030204" pitchFamily="34" charset="0"/>
                <a:cs typeface="Calibri" panose="020F0502020204030204" pitchFamily="34" charset="0"/>
              </a:rPr>
              <a:t>4</a:t>
            </a:r>
            <a:r>
              <a:rPr lang="pl-PL" sz="2000" b="1" dirty="0" smtClean="0">
                <a:solidFill>
                  <a:srgbClr val="002060"/>
                </a:solidFill>
                <a:latin typeface="Calibri" panose="020F0502020204030204" pitchFamily="34" charset="0"/>
                <a:cs typeface="Calibri" panose="020F0502020204030204" pitchFamily="34" charset="0"/>
              </a:rPr>
              <a:t> </a:t>
            </a:r>
            <a:r>
              <a:rPr lang="pl-PL" sz="2000" b="1" dirty="0">
                <a:solidFill>
                  <a:srgbClr val="002060"/>
                </a:solidFill>
                <a:latin typeface="Calibri" panose="020F0502020204030204" pitchFamily="34" charset="0"/>
                <a:cs typeface="Calibri" panose="020F0502020204030204" pitchFamily="34" charset="0"/>
              </a:rPr>
              <a:t>- </a:t>
            </a:r>
            <a:r>
              <a:rPr lang="pl-PL" sz="2000" b="1" dirty="0" smtClean="0">
                <a:solidFill>
                  <a:srgbClr val="002060"/>
                </a:solidFill>
                <a:latin typeface="Calibri" panose="020F0502020204030204" pitchFamily="34" charset="0"/>
                <a:cs typeface="Calibri" panose="020F0502020204030204" pitchFamily="34" charset="0"/>
              </a:rPr>
              <a:t>6.09.2024 </a:t>
            </a:r>
            <a:r>
              <a:rPr lang="pl-PL" sz="2000" b="1" dirty="0" smtClean="0">
                <a:solidFill>
                  <a:srgbClr val="002060"/>
                </a:solidFill>
                <a:latin typeface="Calibri" panose="020F0502020204030204" pitchFamily="34" charset="0"/>
                <a:cs typeface="Calibri" panose="020F0502020204030204" pitchFamily="34" charset="0"/>
              </a:rPr>
              <a:t>r. </a:t>
            </a:r>
            <a:r>
              <a:rPr lang="pl-PL" sz="2000" b="1" dirty="0" smtClean="0">
                <a:solidFill>
                  <a:srgbClr val="002060"/>
                </a:solidFill>
                <a:latin typeface="Calibri" panose="020F0502020204030204" pitchFamily="34" charset="0"/>
                <a:cs typeface="Calibri" panose="020F0502020204030204" pitchFamily="34" charset="0"/>
              </a:rPr>
              <a:t>(środa-piątek)</a:t>
            </a:r>
            <a:endParaRPr lang="pl-PL" sz="2000" b="1" dirty="0" smtClean="0">
              <a:solidFill>
                <a:srgbClr val="002060"/>
              </a:solidFill>
              <a:latin typeface="Calibri" panose="020F0502020204030204" pitchFamily="34" charset="0"/>
              <a:cs typeface="Calibri" panose="020F0502020204030204" pitchFamily="34" charset="0"/>
            </a:endParaRPr>
          </a:p>
          <a:p>
            <a:endParaRPr lang="pl-PL" sz="2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pl-PL" dirty="0">
                <a:latin typeface="Calibri" panose="020F0502020204030204" pitchFamily="34" charset="0"/>
                <a:cs typeface="Calibri" panose="020F0502020204030204" pitchFamily="34" charset="0"/>
              </a:rPr>
              <a:t>Dzieci pozostają pod opieką Pań opiekunek, w małych </a:t>
            </a:r>
            <a:r>
              <a:rPr lang="pl-PL" dirty="0" smtClean="0">
                <a:latin typeface="Calibri" panose="020F0502020204030204" pitchFamily="34" charset="0"/>
                <a:cs typeface="Calibri" panose="020F0502020204030204" pitchFamily="34" charset="0"/>
              </a:rPr>
              <a:t>grupach</a:t>
            </a:r>
          </a:p>
          <a:p>
            <a:endParaRPr lang="pl-PL"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pl-PL" dirty="0">
                <a:latin typeface="Calibri" panose="020F0502020204030204" pitchFamily="34" charset="0"/>
                <a:cs typeface="Calibri" panose="020F0502020204030204" pitchFamily="34" charset="0"/>
              </a:rPr>
              <a:t>Godziny adaptacji ustalane są indywidualnie z Paniami w </a:t>
            </a:r>
            <a:r>
              <a:rPr lang="pl-PL" dirty="0" smtClean="0">
                <a:latin typeface="Calibri" panose="020F0502020204030204" pitchFamily="34" charset="0"/>
                <a:cs typeface="Calibri" panose="020F0502020204030204" pitchFamily="34" charset="0"/>
              </a:rPr>
              <a:t>grupie</a:t>
            </a:r>
          </a:p>
          <a:p>
            <a:endParaRPr lang="pl-PL"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pl-PL" dirty="0">
                <a:latin typeface="Calibri" panose="020F0502020204030204" pitchFamily="34" charset="0"/>
                <a:cs typeface="Calibri" panose="020F0502020204030204" pitchFamily="34" charset="0"/>
              </a:rPr>
              <a:t>Rodzice przyprowadzają dzieci bezpośrednio do grupy. Po raz pierwszy, samodzielnie dzieci pozostają w </a:t>
            </a:r>
            <a:r>
              <a:rPr lang="pl-PL" dirty="0" smtClean="0">
                <a:latin typeface="Calibri" panose="020F0502020204030204" pitchFamily="34" charset="0"/>
                <a:cs typeface="Calibri" panose="020F0502020204030204" pitchFamily="34" charset="0"/>
              </a:rPr>
              <a:t>żłobku </a:t>
            </a:r>
            <a:r>
              <a:rPr lang="pl-PL" dirty="0">
                <a:latin typeface="Calibri" panose="020F0502020204030204" pitchFamily="34" charset="0"/>
                <a:cs typeface="Calibri" panose="020F0502020204030204" pitchFamily="34" charset="0"/>
              </a:rPr>
              <a:t>do 1h. </a:t>
            </a:r>
            <a:endParaRPr lang="pl-PL" dirty="0" smtClean="0">
              <a:latin typeface="Calibri" panose="020F0502020204030204" pitchFamily="34" charset="0"/>
              <a:cs typeface="Calibri" panose="020F0502020204030204" pitchFamily="34" charset="0"/>
            </a:endParaRPr>
          </a:p>
          <a:p>
            <a:endParaRPr lang="pl-PL"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pl-PL" dirty="0">
                <a:latin typeface="Calibri" panose="020F0502020204030204" pitchFamily="34" charset="0"/>
                <a:cs typeface="Calibri" panose="020F0502020204030204" pitchFamily="34" charset="0"/>
              </a:rPr>
              <a:t>Zalecamy aby dzieci miały ze sobą ulubiona zabawkę, </a:t>
            </a:r>
            <a:r>
              <a:rPr lang="pl-PL" dirty="0" err="1">
                <a:latin typeface="Calibri" panose="020F0502020204030204" pitchFamily="34" charset="0"/>
                <a:cs typeface="Calibri" panose="020F0502020204030204" pitchFamily="34" charset="0"/>
              </a:rPr>
              <a:t>przytulankę</a:t>
            </a:r>
            <a:r>
              <a:rPr lang="pl-PL" dirty="0">
                <a:latin typeface="Calibri" panose="020F0502020204030204" pitchFamily="34" charset="0"/>
                <a:cs typeface="Calibri" panose="020F0502020204030204" pitchFamily="34" charset="0"/>
              </a:rPr>
              <a:t>, kocyk, pieluszkę( to co jest dla </a:t>
            </a:r>
            <a:r>
              <a:rPr lang="pl-PL" dirty="0" smtClean="0">
                <a:latin typeface="Calibri" panose="020F0502020204030204" pitchFamily="34" charset="0"/>
                <a:cs typeface="Calibri" panose="020F0502020204030204" pitchFamily="34" charset="0"/>
              </a:rPr>
              <a:t>dziecka </a:t>
            </a:r>
            <a:r>
              <a:rPr lang="pl-PL" dirty="0">
                <a:latin typeface="Calibri" panose="020F0502020204030204" pitchFamily="34" charset="0"/>
                <a:cs typeface="Calibri" panose="020F0502020204030204" pitchFamily="34" charset="0"/>
              </a:rPr>
              <a:t>ważne</a:t>
            </a:r>
            <a:r>
              <a:rPr lang="pl-PL" dirty="0" smtClean="0">
                <a:latin typeface="Calibri" panose="020F0502020204030204" pitchFamily="34" charset="0"/>
                <a:cs typeface="Calibri" panose="020F0502020204030204" pitchFamily="34" charset="0"/>
              </a:rPr>
              <a:t>)</a:t>
            </a:r>
          </a:p>
          <a:p>
            <a:endParaRPr lang="pl-PL"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pl-PL" dirty="0">
                <a:latin typeface="Calibri" panose="020F0502020204030204" pitchFamily="34" charset="0"/>
                <a:cs typeface="Calibri" panose="020F0502020204030204" pitchFamily="34" charset="0"/>
              </a:rPr>
              <a:t>Rodzic/opiekun w tym czasie nie przebywa na terenie żłobka  – może iść na spacer, być w pobliżu i w kontakcie telefonicznym.</a:t>
            </a:r>
          </a:p>
        </p:txBody>
      </p:sp>
    </p:spTree>
    <p:extLst>
      <p:ext uri="{BB962C8B-B14F-4D97-AF65-F5344CB8AC3E}">
        <p14:creationId xmlns:p14="http://schemas.microsoft.com/office/powerpoint/2010/main" val="60804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0E2CA835-FCE6-48A5-954B-CC6D693B95E1}"/>
              </a:ext>
            </a:extLst>
          </p:cNvPr>
          <p:cNvSpPr/>
          <p:nvPr/>
        </p:nvSpPr>
        <p:spPr>
          <a:xfrm>
            <a:off x="0" y="6505303"/>
            <a:ext cx="12192000" cy="35269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l-PL"/>
          </a:p>
        </p:txBody>
      </p:sp>
      <p:sp>
        <p:nvSpPr>
          <p:cNvPr id="3" name="Prostokąt 2">
            <a:extLst>
              <a:ext uri="{FF2B5EF4-FFF2-40B4-BE49-F238E27FC236}">
                <a16:creationId xmlns:a16="http://schemas.microsoft.com/office/drawing/2014/main" id="{5B37BCD2-9797-4D03-8996-702626378744}"/>
              </a:ext>
            </a:extLst>
          </p:cNvPr>
          <p:cNvSpPr/>
          <p:nvPr/>
        </p:nvSpPr>
        <p:spPr>
          <a:xfrm>
            <a:off x="3942077" y="6519446"/>
            <a:ext cx="4307846" cy="338554"/>
          </a:xfrm>
          <a:prstGeom prst="rect">
            <a:avLst/>
          </a:prstGeom>
        </p:spPr>
        <p:txBody>
          <a:bodyPr wrap="none">
            <a:spAutoFit/>
          </a:bodyPr>
          <a:lstStyle/>
          <a:p>
            <a:r>
              <a:rPr lang="pl-PL" sz="1600" dirty="0">
                <a:solidFill>
                  <a:schemeClr val="bg1"/>
                </a:solidFill>
                <a:latin typeface="Calibri" panose="020F0502020204030204" pitchFamily="34" charset="0"/>
                <a:ea typeface="Calibri" panose="020F0502020204030204" pitchFamily="34" charset="0"/>
                <a:cs typeface="Calibri" panose="020F0502020204030204" pitchFamily="34" charset="0"/>
              </a:rPr>
              <a:t>m.st. Warszawa | Zespół Żłobków m.st. Warszawy</a:t>
            </a:r>
          </a:p>
        </p:txBody>
      </p:sp>
      <p:sp>
        <p:nvSpPr>
          <p:cNvPr id="6" name="pole tekstowe 5">
            <a:extLst>
              <a:ext uri="{FF2B5EF4-FFF2-40B4-BE49-F238E27FC236}">
                <a16:creationId xmlns:a16="http://schemas.microsoft.com/office/drawing/2014/main" id="{589BC5E2-732E-4C66-AB67-7B869EF7EBBC}"/>
              </a:ext>
            </a:extLst>
          </p:cNvPr>
          <p:cNvSpPr txBox="1"/>
          <p:nvPr/>
        </p:nvSpPr>
        <p:spPr>
          <a:xfrm>
            <a:off x="962526" y="1070811"/>
            <a:ext cx="10311063" cy="4339650"/>
          </a:xfrm>
          <a:prstGeom prst="rect">
            <a:avLst/>
          </a:prstGeom>
          <a:noFill/>
        </p:spPr>
        <p:txBody>
          <a:bodyPr wrap="square" rtlCol="0">
            <a:spAutoFit/>
          </a:bodyPr>
          <a:lstStyle/>
          <a:p>
            <a:r>
              <a:rPr lang="pl-PL" sz="2000" b="1" dirty="0" smtClean="0">
                <a:solidFill>
                  <a:srgbClr val="002060"/>
                </a:solidFill>
                <a:latin typeface="Calibri" panose="020F0502020204030204" pitchFamily="34" charset="0"/>
                <a:cs typeface="Calibri" panose="020F0502020204030204" pitchFamily="34" charset="0"/>
              </a:rPr>
              <a:t>9-16.09.2024 </a:t>
            </a:r>
            <a:r>
              <a:rPr lang="pl-PL" sz="2000" b="1" dirty="0" smtClean="0">
                <a:solidFill>
                  <a:srgbClr val="002060"/>
                </a:solidFill>
                <a:latin typeface="Calibri" panose="020F0502020204030204" pitchFamily="34" charset="0"/>
                <a:cs typeface="Calibri" panose="020F0502020204030204" pitchFamily="34" charset="0"/>
              </a:rPr>
              <a:t>(poniedziałek- poniedziałek)</a:t>
            </a:r>
          </a:p>
          <a:p>
            <a:endParaRPr lang="pl-PL"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pl-PL" dirty="0">
                <a:latin typeface="Calibri" panose="020F0502020204030204" pitchFamily="34" charset="0"/>
                <a:cs typeface="Calibri" panose="020F0502020204030204" pitchFamily="34" charset="0"/>
              </a:rPr>
              <a:t>Czas pobytu w żłobku jest stopniowo wydłużany, w zależności od samopoczucia dziecka i akceptacji zmian oraz możliwości Rodzica. </a:t>
            </a:r>
            <a:endParaRPr lang="pl-PL" dirty="0" smtClean="0">
              <a:latin typeface="Calibri" panose="020F0502020204030204" pitchFamily="34" charset="0"/>
              <a:cs typeface="Calibri" panose="020F0502020204030204" pitchFamily="34" charset="0"/>
            </a:endParaRPr>
          </a:p>
          <a:p>
            <a:endParaRPr lang="pl-PL"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pl-PL" dirty="0">
                <a:latin typeface="Calibri" panose="020F0502020204030204" pitchFamily="34" charset="0"/>
                <a:cs typeface="Calibri" panose="020F0502020204030204" pitchFamily="34" charset="0"/>
              </a:rPr>
              <a:t>Jeżeli dziecko jest gotowe może przebywać w placówce od 7.30 do godziny 12.00</a:t>
            </a:r>
            <a:r>
              <a:rPr lang="pl-PL" dirty="0" smtClean="0">
                <a:latin typeface="Calibri" panose="020F0502020204030204" pitchFamily="34" charset="0"/>
                <a:cs typeface="Calibri" panose="020F0502020204030204" pitchFamily="34" charset="0"/>
              </a:rPr>
              <a:t>.</a:t>
            </a:r>
          </a:p>
          <a:p>
            <a:endParaRPr lang="pl-PL"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pl-PL" dirty="0">
                <a:latin typeface="Calibri" panose="020F0502020204030204" pitchFamily="34" charset="0"/>
                <a:cs typeface="Calibri" panose="020F0502020204030204" pitchFamily="34" charset="0"/>
              </a:rPr>
              <a:t>Jeśli dziecko nie jest chore prosimy o codzienne przyprowadzanie go do żłobka w okresie </a:t>
            </a:r>
            <a:r>
              <a:rPr lang="pl-PL" dirty="0" smtClean="0">
                <a:latin typeface="Calibri" panose="020F0502020204030204" pitchFamily="34" charset="0"/>
                <a:cs typeface="Calibri" panose="020F0502020204030204" pitchFamily="34" charset="0"/>
              </a:rPr>
              <a:t>adaptacji, </a:t>
            </a:r>
            <a:r>
              <a:rPr lang="pl-PL" dirty="0">
                <a:latin typeface="Calibri" panose="020F0502020204030204" pitchFamily="34" charset="0"/>
                <a:cs typeface="Calibri" panose="020F0502020204030204" pitchFamily="34" charset="0"/>
              </a:rPr>
              <a:t>bez względu na możliwość zapewnienia opieki domowej – dziecko musi mieć szanse poznania nowego </a:t>
            </a:r>
            <a:r>
              <a:rPr lang="pl-PL" dirty="0" smtClean="0">
                <a:latin typeface="Calibri" panose="020F0502020204030204" pitchFamily="34" charset="0"/>
                <a:cs typeface="Calibri" panose="020F0502020204030204" pitchFamily="34" charset="0"/>
              </a:rPr>
              <a:t>środowiska, </a:t>
            </a:r>
            <a:r>
              <a:rPr lang="pl-PL" dirty="0">
                <a:latin typeface="Calibri" panose="020F0502020204030204" pitchFamily="34" charset="0"/>
                <a:cs typeface="Calibri" panose="020F0502020204030204" pitchFamily="34" charset="0"/>
              </a:rPr>
              <a:t>opiekunów i dzieci. </a:t>
            </a:r>
            <a:endParaRPr lang="pl-PL" dirty="0" smtClean="0">
              <a:latin typeface="Calibri" panose="020F0502020204030204" pitchFamily="34" charset="0"/>
              <a:cs typeface="Calibri" panose="020F0502020204030204" pitchFamily="34" charset="0"/>
            </a:endParaRPr>
          </a:p>
          <a:p>
            <a:endParaRPr lang="pl-PL"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pl-PL" dirty="0" smtClean="0">
                <a:latin typeface="Calibri" panose="020F0502020204030204" pitchFamily="34" charset="0"/>
                <a:cs typeface="Calibri" panose="020F0502020204030204" pitchFamily="34" charset="0"/>
              </a:rPr>
              <a:t>Podczas adaptacji kierujemy się zasadą „ w </a:t>
            </a:r>
            <a:r>
              <a:rPr lang="pl-PL" dirty="0">
                <a:latin typeface="Calibri" panose="020F0502020204030204" pitchFamily="34" charset="0"/>
                <a:cs typeface="Calibri" panose="020F0502020204030204" pitchFamily="34" charset="0"/>
              </a:rPr>
              <a:t>poniedziałek postępujemy tak samo jak w </a:t>
            </a:r>
            <a:r>
              <a:rPr lang="pl-PL" dirty="0" smtClean="0">
                <a:latin typeface="Calibri" panose="020F0502020204030204" pitchFamily="34" charset="0"/>
                <a:cs typeface="Calibri" panose="020F0502020204030204" pitchFamily="34" charset="0"/>
              </a:rPr>
              <a:t>piątek”, co oznacza, że nowych rzeczy np. leżakowania nie wprowadzamy po weekendzie, dopiero od wtorku </a:t>
            </a:r>
            <a:r>
              <a:rPr lang="pl-PL" dirty="0" smtClean="0">
                <a:latin typeface="Calibri" panose="020F0502020204030204" pitchFamily="34" charset="0"/>
                <a:cs typeface="Calibri" panose="020F0502020204030204" pitchFamily="34" charset="0"/>
                <a:sym typeface="Wingdings" panose="05000000000000000000" pitchFamily="2" charset="2"/>
              </a:rPr>
              <a:t></a:t>
            </a:r>
            <a:endParaRPr lang="pl-PL" dirty="0">
              <a:latin typeface="Calibri" panose="020F0502020204030204" pitchFamily="34" charset="0"/>
              <a:cs typeface="Calibri" panose="020F0502020204030204" pitchFamily="34" charset="0"/>
            </a:endParaRPr>
          </a:p>
          <a:p>
            <a:r>
              <a:rPr lang="pl-PL" dirty="0">
                <a:latin typeface="Calibri" panose="020F0502020204030204" pitchFamily="34" charset="0"/>
                <a:cs typeface="Calibri" panose="020F0502020204030204" pitchFamily="34" charset="0"/>
              </a:rPr>
              <a:t> </a:t>
            </a:r>
          </a:p>
          <a:p>
            <a:endParaRPr lang="pl-PL" dirty="0"/>
          </a:p>
        </p:txBody>
      </p:sp>
    </p:spTree>
    <p:extLst>
      <p:ext uri="{BB962C8B-B14F-4D97-AF65-F5344CB8AC3E}">
        <p14:creationId xmlns:p14="http://schemas.microsoft.com/office/powerpoint/2010/main" val="2172785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0E2CA835-FCE6-48A5-954B-CC6D693B95E1}"/>
              </a:ext>
            </a:extLst>
          </p:cNvPr>
          <p:cNvSpPr/>
          <p:nvPr/>
        </p:nvSpPr>
        <p:spPr>
          <a:xfrm>
            <a:off x="0" y="6505303"/>
            <a:ext cx="12192000" cy="35269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l-PL"/>
          </a:p>
        </p:txBody>
      </p:sp>
      <p:sp>
        <p:nvSpPr>
          <p:cNvPr id="3" name="Prostokąt 2">
            <a:extLst>
              <a:ext uri="{FF2B5EF4-FFF2-40B4-BE49-F238E27FC236}">
                <a16:creationId xmlns:a16="http://schemas.microsoft.com/office/drawing/2014/main" id="{5B37BCD2-9797-4D03-8996-702626378744}"/>
              </a:ext>
            </a:extLst>
          </p:cNvPr>
          <p:cNvSpPr/>
          <p:nvPr/>
        </p:nvSpPr>
        <p:spPr>
          <a:xfrm>
            <a:off x="3942077" y="6519446"/>
            <a:ext cx="4307846" cy="338554"/>
          </a:xfrm>
          <a:prstGeom prst="rect">
            <a:avLst/>
          </a:prstGeom>
        </p:spPr>
        <p:txBody>
          <a:bodyPr wrap="none">
            <a:spAutoFit/>
          </a:bodyPr>
          <a:lstStyle/>
          <a:p>
            <a:r>
              <a:rPr lang="pl-PL" sz="1600" dirty="0">
                <a:solidFill>
                  <a:schemeClr val="bg1"/>
                </a:solidFill>
                <a:latin typeface="Calibri" panose="020F0502020204030204" pitchFamily="34" charset="0"/>
                <a:ea typeface="Calibri" panose="020F0502020204030204" pitchFamily="34" charset="0"/>
                <a:cs typeface="Calibri" panose="020F0502020204030204" pitchFamily="34" charset="0"/>
              </a:rPr>
              <a:t>m.st. Warszawa | Zespół Żłobków m.st. Warszawy</a:t>
            </a:r>
          </a:p>
        </p:txBody>
      </p:sp>
      <p:sp>
        <p:nvSpPr>
          <p:cNvPr id="6" name="pole tekstowe 5">
            <a:extLst>
              <a:ext uri="{FF2B5EF4-FFF2-40B4-BE49-F238E27FC236}">
                <a16:creationId xmlns:a16="http://schemas.microsoft.com/office/drawing/2014/main" id="{589BC5E2-732E-4C66-AB67-7B869EF7EBBC}"/>
              </a:ext>
            </a:extLst>
          </p:cNvPr>
          <p:cNvSpPr txBox="1"/>
          <p:nvPr/>
        </p:nvSpPr>
        <p:spPr>
          <a:xfrm>
            <a:off x="1314218" y="1167526"/>
            <a:ext cx="10311063" cy="3816429"/>
          </a:xfrm>
          <a:prstGeom prst="rect">
            <a:avLst/>
          </a:prstGeom>
          <a:noFill/>
        </p:spPr>
        <p:txBody>
          <a:bodyPr wrap="square" rtlCol="0">
            <a:spAutoFit/>
          </a:bodyPr>
          <a:lstStyle/>
          <a:p>
            <a:r>
              <a:rPr lang="pl-PL" sz="2000" b="1" dirty="0" smtClean="0">
                <a:solidFill>
                  <a:srgbClr val="002060"/>
                </a:solidFill>
                <a:latin typeface="Calibri" panose="020F0502020204030204" pitchFamily="34" charset="0"/>
                <a:cs typeface="Calibri" panose="020F0502020204030204" pitchFamily="34" charset="0"/>
              </a:rPr>
              <a:t>17.09.2024r</a:t>
            </a:r>
            <a:r>
              <a:rPr lang="pl-PL" sz="2000" b="1" dirty="0">
                <a:solidFill>
                  <a:srgbClr val="002060"/>
                </a:solidFill>
                <a:latin typeface="Calibri" panose="020F0502020204030204" pitchFamily="34" charset="0"/>
                <a:cs typeface="Calibri" panose="020F0502020204030204" pitchFamily="34" charset="0"/>
              </a:rPr>
              <a:t>. i kolejne dni</a:t>
            </a:r>
            <a:r>
              <a:rPr lang="pl-PL" sz="2000" b="1" dirty="0" smtClean="0">
                <a:solidFill>
                  <a:srgbClr val="002060"/>
                </a:solidFill>
                <a:latin typeface="Calibri" panose="020F0502020204030204" pitchFamily="34" charset="0"/>
                <a:cs typeface="Calibri" panose="020F0502020204030204" pitchFamily="34" charset="0"/>
              </a:rPr>
              <a:t>…</a:t>
            </a:r>
          </a:p>
          <a:p>
            <a:endParaRPr lang="pl-PL" sz="2400" b="1" dirty="0">
              <a:solidFill>
                <a:srgbClr val="002060"/>
              </a:solidFill>
              <a:latin typeface="Calibri" panose="020F0502020204030204" pitchFamily="34" charset="0"/>
              <a:cs typeface="Calibri" panose="020F0502020204030204" pitchFamily="34" charset="0"/>
            </a:endParaRPr>
          </a:p>
          <a:p>
            <a:r>
              <a:rPr lang="pl-PL" dirty="0">
                <a:latin typeface="Calibri" panose="020F0502020204030204" pitchFamily="34" charset="0"/>
                <a:cs typeface="Calibri" panose="020F0502020204030204" pitchFamily="34" charset="0"/>
              </a:rPr>
              <a:t>Po dwutygodniowej adaptacji dziecka w placówce przychodzi moment, kiedy mogą Państwo podjąć próbę pozostawienia dziecka na leżakowanie. Decyzja ta musi być potwierdzona przez Panie opiekunki, które najlepiej wiedzą, czy dziecko jest już gotowe na kolejny </a:t>
            </a:r>
            <a:r>
              <a:rPr lang="pl-PL" dirty="0" smtClean="0">
                <a:latin typeface="Calibri" panose="020F0502020204030204" pitchFamily="34" charset="0"/>
                <a:cs typeface="Calibri" panose="020F0502020204030204" pitchFamily="34" charset="0"/>
              </a:rPr>
              <a:t>krok, czyli:</a:t>
            </a:r>
          </a:p>
          <a:p>
            <a:endParaRPr lang="pl-PL" dirty="0">
              <a:latin typeface="Calibri" panose="020F0502020204030204" pitchFamily="34" charset="0"/>
              <a:cs typeface="Calibri" panose="020F0502020204030204" pitchFamily="34" charset="0"/>
            </a:endParaRPr>
          </a:p>
          <a:p>
            <a:pPr marL="342900" lvl="0" indent="-342900">
              <a:buFont typeface="+mj-lt"/>
              <a:buAutoNum type="arabicPeriod"/>
            </a:pPr>
            <a:r>
              <a:rPr lang="pl-PL" dirty="0">
                <a:latin typeface="Calibri" panose="020F0502020204030204" pitchFamily="34" charset="0"/>
                <a:cs typeface="Calibri" panose="020F0502020204030204" pitchFamily="34" charset="0"/>
              </a:rPr>
              <a:t>Pije i podejmuje próby jedzenia</a:t>
            </a:r>
          </a:p>
          <a:p>
            <a:pPr marL="342900" lvl="0" indent="-342900">
              <a:buFont typeface="+mj-lt"/>
              <a:buAutoNum type="arabicPeriod"/>
            </a:pPr>
            <a:r>
              <a:rPr lang="pl-PL" dirty="0">
                <a:latin typeface="Calibri" panose="020F0502020204030204" pitchFamily="34" charset="0"/>
                <a:cs typeface="Calibri" panose="020F0502020204030204" pitchFamily="34" charset="0"/>
              </a:rPr>
              <a:t>Daje się zaciekawić zabawką, zabawą, co sprawia, że ma przerwy w płaczu</a:t>
            </a:r>
          </a:p>
          <a:p>
            <a:pPr marL="342900" lvl="0" indent="-342900">
              <a:buFont typeface="+mj-lt"/>
              <a:buAutoNum type="arabicPeriod"/>
            </a:pPr>
            <a:r>
              <a:rPr lang="pl-PL" dirty="0">
                <a:latin typeface="Calibri" panose="020F0502020204030204" pitchFamily="34" charset="0"/>
                <a:cs typeface="Calibri" panose="020F0502020204030204" pitchFamily="34" charset="0"/>
              </a:rPr>
              <a:t>Wchodzi w minimalną relację z którąkolwiek z Pań </a:t>
            </a:r>
            <a:r>
              <a:rPr lang="pl-PL" dirty="0" smtClean="0">
                <a:latin typeface="Calibri" panose="020F0502020204030204" pitchFamily="34" charset="0"/>
                <a:cs typeface="Calibri" panose="020F0502020204030204" pitchFamily="34" charset="0"/>
              </a:rPr>
              <a:t>Opiekunek</a:t>
            </a:r>
          </a:p>
          <a:p>
            <a:pPr marL="342900" lvl="0" indent="-342900">
              <a:buFont typeface="+mj-lt"/>
              <a:buAutoNum type="arabicPeriod"/>
            </a:pPr>
            <a:endParaRPr lang="pl-PL" dirty="0">
              <a:latin typeface="Calibri" panose="020F0502020204030204" pitchFamily="34" charset="0"/>
              <a:cs typeface="Calibri" panose="020F0502020204030204" pitchFamily="34" charset="0"/>
            </a:endParaRPr>
          </a:p>
          <a:p>
            <a:pPr lvl="0"/>
            <a:r>
              <a:rPr lang="pl-PL" dirty="0" smtClean="0">
                <a:latin typeface="Calibri" panose="020F0502020204030204" pitchFamily="34" charset="0"/>
                <a:cs typeface="Calibri" panose="020F0502020204030204" pitchFamily="34" charset="0"/>
              </a:rPr>
              <a:t>Pierwszego dnia pobytu na leżakowaniu, prosimy być pod telefonem i odebrać dziecko od razu po telefonie opiekunów. </a:t>
            </a:r>
            <a:endParaRPr lang="pl-PL" dirty="0">
              <a:latin typeface="Calibri" panose="020F0502020204030204" pitchFamily="34" charset="0"/>
              <a:cs typeface="Calibri" panose="020F0502020204030204" pitchFamily="34" charset="0"/>
            </a:endParaRPr>
          </a:p>
          <a:p>
            <a:r>
              <a:rPr lang="pl-PL" dirty="0"/>
              <a:t> </a:t>
            </a:r>
          </a:p>
        </p:txBody>
      </p:sp>
    </p:spTree>
    <p:extLst>
      <p:ext uri="{BB962C8B-B14F-4D97-AF65-F5344CB8AC3E}">
        <p14:creationId xmlns:p14="http://schemas.microsoft.com/office/powerpoint/2010/main" val="2440222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0E2CA835-FCE6-48A5-954B-CC6D693B95E1}"/>
              </a:ext>
            </a:extLst>
          </p:cNvPr>
          <p:cNvSpPr/>
          <p:nvPr/>
        </p:nvSpPr>
        <p:spPr>
          <a:xfrm>
            <a:off x="0" y="6505303"/>
            <a:ext cx="12192000" cy="35269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l-PL"/>
          </a:p>
        </p:txBody>
      </p:sp>
      <p:sp>
        <p:nvSpPr>
          <p:cNvPr id="3" name="Prostokąt 2">
            <a:extLst>
              <a:ext uri="{FF2B5EF4-FFF2-40B4-BE49-F238E27FC236}">
                <a16:creationId xmlns:a16="http://schemas.microsoft.com/office/drawing/2014/main" id="{5B37BCD2-9797-4D03-8996-702626378744}"/>
              </a:ext>
            </a:extLst>
          </p:cNvPr>
          <p:cNvSpPr/>
          <p:nvPr/>
        </p:nvSpPr>
        <p:spPr>
          <a:xfrm>
            <a:off x="3942077" y="6519446"/>
            <a:ext cx="4307846" cy="338554"/>
          </a:xfrm>
          <a:prstGeom prst="rect">
            <a:avLst/>
          </a:prstGeom>
        </p:spPr>
        <p:txBody>
          <a:bodyPr wrap="none">
            <a:spAutoFit/>
          </a:bodyPr>
          <a:lstStyle/>
          <a:p>
            <a:r>
              <a:rPr lang="pl-PL" sz="1600" dirty="0">
                <a:solidFill>
                  <a:schemeClr val="bg1"/>
                </a:solidFill>
                <a:latin typeface="Calibri" panose="020F0502020204030204" pitchFamily="34" charset="0"/>
                <a:ea typeface="Calibri" panose="020F0502020204030204" pitchFamily="34" charset="0"/>
                <a:cs typeface="Calibri" panose="020F0502020204030204" pitchFamily="34" charset="0"/>
              </a:rPr>
              <a:t>m.st. Warszawa | Zespół Żłobków m.st. Warszawy</a:t>
            </a:r>
          </a:p>
        </p:txBody>
      </p:sp>
      <p:sp>
        <p:nvSpPr>
          <p:cNvPr id="6" name="pole tekstowe 5">
            <a:extLst>
              <a:ext uri="{FF2B5EF4-FFF2-40B4-BE49-F238E27FC236}">
                <a16:creationId xmlns:a16="http://schemas.microsoft.com/office/drawing/2014/main" id="{589BC5E2-732E-4C66-AB67-7B869EF7EBBC}"/>
              </a:ext>
            </a:extLst>
          </p:cNvPr>
          <p:cNvSpPr txBox="1"/>
          <p:nvPr/>
        </p:nvSpPr>
        <p:spPr>
          <a:xfrm>
            <a:off x="962526" y="1070811"/>
            <a:ext cx="10311063" cy="4708981"/>
          </a:xfrm>
          <a:prstGeom prst="rect">
            <a:avLst/>
          </a:prstGeom>
          <a:noFill/>
        </p:spPr>
        <p:txBody>
          <a:bodyPr wrap="square" rtlCol="0">
            <a:spAutoFit/>
          </a:bodyPr>
          <a:lstStyle/>
          <a:p>
            <a:pPr algn="ctr"/>
            <a:r>
              <a:rPr lang="pl-PL" sz="6000" dirty="0" smtClean="0">
                <a:solidFill>
                  <a:srgbClr val="002060"/>
                </a:solidFill>
                <a:latin typeface="Calibri" panose="020F0502020204030204" pitchFamily="34" charset="0"/>
                <a:cs typeface="Calibri" panose="020F0502020204030204" pitchFamily="34" charset="0"/>
              </a:rPr>
              <a:t>Trzymamy kciuki za udaną adaptację. </a:t>
            </a:r>
          </a:p>
          <a:p>
            <a:pPr algn="ctr"/>
            <a:endParaRPr lang="pl-PL" sz="6000" dirty="0" smtClean="0">
              <a:solidFill>
                <a:srgbClr val="002060"/>
              </a:solidFill>
              <a:latin typeface="Calibri" panose="020F0502020204030204" pitchFamily="34" charset="0"/>
              <a:cs typeface="Calibri" panose="020F0502020204030204" pitchFamily="34" charset="0"/>
            </a:endParaRPr>
          </a:p>
          <a:p>
            <a:pPr algn="ctr"/>
            <a:r>
              <a:rPr lang="pl-PL" sz="6000" dirty="0" smtClean="0">
                <a:solidFill>
                  <a:srgbClr val="002060"/>
                </a:solidFill>
                <a:latin typeface="Calibri" panose="020F0502020204030204" pitchFamily="34" charset="0"/>
                <a:cs typeface="Calibri" panose="020F0502020204030204" pitchFamily="34" charset="0"/>
              </a:rPr>
              <a:t>Życzymy dużo spokoju i wytrwałości </a:t>
            </a:r>
            <a:r>
              <a:rPr lang="pl-PL" sz="6000" dirty="0" smtClean="0">
                <a:solidFill>
                  <a:srgbClr val="002060"/>
                </a:solidFill>
                <a:latin typeface="Calibri" panose="020F0502020204030204" pitchFamily="34" charset="0"/>
                <a:cs typeface="Calibri" panose="020F0502020204030204" pitchFamily="34" charset="0"/>
                <a:sym typeface="Wingdings" panose="05000000000000000000" pitchFamily="2" charset="2"/>
              </a:rPr>
              <a:t></a:t>
            </a:r>
            <a:endParaRPr lang="pl-PL" sz="6000" dirty="0">
              <a:solidFill>
                <a:srgbClr val="002060"/>
              </a:solidFill>
              <a:latin typeface="Calibri" panose="020F0502020204030204" pitchFamily="34" charset="0"/>
              <a:cs typeface="Calibri" panose="020F0502020204030204" pitchFamily="34" charset="0"/>
            </a:endParaRPr>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8831" y="1972042"/>
            <a:ext cx="2615711" cy="1722632"/>
          </a:xfrm>
          <a:prstGeom prst="rect">
            <a:avLst/>
          </a:prstGeom>
        </p:spPr>
      </p:pic>
    </p:spTree>
    <p:extLst>
      <p:ext uri="{BB962C8B-B14F-4D97-AF65-F5344CB8AC3E}">
        <p14:creationId xmlns:p14="http://schemas.microsoft.com/office/powerpoint/2010/main" val="112351685"/>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otalTime>324</TotalTime>
  <Words>518</Words>
  <Application>Microsoft Office PowerPoint</Application>
  <PresentationFormat>Panoramiczny</PresentationFormat>
  <Paragraphs>66</Paragraphs>
  <Slides>8</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8</vt:i4>
      </vt:variant>
    </vt:vector>
  </HeadingPairs>
  <TitlesOfParts>
    <vt:vector size="14" baseType="lpstr">
      <vt:lpstr>Arial</vt:lpstr>
      <vt:lpstr>Avenir Next LT Pro</vt:lpstr>
      <vt:lpstr>Calibri</vt:lpstr>
      <vt:lpstr>Engram Warsaw</vt:lpstr>
      <vt:lpstr>Wingdings</vt:lpstr>
      <vt:lpstr>AccentBoxVTI</vt:lpstr>
      <vt:lpstr>HARMONOGRAM ADAPTACJI</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Dominika Graniak</cp:lastModifiedBy>
  <cp:revision>45</cp:revision>
  <dcterms:created xsi:type="dcterms:W3CDTF">2023-03-20T11:53:13Z</dcterms:created>
  <dcterms:modified xsi:type="dcterms:W3CDTF">2024-05-06T07:36:30Z</dcterms:modified>
</cp:coreProperties>
</file>