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11"/>
  </p:notesMasterIdLst>
  <p:sldIdLst>
    <p:sldId id="256" r:id="rId2"/>
    <p:sldId id="258" r:id="rId3"/>
    <p:sldId id="271" r:id="rId4"/>
    <p:sldId id="272" r:id="rId5"/>
    <p:sldId id="273" r:id="rId6"/>
    <p:sldId id="274" r:id="rId7"/>
    <p:sldId id="276" r:id="rId8"/>
    <p:sldId id="280" r:id="rId9"/>
    <p:sldId id="281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nieszka Dziak" initials="AD" lastIdx="1" clrIdx="0">
    <p:extLst>
      <p:ext uri="{19B8F6BF-5375-455C-9EA6-DF929625EA0E}">
        <p15:presenceInfo xmlns:p15="http://schemas.microsoft.com/office/powerpoint/2012/main" userId="S::adziak@zlobki.waw.pl::d27d4432-9faa-43db-9413-6483cfa708d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ieszka Dziak" userId="d27d4432-9faa-43db-9413-6483cfa708d6" providerId="ADAL" clId="{A8F9F51C-D1F5-483F-8E06-32C7AC494D53}"/>
    <pc:docChg chg="undo custSel modSld">
      <pc:chgData name="Agnieszka Dziak" userId="d27d4432-9faa-43db-9413-6483cfa708d6" providerId="ADAL" clId="{A8F9F51C-D1F5-483F-8E06-32C7AC494D53}" dt="2024-07-29T08:38:01.096" v="738" actId="20577"/>
      <pc:docMkLst>
        <pc:docMk/>
      </pc:docMkLst>
      <pc:sldChg chg="modSp mod">
        <pc:chgData name="Agnieszka Dziak" userId="d27d4432-9faa-43db-9413-6483cfa708d6" providerId="ADAL" clId="{A8F9F51C-D1F5-483F-8E06-32C7AC494D53}" dt="2024-07-26T11:57:59.925" v="532" actId="20577"/>
        <pc:sldMkLst>
          <pc:docMk/>
          <pc:sldMk cId="3406704889" sldId="258"/>
        </pc:sldMkLst>
        <pc:spChg chg="mod">
          <ac:chgData name="Agnieszka Dziak" userId="d27d4432-9faa-43db-9413-6483cfa708d6" providerId="ADAL" clId="{A8F9F51C-D1F5-483F-8E06-32C7AC494D53}" dt="2024-07-26T11:57:59.925" v="532" actId="20577"/>
          <ac:spMkLst>
            <pc:docMk/>
            <pc:sldMk cId="3406704889" sldId="258"/>
            <ac:spMk id="9" creationId="{3F4538CD-C2DD-6485-F2C9-7A3087048331}"/>
          </ac:spMkLst>
        </pc:spChg>
      </pc:sldChg>
      <pc:sldChg chg="modSp mod">
        <pc:chgData name="Agnieszka Dziak" userId="d27d4432-9faa-43db-9413-6483cfa708d6" providerId="ADAL" clId="{A8F9F51C-D1F5-483F-8E06-32C7AC494D53}" dt="2024-07-26T13:03:52.038" v="597" actId="1076"/>
        <pc:sldMkLst>
          <pc:docMk/>
          <pc:sldMk cId="490739166" sldId="271"/>
        </pc:sldMkLst>
        <pc:spChg chg="mod">
          <ac:chgData name="Agnieszka Dziak" userId="d27d4432-9faa-43db-9413-6483cfa708d6" providerId="ADAL" clId="{A8F9F51C-D1F5-483F-8E06-32C7AC494D53}" dt="2024-07-26T13:03:52.038" v="597" actId="1076"/>
          <ac:spMkLst>
            <pc:docMk/>
            <pc:sldMk cId="490739166" sldId="271"/>
            <ac:spMk id="5" creationId="{1747BE73-79A8-0A61-22F9-7E72011478C2}"/>
          </ac:spMkLst>
        </pc:spChg>
      </pc:sldChg>
      <pc:sldChg chg="modSp mod">
        <pc:chgData name="Agnieszka Dziak" userId="d27d4432-9faa-43db-9413-6483cfa708d6" providerId="ADAL" clId="{A8F9F51C-D1F5-483F-8E06-32C7AC494D53}" dt="2024-07-26T11:59:44.688" v="570" actId="20577"/>
        <pc:sldMkLst>
          <pc:docMk/>
          <pc:sldMk cId="2776437936" sldId="272"/>
        </pc:sldMkLst>
        <pc:graphicFrameChg chg="modGraphic">
          <ac:chgData name="Agnieszka Dziak" userId="d27d4432-9faa-43db-9413-6483cfa708d6" providerId="ADAL" clId="{A8F9F51C-D1F5-483F-8E06-32C7AC494D53}" dt="2024-07-26T11:59:44.688" v="570" actId="20577"/>
          <ac:graphicFrameMkLst>
            <pc:docMk/>
            <pc:sldMk cId="2776437936" sldId="272"/>
            <ac:graphicFrameMk id="6" creationId="{B815BECA-7021-93C3-11B6-8EE47C8372C5}"/>
          </ac:graphicFrameMkLst>
        </pc:graphicFrameChg>
      </pc:sldChg>
      <pc:sldChg chg="modSp mod">
        <pc:chgData name="Agnieszka Dziak" userId="d27d4432-9faa-43db-9413-6483cfa708d6" providerId="ADAL" clId="{A8F9F51C-D1F5-483F-8E06-32C7AC494D53}" dt="2024-07-26T12:00:21.634" v="594" actId="20577"/>
        <pc:sldMkLst>
          <pc:docMk/>
          <pc:sldMk cId="3730220991" sldId="273"/>
        </pc:sldMkLst>
        <pc:graphicFrameChg chg="modGraphic">
          <ac:chgData name="Agnieszka Dziak" userId="d27d4432-9faa-43db-9413-6483cfa708d6" providerId="ADAL" clId="{A8F9F51C-D1F5-483F-8E06-32C7AC494D53}" dt="2024-07-26T12:00:21.634" v="594" actId="20577"/>
          <ac:graphicFrameMkLst>
            <pc:docMk/>
            <pc:sldMk cId="3730220991" sldId="273"/>
            <ac:graphicFrameMk id="4" creationId="{97448F09-19AC-88C3-FF74-12A3E5AA1CA4}"/>
          </ac:graphicFrameMkLst>
        </pc:graphicFrameChg>
      </pc:sldChg>
      <pc:sldChg chg="modSp mod">
        <pc:chgData name="Agnieszka Dziak" userId="d27d4432-9faa-43db-9413-6483cfa708d6" providerId="ADAL" clId="{A8F9F51C-D1F5-483F-8E06-32C7AC494D53}" dt="2024-07-26T12:01:48.901" v="596" actId="20577"/>
        <pc:sldMkLst>
          <pc:docMk/>
          <pc:sldMk cId="2861940574" sldId="274"/>
        </pc:sldMkLst>
        <pc:graphicFrameChg chg="modGraphic">
          <ac:chgData name="Agnieszka Dziak" userId="d27d4432-9faa-43db-9413-6483cfa708d6" providerId="ADAL" clId="{A8F9F51C-D1F5-483F-8E06-32C7AC494D53}" dt="2024-07-26T12:01:48.901" v="596" actId="20577"/>
          <ac:graphicFrameMkLst>
            <pc:docMk/>
            <pc:sldMk cId="2861940574" sldId="274"/>
            <ac:graphicFrameMk id="4" creationId="{41AA6BD8-E9EB-E439-B2D8-3301BC5FE2FA}"/>
          </ac:graphicFrameMkLst>
        </pc:graphicFrameChg>
      </pc:sldChg>
      <pc:sldChg chg="modSp mod">
        <pc:chgData name="Agnieszka Dziak" userId="d27d4432-9faa-43db-9413-6483cfa708d6" providerId="ADAL" clId="{A8F9F51C-D1F5-483F-8E06-32C7AC494D53}" dt="2024-07-15T13:10:01.004" v="528" actId="20577"/>
        <pc:sldMkLst>
          <pc:docMk/>
          <pc:sldMk cId="2370315147" sldId="276"/>
        </pc:sldMkLst>
        <pc:spChg chg="mod">
          <ac:chgData name="Agnieszka Dziak" userId="d27d4432-9faa-43db-9413-6483cfa708d6" providerId="ADAL" clId="{A8F9F51C-D1F5-483F-8E06-32C7AC494D53}" dt="2024-07-15T13:10:01.004" v="528" actId="20577"/>
          <ac:spMkLst>
            <pc:docMk/>
            <pc:sldMk cId="2370315147" sldId="276"/>
            <ac:spMk id="8" creationId="{DC860E33-A8AF-3781-4E4B-DCD7BDFCB895}"/>
          </ac:spMkLst>
        </pc:spChg>
      </pc:sldChg>
      <pc:sldChg chg="modSp mod">
        <pc:chgData name="Agnieszka Dziak" userId="d27d4432-9faa-43db-9413-6483cfa708d6" providerId="ADAL" clId="{A8F9F51C-D1F5-483F-8E06-32C7AC494D53}" dt="2024-07-29T08:38:01.096" v="738" actId="20577"/>
        <pc:sldMkLst>
          <pc:docMk/>
          <pc:sldMk cId="3511276023" sldId="280"/>
        </pc:sldMkLst>
        <pc:spChg chg="mod">
          <ac:chgData name="Agnieszka Dziak" userId="d27d4432-9faa-43db-9413-6483cfa708d6" providerId="ADAL" clId="{A8F9F51C-D1F5-483F-8E06-32C7AC494D53}" dt="2024-07-29T08:38:01.096" v="738" actId="20577"/>
          <ac:spMkLst>
            <pc:docMk/>
            <pc:sldMk cId="3511276023" sldId="280"/>
            <ac:spMk id="4" creationId="{E0BBF353-EF1A-152F-080E-FE3BF28722A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4129-6CCB-4AFF-951E-40D1CDA9D42A}" type="datetimeFigureOut">
              <a:rPr lang="pl-PL" smtClean="0"/>
              <a:t>29-07-2024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61BBF-8E08-4033-A5B2-5115502623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746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04826" y="17754"/>
            <a:ext cx="8691025" cy="685800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PLAN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32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Sygietyńskiego 4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04-022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297052" cy="345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747BE73-79A8-0A61-22F9-7E72011478C2}"/>
              </a:ext>
            </a:extLst>
          </p:cNvPr>
          <p:cNvSpPr txBox="1"/>
          <p:nvPr/>
        </p:nvSpPr>
        <p:spPr>
          <a:xfrm>
            <a:off x="985421" y="656949"/>
            <a:ext cx="10595499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000" b="1" dirty="0">
                <a:latin typeface="Calibri"/>
                <a:cs typeface="Calibri"/>
              </a:rPr>
              <a:t>Drodzy Rodzice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F4538CD-C2DD-6485-F2C9-7A3087048331}"/>
              </a:ext>
            </a:extLst>
          </p:cNvPr>
          <p:cNvSpPr txBox="1"/>
          <p:nvPr/>
        </p:nvSpPr>
        <p:spPr>
          <a:xfrm>
            <a:off x="985421" y="1518082"/>
            <a:ext cx="10768614" cy="206210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solidFill>
                  <a:srgbClr val="000000"/>
                </a:solidFill>
                <a:latin typeface="Calibri"/>
                <a:ea typeface="Arial Unicode MS"/>
                <a:cs typeface="Arial Unicode MS"/>
              </a:rPr>
              <a:t> Adaptacja w roku szkolnym 2024/2025 będzie przebiegała według ustalonego planu. Informacje o indywidulanym planie godzinowym będą dostępne na zebraniu przed rozpoczęciem roku szkolnego.</a:t>
            </a:r>
            <a:endParaRPr lang="en-US" dirty="0">
              <a:solidFill>
                <a:srgbClr val="000000"/>
              </a:solidFill>
              <a:latin typeface="Avenir Next LT Pro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endParaRPr lang="pl-PL" dirty="0">
              <a:solidFill>
                <a:srgbClr val="000000"/>
              </a:solidFill>
              <a:latin typeface="Calibri"/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</a:pPr>
            <a:r>
              <a:rPr lang="pl-PL" dirty="0">
                <a:solidFill>
                  <a:srgbClr val="000000"/>
                </a:solidFill>
                <a:latin typeface="Calibri"/>
                <a:ea typeface="Arial Unicode MS"/>
                <a:cs typeface="Arial Unicode MS"/>
              </a:rPr>
              <a:t>Plan może ulec zmianie 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297052" cy="345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754602" y="168677"/>
            <a:ext cx="10102788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2000" b="1" dirty="0">
                <a:latin typeface="Calibri"/>
                <a:cs typeface="Calibri"/>
              </a:rPr>
              <a:t>PLAN ADAPTACJI</a:t>
            </a:r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747BE73-79A8-0A61-22F9-7E72011478C2}"/>
              </a:ext>
            </a:extLst>
          </p:cNvPr>
          <p:cNvSpPr txBox="1"/>
          <p:nvPr/>
        </p:nvSpPr>
        <p:spPr>
          <a:xfrm>
            <a:off x="754602" y="568787"/>
            <a:ext cx="10431262" cy="54470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Calibri"/>
                <a:cs typeface="Calibri"/>
              </a:rPr>
              <a:t>Adaptacja dziecka trwa około 2 tygodni. Przebiega według następującego planu: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latin typeface="Calibri"/>
                <a:cs typeface="Calibri"/>
              </a:rPr>
              <a:t>pierwsze 4 dni </a:t>
            </a:r>
            <a:r>
              <a:rPr lang="pl-PL" dirty="0">
                <a:latin typeface="Calibri"/>
                <a:cs typeface="Calibri"/>
              </a:rPr>
              <a:t>– dziecko przebywa na sali razem z Rodzicem/opiekunem około 2 godzin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latin typeface="Calibri"/>
                <a:cs typeface="Calibri"/>
              </a:rPr>
              <a:t>o</a:t>
            </a:r>
            <a:r>
              <a:rPr lang="pl-PL" sz="1800" b="1" dirty="0">
                <a:latin typeface="Calibri"/>
                <a:cs typeface="Calibri"/>
              </a:rPr>
              <a:t>d 5 do 8 dnia pobytu </a:t>
            </a:r>
            <a:r>
              <a:rPr lang="pl-PL" sz="1800" dirty="0">
                <a:latin typeface="Calibri"/>
                <a:cs typeface="Calibri"/>
              </a:rPr>
              <a:t>– dzieci przychodzą </a:t>
            </a:r>
            <a:r>
              <a:rPr lang="pl-PL" sz="1800" u="sng" dirty="0">
                <a:latin typeface="Calibri"/>
                <a:cs typeface="Calibri"/>
              </a:rPr>
              <a:t>na godzinę 9.30 </a:t>
            </a:r>
            <a:r>
              <a:rPr lang="pl-PL" sz="1800" dirty="0">
                <a:latin typeface="Calibri"/>
                <a:cs typeface="Calibri"/>
              </a:rPr>
              <a:t>i pozostają pod opieką pań opiekunek maksymalnie 2 godziny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latin typeface="Calibri"/>
                <a:cs typeface="Calibri"/>
              </a:rPr>
              <a:t>od 9 do 12 dnia pobytu </a:t>
            </a:r>
            <a:r>
              <a:rPr lang="pl-PL" dirty="0">
                <a:latin typeface="Calibri"/>
                <a:cs typeface="Calibri"/>
              </a:rPr>
              <a:t>– dzieci przychodzą </a:t>
            </a:r>
            <a:r>
              <a:rPr lang="pl-PL" u="sng" dirty="0">
                <a:latin typeface="Calibri"/>
                <a:cs typeface="Calibri"/>
              </a:rPr>
              <a:t>do godziny 8.20 </a:t>
            </a:r>
            <a:r>
              <a:rPr lang="pl-PL" dirty="0">
                <a:latin typeface="Calibri"/>
                <a:cs typeface="Calibri"/>
              </a:rPr>
              <a:t>i pozostają w żłobku maksymalnie do obiadu( odbiór po obiedzie)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latin typeface="Calibri"/>
                <a:cs typeface="Calibri"/>
              </a:rPr>
              <a:t>o</a:t>
            </a:r>
            <a:r>
              <a:rPr lang="pl-PL" sz="1800" b="1" dirty="0">
                <a:latin typeface="Calibri"/>
                <a:cs typeface="Calibri"/>
              </a:rPr>
              <a:t>d 13 dnia pobytu </a:t>
            </a:r>
            <a:r>
              <a:rPr lang="pl-PL" sz="1800" dirty="0">
                <a:latin typeface="Calibri"/>
                <a:cs typeface="Calibri"/>
              </a:rPr>
              <a:t>, jeżeli opiekunki zdecydują, że dziecko jest gotowe, można rozpoczynać kolejny etap – drzemkę. Jest ona stopniowo wydłużana. W pierwszych dniach Rodzic pozostaje w kontakcie telefonicznym z opiekunkami, które informują o konieczności wcześniejszego odbioru dziecka.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b="1" dirty="0"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pl-PL" b="1" dirty="0">
                <a:latin typeface="Calibri"/>
                <a:cs typeface="Calibri"/>
              </a:rPr>
              <a:t>WAŻNE – </a:t>
            </a:r>
            <a:r>
              <a:rPr lang="pl-PL" dirty="0">
                <a:latin typeface="Calibri"/>
                <a:cs typeface="Calibri"/>
              </a:rPr>
              <a:t>naszym celem jest spokojna adaptacja, dostosowana indywidualnie do dziecka przy uwzględnieniu organizacji pracy w placówce opieki masowej.</a:t>
            </a:r>
            <a:br>
              <a:rPr lang="pl-PL" sz="1800" b="1" dirty="0">
                <a:latin typeface="Helvetica Neue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073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297052" cy="345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6559B80-F9A6-C353-673D-B2C4980D33F9}"/>
              </a:ext>
            </a:extLst>
          </p:cNvPr>
          <p:cNvSpPr txBox="1"/>
          <p:nvPr/>
        </p:nvSpPr>
        <p:spPr>
          <a:xfrm>
            <a:off x="1826951" y="260983"/>
            <a:ext cx="8342790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000" b="1" dirty="0">
                <a:latin typeface="Calibri"/>
                <a:cs typeface="Calibri"/>
              </a:rPr>
              <a:t>Plan adaptacji grupa 1 </a:t>
            </a:r>
            <a:endParaRPr lang="pl-PL" sz="2000" b="1" dirty="0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B815BECA-7021-93C3-11B6-8EE47C837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183583"/>
              </p:ext>
            </p:extLst>
          </p:nvPr>
        </p:nvGraphicFramePr>
        <p:xfrm>
          <a:off x="2539014" y="1435681"/>
          <a:ext cx="7466120" cy="28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530">
                  <a:extLst>
                    <a:ext uri="{9D8B030D-6E8A-4147-A177-3AD203B41FA5}">
                      <a16:colId xmlns:a16="http://schemas.microsoft.com/office/drawing/2014/main" val="1946634020"/>
                    </a:ext>
                  </a:extLst>
                </a:gridCol>
                <a:gridCol w="1866530">
                  <a:extLst>
                    <a:ext uri="{9D8B030D-6E8A-4147-A177-3AD203B41FA5}">
                      <a16:colId xmlns:a16="http://schemas.microsoft.com/office/drawing/2014/main" val="1286003737"/>
                    </a:ext>
                  </a:extLst>
                </a:gridCol>
                <a:gridCol w="1866530">
                  <a:extLst>
                    <a:ext uri="{9D8B030D-6E8A-4147-A177-3AD203B41FA5}">
                      <a16:colId xmlns:a16="http://schemas.microsoft.com/office/drawing/2014/main" val="3069755933"/>
                    </a:ext>
                  </a:extLst>
                </a:gridCol>
                <a:gridCol w="1866530">
                  <a:extLst>
                    <a:ext uri="{9D8B030D-6E8A-4147-A177-3AD203B41FA5}">
                      <a16:colId xmlns:a16="http://schemas.microsoft.com/office/drawing/2014/main" val="1710543174"/>
                    </a:ext>
                  </a:extLst>
                </a:gridCol>
              </a:tblGrid>
              <a:tr h="56512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Dzień 1 i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Dzień 3 i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864008"/>
                  </a:ext>
                </a:extLst>
              </a:tr>
              <a:tr h="2260480"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8.00-9.15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9.15-10.30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10.30-11.45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1 tura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2 tura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3 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8.00-10.00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10.00-11.45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1 tura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2 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727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43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297052" cy="345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DAB9100-4812-7F58-96A2-3F263C58916E}"/>
              </a:ext>
            </a:extLst>
          </p:cNvPr>
          <p:cNvSpPr txBox="1"/>
          <p:nvPr/>
        </p:nvSpPr>
        <p:spPr>
          <a:xfrm>
            <a:off x="1491446" y="262006"/>
            <a:ext cx="9561251" cy="6217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l-PL" sz="2000" b="1" dirty="0">
                <a:solidFill>
                  <a:srgbClr val="000000"/>
                </a:solidFill>
                <a:effectLst/>
                <a:latin typeface="Calibri"/>
                <a:ea typeface="Arial Unicode MS"/>
                <a:cs typeface="Arial Unicode MS"/>
              </a:rPr>
              <a:t>Plan adaptacji grupa 2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97448F09-19AC-88C3-FF74-12A3E5AA1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494326"/>
              </p:ext>
            </p:extLst>
          </p:nvPr>
        </p:nvGraphicFramePr>
        <p:xfrm>
          <a:off x="2379216" y="1491449"/>
          <a:ext cx="7776838" cy="2089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525">
                  <a:extLst>
                    <a:ext uri="{9D8B030D-6E8A-4147-A177-3AD203B41FA5}">
                      <a16:colId xmlns:a16="http://schemas.microsoft.com/office/drawing/2014/main" val="2943846143"/>
                    </a:ext>
                  </a:extLst>
                </a:gridCol>
                <a:gridCol w="1939771">
                  <a:extLst>
                    <a:ext uri="{9D8B030D-6E8A-4147-A177-3AD203B41FA5}">
                      <a16:colId xmlns:a16="http://schemas.microsoft.com/office/drawing/2014/main" val="4120928526"/>
                    </a:ext>
                  </a:extLst>
                </a:gridCol>
                <a:gridCol w="1939771">
                  <a:extLst>
                    <a:ext uri="{9D8B030D-6E8A-4147-A177-3AD203B41FA5}">
                      <a16:colId xmlns:a16="http://schemas.microsoft.com/office/drawing/2014/main" val="3888098704"/>
                    </a:ext>
                  </a:extLst>
                </a:gridCol>
                <a:gridCol w="1939771">
                  <a:extLst>
                    <a:ext uri="{9D8B030D-6E8A-4147-A177-3AD203B41FA5}">
                      <a16:colId xmlns:a16="http://schemas.microsoft.com/office/drawing/2014/main" val="951279874"/>
                    </a:ext>
                  </a:extLst>
                </a:gridCol>
              </a:tblGrid>
              <a:tr h="901083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Dzień 1 i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Dzień 3 i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609748"/>
                  </a:ext>
                </a:extLst>
              </a:tr>
              <a:tr h="901083"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9.00-10.00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10.00-11.00</a:t>
                      </a:r>
                    </a:p>
                    <a:p>
                      <a:pPr lvl="0">
                        <a:buNone/>
                      </a:pPr>
                      <a:endParaRPr lang="pl-PL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1 tura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2 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8.00-10.00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10.00-11.45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1 tura</a:t>
                      </a:r>
                    </a:p>
                    <a:p>
                      <a:endParaRPr lang="pl-PL" dirty="0">
                        <a:latin typeface="Calibri"/>
                      </a:endParaRPr>
                    </a:p>
                    <a:p>
                      <a:r>
                        <a:rPr lang="pl-PL" dirty="0">
                          <a:latin typeface="Calibri"/>
                        </a:rPr>
                        <a:t>2 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670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220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297052" cy="345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2625420-C552-21E1-4447-B73604A86DB7}"/>
              </a:ext>
            </a:extLst>
          </p:cNvPr>
          <p:cNvSpPr txBox="1"/>
          <p:nvPr/>
        </p:nvSpPr>
        <p:spPr>
          <a:xfrm>
            <a:off x="1118586" y="239699"/>
            <a:ext cx="10413507" cy="6217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l-PL" sz="2000" b="1" dirty="0">
                <a:solidFill>
                  <a:srgbClr val="000000"/>
                </a:solidFill>
                <a:effectLst/>
                <a:latin typeface="Calibri"/>
                <a:ea typeface="Arial Unicode MS"/>
                <a:cs typeface="Arial Unicode MS"/>
              </a:rPr>
              <a:t>Plan adaptacji grupa 3</a:t>
            </a:r>
          </a:p>
        </p:txBody>
      </p:sp>
      <p:graphicFrame>
        <p:nvGraphicFramePr>
          <p:cNvPr id="4" name="Tabela 5">
            <a:extLst>
              <a:ext uri="{FF2B5EF4-FFF2-40B4-BE49-F238E27FC236}">
                <a16:creationId xmlns:a16="http://schemas.microsoft.com/office/drawing/2014/main" id="{41AA6BD8-E9EB-E439-B2D8-3301BC5FE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183626"/>
              </p:ext>
            </p:extLst>
          </p:nvPr>
        </p:nvGraphicFramePr>
        <p:xfrm>
          <a:off x="2041864" y="1757779"/>
          <a:ext cx="7998781" cy="1198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900">
                  <a:extLst>
                    <a:ext uri="{9D8B030D-6E8A-4147-A177-3AD203B41FA5}">
                      <a16:colId xmlns:a16="http://schemas.microsoft.com/office/drawing/2014/main" val="2611544025"/>
                    </a:ext>
                  </a:extLst>
                </a:gridCol>
                <a:gridCol w="2006491">
                  <a:extLst>
                    <a:ext uri="{9D8B030D-6E8A-4147-A177-3AD203B41FA5}">
                      <a16:colId xmlns:a16="http://schemas.microsoft.com/office/drawing/2014/main" val="623016938"/>
                    </a:ext>
                  </a:extLst>
                </a:gridCol>
                <a:gridCol w="1999695">
                  <a:extLst>
                    <a:ext uri="{9D8B030D-6E8A-4147-A177-3AD203B41FA5}">
                      <a16:colId xmlns:a16="http://schemas.microsoft.com/office/drawing/2014/main" val="822203296"/>
                    </a:ext>
                  </a:extLst>
                </a:gridCol>
                <a:gridCol w="1999695">
                  <a:extLst>
                    <a:ext uri="{9D8B030D-6E8A-4147-A177-3AD203B41FA5}">
                      <a16:colId xmlns:a16="http://schemas.microsoft.com/office/drawing/2014/main" val="2008319707"/>
                    </a:ext>
                  </a:extLst>
                </a:gridCol>
              </a:tblGrid>
              <a:tr h="59924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Dzień 1 i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Dzień 3 i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046251"/>
                  </a:ext>
                </a:extLst>
              </a:tr>
              <a:tr h="599243"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9.00-10.30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1 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9.30-11.45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latin typeface="Calibri"/>
                        </a:rPr>
                        <a:t>1 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93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940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297052" cy="345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A741ECD-A3A0-EB84-C2E0-F484BB0FF07C}"/>
              </a:ext>
            </a:extLst>
          </p:cNvPr>
          <p:cNvSpPr txBox="1"/>
          <p:nvPr/>
        </p:nvSpPr>
        <p:spPr>
          <a:xfrm>
            <a:off x="896645" y="186430"/>
            <a:ext cx="9685538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000" dirty="0">
                <a:latin typeface="Helvetica Neue"/>
              </a:rPr>
              <a:t>Ramowy plan dnia w żłobku</a:t>
            </a:r>
            <a:endParaRPr lang="pl-PL" sz="2000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DC860E33-A8AF-3781-4E4B-DCD7BDFCB895}"/>
              </a:ext>
            </a:extLst>
          </p:cNvPr>
          <p:cNvSpPr txBox="1"/>
          <p:nvPr/>
        </p:nvSpPr>
        <p:spPr>
          <a:xfrm>
            <a:off x="1296141" y="941033"/>
            <a:ext cx="7683622" cy="337335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7:00- 8:20</a:t>
            </a:r>
            <a:r>
              <a:rPr lang="pl-PL" sz="1800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 </a:t>
            </a:r>
            <a:r>
              <a:rPr lang="pl-PL" sz="1800" dirty="0">
                <a:latin typeface="Calibri"/>
                <a:cs typeface="Calibri"/>
              </a:rPr>
              <a:t>		przyjmowanie dzieci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8:30- 9:00</a:t>
            </a:r>
            <a:r>
              <a:rPr lang="pl-PL" sz="1800" b="1" dirty="0">
                <a:latin typeface="Calibri"/>
                <a:cs typeface="Calibri"/>
              </a:rPr>
              <a:t>		</a:t>
            </a:r>
            <a:r>
              <a:rPr lang="pl-PL" sz="1800" dirty="0">
                <a:latin typeface="Calibri"/>
                <a:cs typeface="Calibri"/>
              </a:rPr>
              <a:t>śniadanie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9:00- 9:30</a:t>
            </a:r>
            <a:r>
              <a:rPr lang="pl-PL" sz="1800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 </a:t>
            </a:r>
            <a:r>
              <a:rPr lang="pl-PL" sz="1800" dirty="0">
                <a:latin typeface="Calibri"/>
                <a:cs typeface="Calibri"/>
              </a:rPr>
              <a:t>		czynności </a:t>
            </a:r>
            <a:r>
              <a:rPr lang="pl-PL" sz="1800" dirty="0" err="1">
                <a:latin typeface="Calibri"/>
                <a:cs typeface="Calibri"/>
              </a:rPr>
              <a:t>higieniczno</a:t>
            </a:r>
            <a:r>
              <a:rPr lang="pl-PL" sz="1800" dirty="0">
                <a:latin typeface="Calibri"/>
                <a:cs typeface="Calibri"/>
              </a:rPr>
              <a:t> - pielęgnacyjne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9:30-11:00</a:t>
            </a:r>
            <a:r>
              <a:rPr lang="pl-PL" sz="1800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 </a:t>
            </a:r>
            <a:r>
              <a:rPr lang="pl-PL" sz="1800" dirty="0">
                <a:latin typeface="Calibri"/>
                <a:cs typeface="Calibri"/>
              </a:rPr>
              <a:t>		zabawy w </a:t>
            </a:r>
            <a:r>
              <a:rPr lang="pl-PL" dirty="0">
                <a:latin typeface="Calibri"/>
                <a:cs typeface="Calibri"/>
              </a:rPr>
              <a:t>s</a:t>
            </a:r>
            <a:r>
              <a:rPr lang="pl-PL" sz="1800" dirty="0">
                <a:latin typeface="Calibri"/>
                <a:cs typeface="Calibri"/>
              </a:rPr>
              <a:t>ali lub w ogrodzie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11:30-12:00</a:t>
            </a:r>
            <a:r>
              <a:rPr lang="pl-PL" sz="1800" dirty="0">
                <a:latin typeface="Calibri"/>
                <a:cs typeface="Calibri"/>
              </a:rPr>
              <a:t>		obiad II danie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12:00-14:00</a:t>
            </a:r>
            <a:r>
              <a:rPr lang="pl-PL" sz="1800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 	</a:t>
            </a:r>
            <a:r>
              <a:rPr lang="pl-PL" sz="1800" dirty="0">
                <a:latin typeface="Calibri"/>
                <a:cs typeface="Calibri"/>
              </a:rPr>
              <a:t>	leżakowanie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14:30-15:00</a:t>
            </a:r>
            <a:r>
              <a:rPr lang="pl-PL" sz="1800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 </a:t>
            </a:r>
            <a:r>
              <a:rPr lang="pl-PL" sz="1800" dirty="0">
                <a:latin typeface="Calibri"/>
                <a:cs typeface="Calibri"/>
              </a:rPr>
              <a:t>		zupa i podwieczorek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15:00-17:00</a:t>
            </a:r>
            <a:r>
              <a:rPr lang="pl-PL" sz="1800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 </a:t>
            </a:r>
            <a:r>
              <a:rPr lang="pl-PL" sz="1800" dirty="0">
                <a:latin typeface="Calibri"/>
                <a:cs typeface="Calibri"/>
              </a:rPr>
              <a:t>		odbiór dzieci / pobyt w sali lub ogrodzie</a:t>
            </a:r>
          </a:p>
        </p:txBody>
      </p:sp>
    </p:spTree>
    <p:extLst>
      <p:ext uri="{BB962C8B-B14F-4D97-AF65-F5344CB8AC3E}">
        <p14:creationId xmlns:p14="http://schemas.microsoft.com/office/powerpoint/2010/main" val="2370315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297052" cy="345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0BBF353-EF1A-152F-080E-FE3BF28722A4}"/>
              </a:ext>
            </a:extLst>
          </p:cNvPr>
          <p:cNvSpPr txBox="1"/>
          <p:nvPr/>
        </p:nvSpPr>
        <p:spPr>
          <a:xfrm>
            <a:off x="817676" y="186467"/>
            <a:ext cx="10297166" cy="627550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l-PL" sz="2000" dirty="0">
                <a:latin typeface="Calibri"/>
                <a:cs typeface="Calibri"/>
              </a:rPr>
              <a:t>Ważne informacje po zakończonej adaptacji</a:t>
            </a:r>
            <a:endParaRPr lang="en-US" dirty="0">
              <a:latin typeface="Calibri"/>
              <a:cs typeface="Calibri"/>
            </a:endParaRPr>
          </a:p>
          <a:p>
            <a:pPr algn="ctr">
              <a:lnSpc>
                <a:spcPct val="200000"/>
              </a:lnSpc>
            </a:pPr>
            <a:endParaRPr lang="pl-PL" sz="2000" dirty="0">
              <a:latin typeface="Calibri"/>
              <a:cs typeface="Calibri"/>
            </a:endParaRP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pl-PL" dirty="0">
                <a:latin typeface="Calibri"/>
                <a:cs typeface="Calibri"/>
              </a:rPr>
              <a:t>Prosimy przyprowadzać dzieci do godziny 8.20</a:t>
            </a: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pl-PL" dirty="0">
                <a:latin typeface="Calibri"/>
                <a:cs typeface="Calibri"/>
              </a:rPr>
              <a:t>Nieobecność lub spóźnienie dziecka należy zgłosić opiekunkom lub w administracji</a:t>
            </a: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pl-PL" dirty="0">
                <a:latin typeface="Calibri"/>
                <a:cs typeface="Calibri"/>
              </a:rPr>
              <a:t>Zachęcamy do korzystania z aplikacji Warszawski Żłobki</a:t>
            </a: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pl-PL" dirty="0">
                <a:latin typeface="Calibri"/>
                <a:cs typeface="Calibri"/>
              </a:rPr>
              <a:t>Numery telefonów:</a:t>
            </a: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pl-PL" dirty="0">
                <a:latin typeface="Calibri"/>
                <a:cs typeface="Calibri"/>
              </a:rPr>
              <a:t>- 723 248 047 administracja</a:t>
            </a: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pl-PL" dirty="0">
                <a:latin typeface="Calibri"/>
                <a:cs typeface="Calibri"/>
              </a:rPr>
              <a:t>- 723 246 671 grupa 1</a:t>
            </a: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pl-PL" dirty="0">
                <a:latin typeface="Calibri"/>
                <a:cs typeface="Calibri"/>
              </a:rPr>
              <a:t>-723 246 669 grupa 2</a:t>
            </a: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pl-PL" dirty="0">
                <a:latin typeface="Calibri"/>
                <a:cs typeface="Calibri"/>
              </a:rPr>
              <a:t>-723 246 670 grupa 3</a:t>
            </a:r>
          </a:p>
          <a:p>
            <a:pPr>
              <a:lnSpc>
                <a:spcPct val="200000"/>
              </a:lnSpc>
            </a:pPr>
            <a:endParaRPr lang="pl-PL" sz="200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11276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297052" cy="345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0BBF353-EF1A-152F-080E-FE3BF28722A4}"/>
              </a:ext>
            </a:extLst>
          </p:cNvPr>
          <p:cNvSpPr txBox="1"/>
          <p:nvPr/>
        </p:nvSpPr>
        <p:spPr>
          <a:xfrm>
            <a:off x="2273417" y="2416030"/>
            <a:ext cx="8646952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indent="0" algn="ctr">
              <a:buNone/>
            </a:pPr>
            <a:r>
              <a:rPr lang="pl-PL" sz="6000" dirty="0">
                <a:solidFill>
                  <a:schemeClr val="tx2">
                    <a:lumMod val="10000"/>
                  </a:schemeClr>
                </a:solidFill>
                <a:latin typeface="Calibri"/>
                <a:cs typeface="Calibri"/>
              </a:rPr>
              <a:t>POWODZENIA</a:t>
            </a:r>
          </a:p>
        </p:txBody>
      </p:sp>
    </p:spTree>
    <p:extLst>
      <p:ext uri="{BB962C8B-B14F-4D97-AF65-F5344CB8AC3E}">
        <p14:creationId xmlns:p14="http://schemas.microsoft.com/office/powerpoint/2010/main" val="65411892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476</Words>
  <Application>Microsoft Office PowerPoint</Application>
  <PresentationFormat>Panoramiczny</PresentationFormat>
  <Paragraphs>86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Calibri</vt:lpstr>
      <vt:lpstr>Engram Warsaw</vt:lpstr>
      <vt:lpstr>Helvetica Neue</vt:lpstr>
      <vt:lpstr>AccentBoxVTI</vt:lpstr>
      <vt:lpstr>PLAN ADAPTACJI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Agnieszka Dziak</cp:lastModifiedBy>
  <cp:revision>98</cp:revision>
  <dcterms:created xsi:type="dcterms:W3CDTF">2023-03-20T11:53:13Z</dcterms:created>
  <dcterms:modified xsi:type="dcterms:W3CDTF">2024-07-29T08:38:29Z</dcterms:modified>
</cp:coreProperties>
</file>