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  <p:sldMasterId id="2147483774" r:id="rId5"/>
  </p:sldMasterIdLst>
  <p:sldIdLst>
    <p:sldId id="256" r:id="rId6"/>
    <p:sldId id="259" r:id="rId7"/>
    <p:sldId id="260" r:id="rId8"/>
    <p:sldId id="262" r:id="rId9"/>
    <p:sldId id="263" r:id="rId10"/>
    <p:sldId id="264" r:id="rId11"/>
    <p:sldId id="261" r:id="rId12"/>
    <p:sldId id="265" r:id="rId13"/>
    <p:sldId id="266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ilińska" userId="286dac48-a05c-4a4f-b569-6ce261313862" providerId="ADAL" clId="{C968D023-9A7C-4876-A888-8525E771BCE7}"/>
    <pc:docChg chg="custSel modSld">
      <pc:chgData name="Anna Bilińska" userId="286dac48-a05c-4a4f-b569-6ce261313862" providerId="ADAL" clId="{C968D023-9A7C-4876-A888-8525E771BCE7}" dt="2024-07-04T09:57:28.163" v="34"/>
      <pc:docMkLst>
        <pc:docMk/>
      </pc:docMkLst>
      <pc:sldChg chg="modSp">
        <pc:chgData name="Anna Bilińska" userId="286dac48-a05c-4a4f-b569-6ce261313862" providerId="ADAL" clId="{C968D023-9A7C-4876-A888-8525E771BCE7}" dt="2024-07-04T09:57:28.163" v="34"/>
        <pc:sldMkLst>
          <pc:docMk/>
          <pc:sldMk cId="2644673863" sldId="260"/>
        </pc:sldMkLst>
        <pc:spChg chg="mod">
          <ac:chgData name="Anna Bilińska" userId="286dac48-a05c-4a4f-b569-6ce261313862" providerId="ADAL" clId="{C968D023-9A7C-4876-A888-8525E771BCE7}" dt="2024-07-04T09:57:28.163" v="34"/>
          <ac:spMkLst>
            <pc:docMk/>
            <pc:sldMk cId="2644673863" sldId="260"/>
            <ac:spMk id="5" creationId="{83367C29-465D-47F7-A1EA-73E4EC38361B}"/>
          </ac:spMkLst>
        </pc:spChg>
      </pc:sldChg>
      <pc:sldChg chg="modSp">
        <pc:chgData name="Anna Bilińska" userId="286dac48-a05c-4a4f-b569-6ce261313862" providerId="ADAL" clId="{C968D023-9A7C-4876-A888-8525E771BCE7}" dt="2024-07-03T12:47:52.957" v="20" actId="20577"/>
        <pc:sldMkLst>
          <pc:docMk/>
          <pc:sldMk cId="3095655863" sldId="263"/>
        </pc:sldMkLst>
        <pc:spChg chg="mod">
          <ac:chgData name="Anna Bilińska" userId="286dac48-a05c-4a4f-b569-6ce261313862" providerId="ADAL" clId="{C968D023-9A7C-4876-A888-8525E771BCE7}" dt="2024-07-03T12:47:52.957" v="20" actId="20577"/>
          <ac:spMkLst>
            <pc:docMk/>
            <pc:sldMk cId="3095655863" sldId="263"/>
            <ac:spMk id="5" creationId="{83367C29-465D-47F7-A1EA-73E4EC38361B}"/>
          </ac:spMkLst>
        </pc:spChg>
      </pc:sldChg>
      <pc:sldChg chg="modSp">
        <pc:chgData name="Anna Bilińska" userId="286dac48-a05c-4a4f-b569-6ce261313862" providerId="ADAL" clId="{C968D023-9A7C-4876-A888-8525E771BCE7}" dt="2024-07-03T12:52:22.927" v="33" actId="20577"/>
        <pc:sldMkLst>
          <pc:docMk/>
          <pc:sldMk cId="3941974614" sldId="265"/>
        </pc:sldMkLst>
        <pc:spChg chg="mod">
          <ac:chgData name="Anna Bilińska" userId="286dac48-a05c-4a4f-b569-6ce261313862" providerId="ADAL" clId="{C968D023-9A7C-4876-A888-8525E771BCE7}" dt="2024-07-03T12:52:22.927" v="33" actId="20577"/>
          <ac:spMkLst>
            <pc:docMk/>
            <pc:sldMk cId="3941974614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61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11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0465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446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252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830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6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620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271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4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04-07-2024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71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d.org.pl/wp-content/uploads/2019/10/standardy_09-09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b="1" dirty="0">
                <a:latin typeface="Calibri"/>
                <a:cs typeface="Calibri"/>
              </a:rPr>
              <a:t>STANDARD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21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J. Dąbrowskiego 96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02-598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Mini Żłobek</a:t>
            </a:r>
            <a:r>
              <a:rPr lang="pl-PL" sz="2000" dirty="0">
                <a:latin typeface="Calibri"/>
                <a:ea typeface="+mn-lt"/>
                <a:cs typeface="+mn-lt"/>
              </a:rPr>
              <a:t>		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Łowicka 7/15 </a:t>
            </a:r>
            <a:r>
              <a:rPr lang="pl-PL" sz="2000" dirty="0">
                <a:latin typeface="Calibri"/>
                <a:ea typeface="+mn-lt"/>
                <a:cs typeface="+mn-lt"/>
              </a:rPr>
              <a:t>	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02-574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595162" y="361151"/>
            <a:ext cx="11001675" cy="48474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warszawskich żłobkach publicznych przyjęto standardy pracy w zakresie współpracy z rodzicami w okresie adaptacji, są nimi:</a:t>
            </a: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Rodzice lub inne bliskie dorosłe osoby towarzyszą dziecku w czasie adaptacji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placówce prowadzi się różne działania ułatwiające dzieciom adaptację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uważnie buduje relacje z dzieckiem, szanując jego potrzeby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*Standardy w obszarze </a:t>
            </a:r>
            <a:r>
              <a:rPr lang="pl-PL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Współpraca z rodzicami w okresie adaptacji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zostały opracowane na podstawie: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Jakość od początku. Standardy jakości opieki i wspierania rozwoju dzieci do lat 3. (2019) pod redakcją Moniki Rościszewska–Woźniak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842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42183" y="1442874"/>
            <a:ext cx="10907634" cy="31393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Adaptacja wrześniowa – rekrutacja główna: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Adaptacja rozpoczyna się 2.09.2024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Dzieci zapisywane są do grup adaptacyjnych na konkretne godziny pod numerem telefonu żłobka 723-248-057 od 12 sierpnia 2024,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Do wyboru są godziny w grupie I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II- 8:30-10:30;  11:00-13:00;  13.30-15:30, w grupie III i IV adaptacja odbywa się w godzinach 14:00- 16:00,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  grupie adaptacyjnej jest max 7 dzieci,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Pobyt pierwszego dnia nie przekracza 2 godzin,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Liczba dni jest ustalana indywidualnie.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Termin adaptacji w ciągu roku /rekrutacji uzupełniającej/  jest ustalany indywidualnie jednak założenia pozostają takie same. Adaptacja w rekrutacji uzupełniającej jest prowadzona od godziny 14.30.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00511" y="476636"/>
            <a:ext cx="103991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467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19761" y="1404373"/>
            <a:ext cx="10860500" cy="503535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Rodzic-opiekun wchodzi z dzieckiem do grupy, aby poznać salę, rytm dnia, zasady panujące w żłobku, jest to czas na dopytanie Pań opiekunek oraz pozostałych osób zatrudnionych w żłobku, rozwianie wszystkich wątpliwości bądź doprecyzowanie niejasności.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Pierwsze spotkanie ze żłobkiem to dwie godziny spędzone przez rodzica i maluszka w sali i ogrodzie żłobka.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Rodzic-opiekun z dzieckiem biorą udział w zajęciach organizowanych w salach i w ogrodzie. Zadaniem rodzica jest przedstawienie dziecku żłobka, oswojenie maluszka z sytuacją na tyle, aby opiekunowie mogli przejąć opiekę nad dzieckiem w czasie pobytu w żłobku. Dziecko spędza w żłobku tyle czasu na ile pozwala jego dobre samopoczucie, czas ten ustalamy indywidualnie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dirty="0">
                <a:cs typeface="Calibri" panose="020F0502020204030204" pitchFamily="34" charset="0"/>
              </a:rPr>
              <a:t>Decyzję o całkowitym przejęciu opieki nad dzieckiem podejmujemy  w oparciu o obserwację  dziecka w grupie, zazwyczaj czas ten nie przekracza 2 tygodni. Adaptację uznajemy za zakończoną jeśli dziecko czuje się w żłobku swobodnie.</a:t>
            </a:r>
            <a:endParaRPr lang="pl-PL" dirty="0"/>
          </a:p>
          <a:p>
            <a:pPr>
              <a:lnSpc>
                <a:spcPct val="150000"/>
              </a:lnSpc>
              <a:defRPr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45700" y="110240"/>
            <a:ext cx="10515600" cy="1325563"/>
          </a:xfrm>
        </p:spPr>
        <p:txBody>
          <a:bodyPr>
            <a:normAutofit/>
          </a:bodyPr>
          <a:lstStyle/>
          <a:p>
            <a:r>
              <a:rPr lang="pl-PL" sz="2200" b="1" dirty="0">
                <a:latin typeface="+mn-lt"/>
              </a:rPr>
              <a:t>Rodzice lub inne bliskie dorosłe osoby towarzyszą dziecku w czasie adaptacji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835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20780" y="1325485"/>
            <a:ext cx="11001675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dzielenie dzieci w czasie zabawy i posiłków na dwie sale, aby dzieci mogły przebywać w mniejszych grupach, zapewnia spokój, ułatwia indywidualne podejście do dziecka,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ograniczanie zmian sali przez dzieci podczas dnia np.: spożywanie posiłków w sali gdzie odbywała się zabawa- stosowane głównie w grupach młodszych dzieci, częste zmienianie otoczenia może powodować dodatkowy stres,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przychodzenie dzieci dłużej adaptujących się po południu np.: o 14.00-14.30, ponieważ grupa jest wtedy mniej liczna, łatwiej im się wyciszyć, opiekunki mogą poświęcić im więcej uwagi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wspieranie stopniowej integracja poszczególnych dzieci poprzez wspólne aktywności i zabawy,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redukowanie nadmiernej ilości bodźców: unikanie dużej ilości dzieci w jednej sali, unikanie puszczania głośnej muzyki, hałasu, dbanie o porządek w sali, unikanie zbyt wielu rodzajów zabawek wokół dziecka,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każde dziecko ma indywidualny okres adaptacji,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72730"/>
            <a:ext cx="10311063" cy="1050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 placówce prowadzi się różne działania ułatwiające dzieciom adaptację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65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6443" y="316999"/>
            <a:ext cx="10933497" cy="13255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b="1" dirty="0">
                <a:solidFill>
                  <a:prstClr val="black"/>
                </a:solidFill>
                <a:latin typeface="Calibri" panose="020F0502020204030204"/>
              </a:rPr>
              <a:t>Kadra uważnie buduje relacje z dzieckiem, szanując jego potrzeby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442" y="1392489"/>
            <a:ext cx="10933497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1800" dirty="0"/>
              <a:t>Przebieg adaptacji jest na bieżąco ustalany wspólnie z rodzicem dziecka. Decyzję o pozostawieniu dziecka pod opieką Pań wychowawczyń podejmujemy w momencie kiedy dziecko czuje się na tyle swobodnie, aby Panie mogły przejąć całkowitą opiekę. </a:t>
            </a: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7BACB5B-6FB6-4071-86B1-5116B21B3F1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BBDF313-F812-4CC9-AEA5-C69AA6CE324B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199604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72730"/>
            <a:ext cx="10311063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B0ED4C8-7E00-41DD-BAE4-7B3325B9A8DE}"/>
              </a:ext>
            </a:extLst>
          </p:cNvPr>
          <p:cNvSpPr/>
          <p:nvPr/>
        </p:nvSpPr>
        <p:spPr>
          <a:xfrm>
            <a:off x="751114" y="1534886"/>
            <a:ext cx="83928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kern="150" dirty="0">
                <a:ea typeface="OpenSymbol"/>
                <a:cs typeface="OpenSymbol"/>
              </a:rPr>
              <a:t>Dziecko samodzielnie próbuje oddalić się od rodzica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kern="150" dirty="0">
                <a:ea typeface="OpenSymbol"/>
                <a:cs typeface="OpenSymbol"/>
              </a:rPr>
              <a:t>Zaczyna interesować się rówieśnikami i zabawkami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kern="150" dirty="0">
                <a:ea typeface="OpenSymbol"/>
                <a:cs typeface="OpenSymbol"/>
              </a:rPr>
              <a:t>Nawiązuje kontakt z opiekunem, daje się uspokoić, dotknąć opiekunce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kern="150" dirty="0">
                <a:ea typeface="OpenSymbol"/>
                <a:cs typeface="OpenSymbol"/>
              </a:rPr>
              <a:t>Spożywa i pije w żłobku, pozwala wykonać czynności pielęgnacyjne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kern="150" dirty="0">
                <a:ea typeface="OpenSymbol"/>
                <a:cs typeface="OpenSymbol"/>
              </a:rPr>
              <a:t>Nawet gdy reaguje płaczem na rozstanie, w ciągu paru minut jest w stanie się uspokoić przy wsparciu opiekunek</a:t>
            </a:r>
            <a:endParaRPr lang="pl-PL" kern="150" dirty="0">
              <a:effectLst/>
              <a:ea typeface="OpenSymbol"/>
              <a:cs typeface="OpenSymbol"/>
            </a:endParaRPr>
          </a:p>
        </p:txBody>
      </p:sp>
    </p:spTree>
    <p:extLst>
      <p:ext uri="{BB962C8B-B14F-4D97-AF65-F5344CB8AC3E}">
        <p14:creationId xmlns:p14="http://schemas.microsoft.com/office/powerpoint/2010/main" val="132180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7" y="403626"/>
            <a:ext cx="10962373" cy="1325563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2060" y="1253331"/>
            <a:ext cx="10962373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Adaptacja to proces oswajania się i przyzwyczajania do nowych warunków, zasad oraz rytmu. Tempo jest uzależnione od wielu czynników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zarówno osobowych jak i zewnętrznych, dlatego nie należy zamykać go w żadnych ramach czasowych, a traktować w sposób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indywidualny.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Aby ułatwić dziecku adaptację zalecamy: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ujednolicenie planu dnia w żłobku i w domu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wcześniejsze próby pozostawienia dziecka bez mamy i taty z innymi dorosłymi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wcześniejsze zapewnienie kontaktu z rówieśnikami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zachęcanie do samodzielności w domu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aktywny udział rodzica w adaptacji i stopniowe wydłużanie pobytu dziecka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obserwacja dziecka i współpraca z personelem placówki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czułe, ale krótkie pożegnanie przed wejściem do sali,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dziecko wchodzi na własnych nóżkach lub jest przekazywane zwrócone twarzą do opiekuna</a:t>
            </a:r>
          </a:p>
          <a:p>
            <a:pPr marL="0" indent="0">
              <a:buNone/>
            </a:pP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• wspólnie spędzony czas po powrocie do domu, aby dziecko miało czas na podzielenie się z rodzicem wrażeniami				</a:t>
            </a: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1A52F027-484C-4052-9EBF-794E13528823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7056929-3DD0-47D8-957C-DBC0B057F753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394197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8" y="278498"/>
            <a:ext cx="10515600" cy="1325563"/>
          </a:xfrm>
        </p:spPr>
        <p:txBody>
          <a:bodyPr>
            <a:no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7568" y="1392488"/>
            <a:ext cx="10923872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1800" dirty="0"/>
              <a:t>Proces adaptacji do żłobka nie dotyczy jedynie dzieci, rodzice również potrzebują czasu i wsparcia, aby oswoić tą nową rzeczywistość.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dirty="0"/>
              <a:t>Pomocne mogą być rozmowy z psychologiem, pielęgniarką lub kierownikiem, zachęcamy </a:t>
            </a:r>
            <a:r>
              <a:rPr lang="pl-PL" sz="1800"/>
              <a:t>do zadawania </a:t>
            </a:r>
            <a:r>
              <a:rPr lang="pl-PL" sz="1800" dirty="0"/>
              <a:t>wszystkich pytań.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dirty="0"/>
              <a:t>Wszyscy pracownicy są dostępni po umówieniu się na spotkanie.</a:t>
            </a: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4724DDE-3310-475E-B018-C1A604832134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5477C34-E20F-4949-B5A8-8639E0EAA675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411284441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E0F48DC70EA04AB92E0D6453FF2225" ma:contentTypeVersion="18" ma:contentTypeDescription="Utwórz nowy dokument." ma:contentTypeScope="" ma:versionID="b8740f3cb79486b3d9f143cf92b1cda2">
  <xsd:schema xmlns:xsd="http://www.w3.org/2001/XMLSchema" xmlns:xs="http://www.w3.org/2001/XMLSchema" xmlns:p="http://schemas.microsoft.com/office/2006/metadata/properties" xmlns:ns3="f7f1e53f-5c99-468d-8a01-883550ccf27f" xmlns:ns4="33e88f70-0a44-4feb-906e-e1f019ba4c03" targetNamespace="http://schemas.microsoft.com/office/2006/metadata/properties" ma:root="true" ma:fieldsID="7736710aeeba1b30d32bac301c78119f" ns3:_="" ns4:_="">
    <xsd:import namespace="f7f1e53f-5c99-468d-8a01-883550ccf27f"/>
    <xsd:import namespace="33e88f70-0a44-4feb-906e-e1f019ba4c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1e53f-5c99-468d-8a01-883550ccf2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88f70-0a44-4feb-906e-e1f019ba4c0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f1e53f-5c99-468d-8a01-883550ccf27f" xsi:nil="true"/>
  </documentManagement>
</p:properties>
</file>

<file path=customXml/itemProps1.xml><?xml version="1.0" encoding="utf-8"?>
<ds:datastoreItem xmlns:ds="http://schemas.openxmlformats.org/officeDocument/2006/customXml" ds:itemID="{D664EA95-DFBF-4B3F-902B-C866F375F0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f1e53f-5c99-468d-8a01-883550ccf27f"/>
    <ds:schemaRef ds:uri="33e88f70-0a44-4feb-906e-e1f019ba4c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3A9CDF-DC04-421B-8445-D8E1B6D333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0FA178-2245-4BBD-9E09-DA7FA280391D}">
  <ds:schemaRefs>
    <ds:schemaRef ds:uri="f7f1e53f-5c99-468d-8a01-883550ccf27f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33e88f70-0a44-4feb-906e-e1f019ba4c0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1053</Words>
  <Application>Microsoft Office PowerPoint</Application>
  <PresentationFormat>Panoramiczny</PresentationFormat>
  <Paragraphs>74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9</vt:i4>
      </vt:variant>
    </vt:vector>
  </HeadingPairs>
  <TitlesOfParts>
    <vt:vector size="18" baseType="lpstr">
      <vt:lpstr>Arial</vt:lpstr>
      <vt:lpstr>Avenir Next LT Pro</vt:lpstr>
      <vt:lpstr>Calibri</vt:lpstr>
      <vt:lpstr>Calibri Light</vt:lpstr>
      <vt:lpstr>Engram Warsaw</vt:lpstr>
      <vt:lpstr>OpenSymbol</vt:lpstr>
      <vt:lpstr>Times New Roman</vt:lpstr>
      <vt:lpstr>AccentBoxVTI</vt:lpstr>
      <vt:lpstr>Motyw pakietu Office</vt:lpstr>
      <vt:lpstr>STANDARD ADAPTACJI</vt:lpstr>
      <vt:lpstr>Prezentacja programu PowerPoint</vt:lpstr>
      <vt:lpstr>Prezentacja programu PowerPoint</vt:lpstr>
      <vt:lpstr>Rodzice lub inne bliskie dorosłe osoby towarzyszą dziecku w czasie adaptacji</vt:lpstr>
      <vt:lpstr>Prezentacja programu PowerPoint</vt:lpstr>
      <vt:lpstr>Kadra uważnie buduje relacje z dzieckiem, szanując jego potrzeby</vt:lpstr>
      <vt:lpstr>Prezentacja programu PowerPoint</vt:lpstr>
      <vt:lpstr>Kadra zaznajamia rodziców z przebiegiem procesu adaptacji i jego znaczeniem dla zdrowia i rozwoju dzieci </vt:lpstr>
      <vt:lpstr>W trakcie adaptacji kadra daje wsparcie rodzicom w sytuacjach dla nich trudnych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Siedlecka Marta</dc:creator>
  <cp:lastModifiedBy>Anna Bilińska</cp:lastModifiedBy>
  <cp:revision>44</cp:revision>
  <dcterms:created xsi:type="dcterms:W3CDTF">2023-03-20T11:53:13Z</dcterms:created>
  <dcterms:modified xsi:type="dcterms:W3CDTF">2024-07-04T09:57:31Z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0x01010021E0F48DC70EA04AB92E0D6453FF2225</vt:lpwstr>
  </property>
</Properties>
</file>