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8" r:id="rId5"/>
    <p:sldId id="273" r:id="rId6"/>
    <p:sldId id="269" r:id="rId7"/>
    <p:sldId id="271" r:id="rId8"/>
    <p:sldId id="272" r:id="rId9"/>
    <p:sldId id="262" r:id="rId10"/>
    <p:sldId id="261" r:id="rId11"/>
    <p:sldId id="258" r:id="rId12"/>
    <p:sldId id="259" r:id="rId13"/>
    <p:sldId id="260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eta Bażant" userId="e6f123be-149c-413f-a2ec-2a6187068a66" providerId="ADAL" clId="{41DCF6AD-36A5-4246-AF1B-184BF90EE30B}"/>
    <pc:docChg chg="undo custSel modSld">
      <pc:chgData name="Aneta Bażant" userId="e6f123be-149c-413f-a2ec-2a6187068a66" providerId="ADAL" clId="{41DCF6AD-36A5-4246-AF1B-184BF90EE30B}" dt="2024-06-27T11:19:58.148" v="456" actId="20577"/>
      <pc:docMkLst>
        <pc:docMk/>
      </pc:docMkLst>
      <pc:sldChg chg="modSp">
        <pc:chgData name="Aneta Bażant" userId="e6f123be-149c-413f-a2ec-2a6187068a66" providerId="ADAL" clId="{41DCF6AD-36A5-4246-AF1B-184BF90EE30B}" dt="2024-06-27T11:18:46.245" v="427"/>
        <pc:sldMkLst>
          <pc:docMk/>
          <pc:sldMk cId="2323287184" sldId="258"/>
        </pc:sldMkLst>
        <pc:spChg chg="mod">
          <ac:chgData name="Aneta Bażant" userId="e6f123be-149c-413f-a2ec-2a6187068a66" providerId="ADAL" clId="{41DCF6AD-36A5-4246-AF1B-184BF90EE30B}" dt="2024-06-27T11:18:46.245" v="427"/>
          <ac:spMkLst>
            <pc:docMk/>
            <pc:sldMk cId="2323287184" sldId="258"/>
            <ac:spMk id="2" creationId="{12B88C6A-9B91-4298-B1D7-E940278C08C5}"/>
          </ac:spMkLst>
        </pc:spChg>
      </pc:sldChg>
      <pc:sldChg chg="modSp">
        <pc:chgData name="Aneta Bażant" userId="e6f123be-149c-413f-a2ec-2a6187068a66" providerId="ADAL" clId="{41DCF6AD-36A5-4246-AF1B-184BF90EE30B}" dt="2024-06-27T11:19:58.148" v="456" actId="20577"/>
        <pc:sldMkLst>
          <pc:docMk/>
          <pc:sldMk cId="3697261099" sldId="259"/>
        </pc:sldMkLst>
        <pc:spChg chg="mod">
          <ac:chgData name="Aneta Bażant" userId="e6f123be-149c-413f-a2ec-2a6187068a66" providerId="ADAL" clId="{41DCF6AD-36A5-4246-AF1B-184BF90EE30B}" dt="2024-06-27T11:19:58.148" v="456" actId="20577"/>
          <ac:spMkLst>
            <pc:docMk/>
            <pc:sldMk cId="3697261099" sldId="259"/>
            <ac:spMk id="2" creationId="{A43E27CE-61E2-454A-928D-46D6D473FF8F}"/>
          </ac:spMkLst>
        </pc:spChg>
      </pc:sldChg>
      <pc:sldChg chg="modSp">
        <pc:chgData name="Aneta Bażant" userId="e6f123be-149c-413f-a2ec-2a6187068a66" providerId="ADAL" clId="{41DCF6AD-36A5-4246-AF1B-184BF90EE30B}" dt="2024-06-27T11:13:51.480" v="209" actId="20577"/>
        <pc:sldMkLst>
          <pc:docMk/>
          <pc:sldMk cId="4288388237" sldId="261"/>
        </pc:sldMkLst>
        <pc:spChg chg="mod">
          <ac:chgData name="Aneta Bażant" userId="e6f123be-149c-413f-a2ec-2a6187068a66" providerId="ADAL" clId="{41DCF6AD-36A5-4246-AF1B-184BF90EE30B}" dt="2024-06-27T11:13:51.480" v="209" actId="20577"/>
          <ac:spMkLst>
            <pc:docMk/>
            <pc:sldMk cId="4288388237" sldId="261"/>
            <ac:spMk id="2" creationId="{855A0E2B-40D2-47C7-883E-2F3A82CD86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01-07-2024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B7997F7-D849-1C68-29FE-DA61709848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585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pl-PL" sz="4000" dirty="0">
                <a:latin typeface="Calibri"/>
                <a:cs typeface="Calibri Light"/>
              </a:rPr>
              <a:t>STANDARDY ŻYWIENIA</a:t>
            </a:r>
            <a:endParaRPr lang="pl-PL" sz="4000" b="1" dirty="0">
              <a:latin typeface="Calibri"/>
              <a:cs typeface="Calibri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7980" y="4731811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Żłobek nr 27</a:t>
            </a:r>
            <a:endParaRPr lang="en-US" sz="2000" dirty="0">
              <a:ea typeface="+mn-lt"/>
              <a:cs typeface="+mn-lt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ul. Keniga 9</a:t>
            </a:r>
            <a:endParaRPr lang="pl-PL" sz="2000" dirty="0">
              <a:ea typeface="+mn-lt"/>
              <a:cs typeface="+mn-lt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02-495 Warszawa</a:t>
            </a:r>
            <a:endParaRPr lang="pl-P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0ECA8744-F1A7-DBD9-7AD7-A1C4A90E1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26" y="41295"/>
            <a:ext cx="2743200" cy="1770669"/>
          </a:xfrm>
          <a:prstGeom prst="rect">
            <a:avLst/>
          </a:prstGeom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54607A6D-97E6-A4CA-A66C-6FA2DEBA770A}"/>
              </a:ext>
            </a:extLst>
          </p:cNvPr>
          <p:cNvSpPr txBox="1"/>
          <p:nvPr/>
        </p:nvSpPr>
        <p:spPr>
          <a:xfrm>
            <a:off x="247476" y="6404464"/>
            <a:ext cx="2743200" cy="2616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>
                <a:latin typeface="Engram Warsaw"/>
              </a:rPr>
              <a:t>#</a:t>
            </a:r>
            <a:r>
              <a:rPr lang="pl-PL" sz="110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5B7DA76-2E3A-478C-ABD6-768F0D151F5E}"/>
              </a:ext>
            </a:extLst>
          </p:cNvPr>
          <p:cNvSpPr txBox="1"/>
          <p:nvPr/>
        </p:nvSpPr>
        <p:spPr>
          <a:xfrm>
            <a:off x="962527" y="1070811"/>
            <a:ext cx="53834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ZASADY ŻYWIENIA W ŻŁOBKU nr 27 W WARSZAWIE</a:t>
            </a:r>
            <a:endParaRPr lang="pl-PL" dirty="0"/>
          </a:p>
          <a:p>
            <a:endParaRPr lang="pl-PL" sz="7200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855A0E2B-40D2-47C7-883E-2F3A82CD865E}"/>
              </a:ext>
            </a:extLst>
          </p:cNvPr>
          <p:cNvSpPr/>
          <p:nvPr/>
        </p:nvSpPr>
        <p:spPr>
          <a:xfrm>
            <a:off x="962526" y="1511754"/>
            <a:ext cx="10961249" cy="3065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Jadłospisy w żłobku układane są w oparciu o modelową rację pokarmową opracowaną w żłobkach wchodzących w skład Zespołu Żłobków m.st. Warszawy na potrzeby żywienia dzieci zdrowych w wieku 12-36 miesięcy.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żłobku dzieci spożywają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posiłki w 3 porach czasowych: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godz. 8.30 - śniadanie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godz. 11.30 - obiad składający się z II dania obiadowego i owocu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godz. 14.30 zupa + podwieczorek  </a:t>
            </a:r>
          </a:p>
        </p:txBody>
      </p:sp>
    </p:spTree>
    <p:extLst>
      <p:ext uri="{BB962C8B-B14F-4D97-AF65-F5344CB8AC3E}">
        <p14:creationId xmlns:p14="http://schemas.microsoft.com/office/powerpoint/2010/main" val="4288388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12B88C6A-9B91-4298-B1D7-E940278C08C5}"/>
              </a:ext>
            </a:extLst>
          </p:cNvPr>
          <p:cNvSpPr/>
          <p:nvPr/>
        </p:nvSpPr>
        <p:spPr>
          <a:xfrm>
            <a:off x="660399" y="520700"/>
            <a:ext cx="11099801" cy="5744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Śniadanie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Podstawą śniadania jest mleko krowie 3,2% i jego przetwory w postaci w postaci ciepłych napojów mlecznych (kawa zbożowa, kakao, mleko modyfikowane) lub ciepłych zup mlecznych z dodatkiem produktów zbożowych (płatki, kasze, makarony, ryż).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Uzupełnieniem śniadania jest kanapka z pieczywa mieszanego z masłem (dla dzieci na diecie bezmlecznej margaryna wysokiej jakości) z dodatkiem produktów wysokobiałkowych (sery podpuszczkowe, jaja, sery twarogowe, wędliny, pasty) oraz warzywem.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Obiad  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Obiad składa się z drugiego dania obiadowego oraz owocu podawanego jako deser po obiedzie.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 danie skomponowane jest z produktów węglowodanowych (ziemniaki, kasze, ryż, makarony), produktu wysokobiałkowego pochodzenia zwierzęcego (mięso, ryba, jaja) lub pochodzenia roślinnego.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Codziennie do obiadu podajemy dzieciom warzywa w formie gotowanej i surowej z dodatkiem jogurtu lub tłuszczu roślinnego. Do picia serwujemy niesłodzone kompoty owocowe.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23287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A43E27CE-61E2-454A-928D-46D6D473FF8F}"/>
              </a:ext>
            </a:extLst>
          </p:cNvPr>
          <p:cNvSpPr/>
          <p:nvPr/>
        </p:nvSpPr>
        <p:spPr>
          <a:xfrm>
            <a:off x="408431" y="422625"/>
            <a:ext cx="11375136" cy="3362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l-PL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Zupa + podwieczorek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Zupy gotujemy na bazie warzyw z dodatkiem ziemniaków lub produktów zbożowych (makaron, ryż, płatki, grzanki). 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zaprawiania zup używamy oliwy z oliwek, oleju rzepakowego, oleju z pestek winogron,  jogurtu lub mleka.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Podwieczorek stanowi uzupełnienie puli energetycznej całodziennej diety dziecka. Może składać się z owoców lub przetworów owocowych, ciasta, budyniu, koktajlu mlecznego, naleśników, twarogu z owocami lub deserów mleczno-owocowych.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picia między posiłkami dzieci mają stały dostęp do niegazowanej wody źródlanej.</a:t>
            </a:r>
          </a:p>
        </p:txBody>
      </p:sp>
    </p:spTree>
    <p:extLst>
      <p:ext uri="{BB962C8B-B14F-4D97-AF65-F5344CB8AC3E}">
        <p14:creationId xmlns:p14="http://schemas.microsoft.com/office/powerpoint/2010/main" val="3697261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2E760B77-1E3D-4134-9B18-0300F685B779}"/>
              </a:ext>
            </a:extLst>
          </p:cNvPr>
          <p:cNvSpPr/>
          <p:nvPr/>
        </p:nvSpPr>
        <p:spPr>
          <a:xfrm>
            <a:off x="769121" y="1059679"/>
            <a:ext cx="10752319" cy="3065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ZASADY WPROWADZANIA DIET ELIMINACYJNYCH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 diety eliminacyjnej u dziecka wymaga przedstawienia zaświadczenia od lekarza.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Przez pierwsze 30 dni respektujemy zaświadczenie od lekarza pediatry.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tym czasie wymagane jest zaświadczenie od lekarza specjalisty (alergologa, gastrologa, endokrynologa, itd.) o konieczności eliminacji określonych produktów żywieniowych.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Zaświadczenie jest ważne bezterminowo.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Dietę bezmleczną bezterminowo może zlecić lekarz pediatra.</a:t>
            </a:r>
          </a:p>
        </p:txBody>
      </p:sp>
    </p:spTree>
    <p:extLst>
      <p:ext uri="{BB962C8B-B14F-4D97-AF65-F5344CB8AC3E}">
        <p14:creationId xmlns:p14="http://schemas.microsoft.com/office/powerpoint/2010/main" val="1049058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8035BBA7-FF66-4069-8D0C-4412294480E1}"/>
              </a:ext>
            </a:extLst>
          </p:cNvPr>
          <p:cNvSpPr/>
          <p:nvPr/>
        </p:nvSpPr>
        <p:spPr>
          <a:xfrm>
            <a:off x="914400" y="904495"/>
            <a:ext cx="9827664" cy="3966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Standardy dotyczące organizacji posiłków w publicznych żłobkach m.st. Warszawy: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Myjemy ręce wodą i mydłem przed i po posiłku, zaś śliniaki są opcjonalne.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Wspieramy dzieci w samodzielnym nakładaniu sobie jedzenia.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Zachęcamy dzieci do jedzenia i próbowania nowych potraw.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Zachęcamy dzieci do udziału w przygotowaniu jadalni do posiłku i sprzątaniu po posiłku.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Uważnie towarzyszymy dzieciom w czasie posiłków.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Uczymy dzieci szacunku do jedzenia.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Włączamy rodziców w kształtowanie zdrowych nawyków żywieniowych u dzieci.</a:t>
            </a:r>
          </a:p>
        </p:txBody>
      </p:sp>
    </p:spTree>
    <p:extLst>
      <p:ext uri="{BB962C8B-B14F-4D97-AF65-F5344CB8AC3E}">
        <p14:creationId xmlns:p14="http://schemas.microsoft.com/office/powerpoint/2010/main" val="2060869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22940E2B-0B43-44A6-BEE0-17F76FD263DA}"/>
              </a:ext>
            </a:extLst>
          </p:cNvPr>
          <p:cNvSpPr/>
          <p:nvPr/>
        </p:nvSpPr>
        <p:spPr>
          <a:xfrm>
            <a:off x="1016949" y="1103972"/>
            <a:ext cx="10263499" cy="4365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Myjemy ręce wodą i mydłem przed i po posiłku, zaś śliniaki są opcjonalne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zachęcamy dzieci do samodzielnego mycia rączek wodą i mydłem,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pomagamy dzieciom przy myciu rączek,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uczymy dzieci prawidłowej techniki mycia rączek, dbamy aby trwało przynajmniej 30 sekund, pomagamy 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wycieraniu rączek ręcznikami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staramy się ograniczać używanie mokrych chusteczek do niezbędnego minimum;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nie zmuszamy dzieci do używania śliniaków, nie zakładamy ich tym dzieciom, które sobie tego nie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życzą,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śliniaki zakładamy w sposób komfortowy dla dziecka, nie zaskakujemy go, zawsze uprzedzamy o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zamierzonej czynności.</a:t>
            </a:r>
          </a:p>
        </p:txBody>
      </p:sp>
    </p:spTree>
    <p:extLst>
      <p:ext uri="{BB962C8B-B14F-4D97-AF65-F5344CB8AC3E}">
        <p14:creationId xmlns:p14="http://schemas.microsoft.com/office/powerpoint/2010/main" val="1316231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EFEC7150-BBB4-43DA-AA58-5EC926039516}"/>
              </a:ext>
            </a:extLst>
          </p:cNvPr>
          <p:cNvSpPr/>
          <p:nvPr/>
        </p:nvSpPr>
        <p:spPr>
          <a:xfrm>
            <a:off x="974220" y="454243"/>
            <a:ext cx="9784935" cy="556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l-PL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Wspieramy dzieci w samodzielnym nakładaniu sobie jedzenia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staramy się, aby dzieci chociaż w minimalnym zakresie mogły sobie same nakładać jedzenie na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talerzyki,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staramy się, aby śniadania podawane były w formie stołu szwedzkiego; dzieci mają możliwość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wybrania produktów, które im odpowiadają (plasterków sera, pasty, wędliny, pokrojonych w plasterki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lub słupki warzyw),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rozdajemy dzieciom sztućce, ale dopuszczamy jedzenie rączkami,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dbamy, aby każdorazowo na życzenie dziecka dostępna była woda źródlana - panie opiekunki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regularnie proponują dzieciom picie.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338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EFEC7150-BBB4-43DA-AA58-5EC926039516}"/>
              </a:ext>
            </a:extLst>
          </p:cNvPr>
          <p:cNvSpPr/>
          <p:nvPr/>
        </p:nvSpPr>
        <p:spPr>
          <a:xfrm>
            <a:off x="931492" y="454242"/>
            <a:ext cx="9827663" cy="5179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l-PL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Zachęcamy dzieci do jedzenia i próbowania nowych potraw.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dbamy o urozmaicony jadłospis i estetyczny wygląd posiłku: posiłki są kolorowe, staranie pokrojone i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rozłożone na półmiskach lub talerzykach,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opowiadamy dzieciom o posiłku, który jedzą i nazywamy jego składniki,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chwalimy wygląd i smak podanego jedzenia, zachęcamy do próbowania,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organizujemy dla dzieci zabawy, podczas których uczymy je rozpoznawać warzywa i owoce,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opowiadamy o składnikach posiłków,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/>
              <a:t>• nigdy nie zmuszamy dzieci do jedzenia.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71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4B44ED2D-630D-4E68-A907-C6666E9916AF}"/>
              </a:ext>
            </a:extLst>
          </p:cNvPr>
          <p:cNvSpPr/>
          <p:nvPr/>
        </p:nvSpPr>
        <p:spPr>
          <a:xfrm>
            <a:off x="803305" y="1794617"/>
            <a:ext cx="10596785" cy="3309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Zachęcamy dzieci do udziału w przygotowaniu jadalni do posiłku i sprzątaniu po posiłku.</a:t>
            </a:r>
          </a:p>
          <a:p>
            <a:pPr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zachęcamy dzieci do udziału w przygotowaniu jadalni do posiłku (sprzątanie zabawek, rozkładanie na stole</a:t>
            </a:r>
          </a:p>
          <a:p>
            <a:pPr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sztućców i talerzyków),</a:t>
            </a:r>
          </a:p>
          <a:p>
            <a:pPr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po skończonym posiłku zachęcamy dzieci do odstawiania na tacę brudnych kubków i talerzyków,</a:t>
            </a:r>
          </a:p>
          <a:p>
            <a:pPr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zachęcamy dzieci do dosuwania do stołu krzesełek po skończonym posiłku.</a:t>
            </a:r>
          </a:p>
          <a:p>
            <a:pPr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774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961348E1-0965-4BAA-9D1C-312497F3BA07}"/>
              </a:ext>
            </a:extLst>
          </p:cNvPr>
          <p:cNvSpPr/>
          <p:nvPr/>
        </p:nvSpPr>
        <p:spPr>
          <a:xfrm>
            <a:off x="615297" y="1051133"/>
            <a:ext cx="10699335" cy="3788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b="1" dirty="0"/>
              <a:t>Uważnie towarzyszymy dzieciom w czasie posiłków.</a:t>
            </a:r>
          </a:p>
          <a:p>
            <a:pPr>
              <a:lnSpc>
                <a:spcPct val="150000"/>
              </a:lnSpc>
            </a:pPr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• w trakcie posiłku panie opiekunki siedzą obok dzieci na małych krzesełkach,</a:t>
            </a:r>
          </a:p>
          <a:p>
            <a:pPr>
              <a:lnSpc>
                <a:spcPct val="150000"/>
              </a:lnSpc>
            </a:pPr>
            <a:r>
              <a:rPr lang="pl-PL" dirty="0"/>
              <a:t>• zachęcamy dzieci do samodzielności w jedzeniu,</a:t>
            </a:r>
          </a:p>
          <a:p>
            <a:pPr>
              <a:lnSpc>
                <a:spcPct val="150000"/>
              </a:lnSpc>
            </a:pPr>
            <a:r>
              <a:rPr lang="pl-PL" dirty="0"/>
              <a:t>• pomagamy maluszkom, które tego potrzebują; dokarmiamy drugą łyżką,  proponujemy pomoc w</a:t>
            </a:r>
          </a:p>
          <a:p>
            <a:pPr>
              <a:lnSpc>
                <a:spcPct val="150000"/>
              </a:lnSpc>
            </a:pPr>
            <a:r>
              <a:rPr lang="pl-PL" dirty="0"/>
              <a:t>    rozdrobnieniu jedzenia, w nałożeniu posiłków na widelec lub łyżkę,</a:t>
            </a:r>
          </a:p>
          <a:p>
            <a:pPr>
              <a:lnSpc>
                <a:spcPct val="150000"/>
              </a:lnSpc>
            </a:pPr>
            <a:r>
              <a:rPr lang="pl-PL" dirty="0"/>
              <a:t>• staramy się do niezbędnego minimum ograniczać odchodzenie do innych czynności podczas posiłku,</a:t>
            </a:r>
          </a:p>
          <a:p>
            <a:pPr>
              <a:lnSpc>
                <a:spcPct val="150000"/>
              </a:lnSpc>
            </a:pPr>
            <a:r>
              <a:rPr lang="pl-PL" dirty="0"/>
              <a:t>• unikamy pośpiechu podczas posiłku,</a:t>
            </a:r>
          </a:p>
          <a:p>
            <a:pPr>
              <a:lnSpc>
                <a:spcPct val="150000"/>
              </a:lnSpc>
            </a:pPr>
            <a:r>
              <a:rPr lang="pl-PL" dirty="0"/>
              <a:t>• uczymy zwrotów grzecznościowych (proszę, dziękuję, przepraszam).</a:t>
            </a:r>
          </a:p>
        </p:txBody>
      </p:sp>
    </p:spTree>
    <p:extLst>
      <p:ext uri="{BB962C8B-B14F-4D97-AF65-F5344CB8AC3E}">
        <p14:creationId xmlns:p14="http://schemas.microsoft.com/office/powerpoint/2010/main" val="139390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F30B7B63-1718-4CAA-8772-56D0DDB14849}"/>
              </a:ext>
            </a:extLst>
          </p:cNvPr>
          <p:cNvSpPr/>
          <p:nvPr/>
        </p:nvSpPr>
        <p:spPr>
          <a:xfrm>
            <a:off x="581115" y="965675"/>
            <a:ext cx="10391686" cy="3168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l-PL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Uczymy dzieci szacunku do jedzenia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nie pozwalamy na rzucanie jedzeniem, tłumaczymy, że posiłki nie są do zabawy,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podnosimy z podłogi jedzenie, które niechcący upadło,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niedojedzony posiłek dzieci odstawiają na tacę,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resztki z talerza panie opiekunki wyrzucają do pojemnika w rozdzielni kuchennej, nigdy nie robią tego 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obecności dzieci.</a:t>
            </a:r>
          </a:p>
        </p:txBody>
      </p:sp>
    </p:spTree>
    <p:extLst>
      <p:ext uri="{BB962C8B-B14F-4D97-AF65-F5344CB8AC3E}">
        <p14:creationId xmlns:p14="http://schemas.microsoft.com/office/powerpoint/2010/main" val="16371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C3D11FAA-5286-41CC-B194-41298188F37B}"/>
              </a:ext>
            </a:extLst>
          </p:cNvPr>
          <p:cNvSpPr/>
          <p:nvPr/>
        </p:nvSpPr>
        <p:spPr>
          <a:xfrm>
            <a:off x="581114" y="564022"/>
            <a:ext cx="10844614" cy="5515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Włączamy rodziców w kształtowanie zdrowych nawyków żywieniowych u dzieci.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• tygodniowy jadłospis udostępniamy rodzicom na tablicy ogłoszeń w żłobku oraz w aplikacji Warszawskie Żłobki,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• na tablicy ogłoszeń w żłobku prezentujemy plakaty z informacjami dotyczące zdrowego żywienia,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• w</a:t>
            </a:r>
            <a:r>
              <a:rPr lang="pl-PL" dirty="0"/>
              <a:t> trakcie adaptacji zachęcamy rodziców do udziału w posiłkach, co pozwala im na zapoznanie się ze</a:t>
            </a:r>
          </a:p>
          <a:p>
            <a:pPr>
              <a:lnSpc>
                <a:spcPct val="150000"/>
              </a:lnSpc>
            </a:pPr>
            <a:r>
              <a:rPr lang="pl-PL" dirty="0"/>
              <a:t>   standardami żywienia obowiązującymi w naszym żłobku, </a:t>
            </a:r>
          </a:p>
          <a:p>
            <a:pPr>
              <a:lnSpc>
                <a:spcPct val="150000"/>
              </a:lnSpc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• r</a:t>
            </a:r>
            <a:r>
              <a:rPr lang="pl-PL" dirty="0"/>
              <a:t>ozmawiamy z rodzicami o preferencjach żywieniowych dzieci, codziennie udzielamy im informacji o apetycie</a:t>
            </a:r>
          </a:p>
          <a:p>
            <a:pPr>
              <a:lnSpc>
                <a:spcPct val="150000"/>
              </a:lnSpc>
            </a:pPr>
            <a:r>
              <a:rPr lang="pl-PL" dirty="0"/>
              <a:t>   dziecka podczas pobytu w żłobku,</a:t>
            </a:r>
            <a:endParaRPr 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• zachęcamy rodziców do kontynuowania dobrych praktyk żywieniowych w domu (higiena rąk, stałe pory posiłków,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  urozmaicona dieta, estetyka posiłku, brak pośpiechu i uważne, bez telefonu i telewizji, towarzyszenie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  dziecku),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• ściśle przestrzegamy zleconych przez lekarza wytycznych w zakresie diet eliminacyjnych.</a:t>
            </a:r>
          </a:p>
        </p:txBody>
      </p:sp>
    </p:spTree>
    <p:extLst>
      <p:ext uri="{BB962C8B-B14F-4D97-AF65-F5344CB8AC3E}">
        <p14:creationId xmlns:p14="http://schemas.microsoft.com/office/powerpoint/2010/main" val="4128912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815</Words>
  <Application>Microsoft Office PowerPoint</Application>
  <PresentationFormat>Panoramiczny</PresentationFormat>
  <Paragraphs>130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Engram Warsaw</vt:lpstr>
      <vt:lpstr>Times New Roman</vt:lpstr>
      <vt:lpstr>Motyw pakietu Office</vt:lpstr>
      <vt:lpstr>STANDARDY ŻYWIENIA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Aneta Bażant</cp:lastModifiedBy>
  <cp:revision>33</cp:revision>
  <dcterms:created xsi:type="dcterms:W3CDTF">2023-03-20T12:40:50Z</dcterms:created>
  <dcterms:modified xsi:type="dcterms:W3CDTF">2024-07-01T06:17:01Z</dcterms:modified>
</cp:coreProperties>
</file>