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35:21.84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26321 4879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35:21.85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14383 7101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35:21.8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23294 12520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35:21.85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31528 10298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35:21.85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15229 1746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28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Monte Cassino 7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01-121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ABA258F-8CD0-0CFE-1B93-AE0C5D92C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70853"/>
              </p:ext>
            </p:extLst>
          </p:nvPr>
        </p:nvGraphicFramePr>
        <p:xfrm>
          <a:off x="563217" y="507999"/>
          <a:ext cx="10639367" cy="53187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81652">
                  <a:extLst>
                    <a:ext uri="{9D8B030D-6E8A-4147-A177-3AD203B41FA5}">
                      <a16:colId xmlns:a16="http://schemas.microsoft.com/office/drawing/2014/main" val="2703066163"/>
                    </a:ext>
                  </a:extLst>
                </a:gridCol>
                <a:gridCol w="1865919">
                  <a:extLst>
                    <a:ext uri="{9D8B030D-6E8A-4147-A177-3AD203B41FA5}">
                      <a16:colId xmlns:a16="http://schemas.microsoft.com/office/drawing/2014/main" val="2497124184"/>
                    </a:ext>
                  </a:extLst>
                </a:gridCol>
                <a:gridCol w="889683">
                  <a:extLst>
                    <a:ext uri="{9D8B030D-6E8A-4147-A177-3AD203B41FA5}">
                      <a16:colId xmlns:a16="http://schemas.microsoft.com/office/drawing/2014/main" val="1991834882"/>
                    </a:ext>
                  </a:extLst>
                </a:gridCol>
                <a:gridCol w="1296864">
                  <a:extLst>
                    <a:ext uri="{9D8B030D-6E8A-4147-A177-3AD203B41FA5}">
                      <a16:colId xmlns:a16="http://schemas.microsoft.com/office/drawing/2014/main" val="3955825104"/>
                    </a:ext>
                  </a:extLst>
                </a:gridCol>
                <a:gridCol w="930519">
                  <a:extLst>
                    <a:ext uri="{9D8B030D-6E8A-4147-A177-3AD203B41FA5}">
                      <a16:colId xmlns:a16="http://schemas.microsoft.com/office/drawing/2014/main" val="2635909635"/>
                    </a:ext>
                  </a:extLst>
                </a:gridCol>
                <a:gridCol w="371230">
                  <a:extLst>
                    <a:ext uri="{9D8B030D-6E8A-4147-A177-3AD203B41FA5}">
                      <a16:colId xmlns:a16="http://schemas.microsoft.com/office/drawing/2014/main" val="4234589890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095642433"/>
                    </a:ext>
                  </a:extLst>
                </a:gridCol>
              </a:tblGrid>
              <a:tr h="27551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3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Data: od - do 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3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Etap adaptacji: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693386"/>
                  </a:ext>
                </a:extLst>
              </a:tr>
              <a:tr h="27551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Tydzień 1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Adaptacja z rodzicem.</a:t>
                      </a:r>
                      <a:endParaRPr lang="pl-PL" sz="16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605561"/>
                  </a:ext>
                </a:extLst>
              </a:tr>
              <a:tr h="275518"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od 2 września do 4 września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Grupy I, II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0690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8:30-10:00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10:30-12:00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14:00-15:30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346157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Grupa III i IV 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15443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08:00-10:00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8938"/>
                  </a:ext>
                </a:extLst>
              </a:tr>
              <a:tr h="275518">
                <a:tc grid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                          Adaptacja bez rodzica po 1 godzinie.</a:t>
                      </a:r>
                      <a:endParaRPr lang="pl-PL" sz="16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68398"/>
                  </a:ext>
                </a:extLst>
              </a:tr>
              <a:tr h="278423"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od 5 września do 6 września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Grupa I, II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819552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8:30-10:00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Calibri"/>
                        </a:rPr>
                        <a:t>14:00-15:30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4600"/>
                  </a:ext>
                </a:extLst>
              </a:tr>
              <a:tr h="2755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Grupy  III I IV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98313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08:00-10:00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40842"/>
                  </a:ext>
                </a:extLst>
              </a:tr>
              <a:tr h="2755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Tydzień 2  </a:t>
                      </a: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                          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Adaptacja bez rodzica.</a:t>
                      </a:r>
                      <a:endParaRPr lang="pl-PL" dirty="0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118463"/>
                  </a:ext>
                </a:extLst>
              </a:tr>
              <a:tr h="275516">
                <a:tc rowSpan="4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Calibri"/>
                        </a:rPr>
                        <a:t>Od 9 września do 13 września 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Grupa I, II</a:t>
                      </a:r>
                      <a:endParaRPr lang="pl-PL" sz="1600" b="1" dirty="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228560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08:30 - 11:30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00172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Grupa III i IV </a:t>
                      </a:r>
                      <a:endParaRPr lang="pl-PL" sz="1600" b="1" dirty="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90631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08:30 - 11:30</a:t>
                      </a:r>
                      <a:endParaRPr lang="pl-PL" sz="1600" dirty="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650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Pismo odręczne 10">
                <a:extLst>
                  <a:ext uri="{FF2B5EF4-FFF2-40B4-BE49-F238E27FC236}">
                    <a16:creationId xmlns:a16="http://schemas.microsoft.com/office/drawing/2014/main" id="{27E5C08B-B0D4-CEE4-1F75-4ED16E9018DD}"/>
                  </a:ext>
                </a:extLst>
              </p14:cNvPr>
              <p14:cNvContentPartPr/>
              <p14:nvPr/>
            </p14:nvContentPartPr>
            <p14:xfrm>
              <a:off x="11529645" y="1954823"/>
              <a:ext cx="14653" cy="14653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27E5C08B-B0D4-CEE4-1F75-4ED16E9018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11648" y="1236826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33B77F9E-9847-BA80-797E-0879DF26EEB0}"/>
                  </a:ext>
                </a:extLst>
              </p14:cNvPr>
              <p14:cNvContentPartPr/>
              <p14:nvPr/>
            </p14:nvContentPartPr>
            <p14:xfrm>
              <a:off x="4917831" y="3185745"/>
              <a:ext cx="14653" cy="14653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33B77F9E-9847-BA80-797E-0879DF26EE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99834" y="2453095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Pismo odręczne 15">
                <a:extLst>
                  <a:ext uri="{FF2B5EF4-FFF2-40B4-BE49-F238E27FC236}">
                    <a16:creationId xmlns:a16="http://schemas.microsoft.com/office/drawing/2014/main" id="{F7F7154C-31B5-5C5E-364F-D07D88360E05}"/>
                  </a:ext>
                </a:extLst>
              </p14:cNvPr>
              <p14:cNvContentPartPr/>
              <p14:nvPr/>
            </p14:nvContentPartPr>
            <p14:xfrm>
              <a:off x="9853246" y="6186853"/>
              <a:ext cx="14653" cy="14653"/>
            </p14:xfrm>
          </p:contentPart>
        </mc:Choice>
        <mc:Fallback xmlns="">
          <p:pic>
            <p:nvPicPr>
              <p:cNvPr id="16" name="Pismo odręczne 15">
                <a:extLst>
                  <a:ext uri="{FF2B5EF4-FFF2-40B4-BE49-F238E27FC236}">
                    <a16:creationId xmlns:a16="http://schemas.microsoft.com/office/drawing/2014/main" id="{F7F7154C-31B5-5C5E-364F-D07D88360E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35249" y="5454203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Pismo odręczne 16">
                <a:extLst>
                  <a:ext uri="{FF2B5EF4-FFF2-40B4-BE49-F238E27FC236}">
                    <a16:creationId xmlns:a16="http://schemas.microsoft.com/office/drawing/2014/main" id="{9B0245D3-1E77-209E-9D4E-7CFE17E6B183}"/>
                  </a:ext>
                </a:extLst>
              </p14:cNvPr>
              <p14:cNvContentPartPr/>
              <p14:nvPr/>
            </p14:nvContentPartPr>
            <p14:xfrm>
              <a:off x="14413524" y="4955930"/>
              <a:ext cx="14653" cy="14653"/>
            </p14:xfrm>
          </p:contentPart>
        </mc:Choice>
        <mc:Fallback xmlns=""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id="{9B0245D3-1E77-209E-9D4E-7CFE17E6B1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95527" y="4237933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Pismo odręczne 23">
                <a:extLst>
                  <a:ext uri="{FF2B5EF4-FFF2-40B4-BE49-F238E27FC236}">
                    <a16:creationId xmlns:a16="http://schemas.microsoft.com/office/drawing/2014/main" id="{A7713418-2A2E-FEEC-292B-A4D48DC5CA31}"/>
                  </a:ext>
                </a:extLst>
              </p14:cNvPr>
              <p14:cNvContentPartPr/>
              <p14:nvPr/>
            </p14:nvContentPartPr>
            <p14:xfrm>
              <a:off x="5386754" y="219807"/>
              <a:ext cx="14653" cy="14653"/>
            </p14:xfrm>
          </p:contentPart>
        </mc:Choice>
        <mc:Fallback xmlns="">
          <p:pic>
            <p:nvPicPr>
              <p:cNvPr id="24" name="Pismo odręczne 23">
                <a:extLst>
                  <a:ext uri="{FF2B5EF4-FFF2-40B4-BE49-F238E27FC236}">
                    <a16:creationId xmlns:a16="http://schemas.microsoft.com/office/drawing/2014/main" id="{A7713418-2A2E-FEEC-292B-A4D48DC5CA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54104" y="-512843"/>
                <a:ext cx="1465300" cy="1465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657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5DCACE-138A-680B-E560-8E49E7F25090}"/>
              </a:ext>
            </a:extLst>
          </p:cNvPr>
          <p:cNvSpPr txBox="1"/>
          <p:nvPr/>
        </p:nvSpPr>
        <p:spPr>
          <a:xfrm>
            <a:off x="261008" y="192836"/>
            <a:ext cx="11931373" cy="62786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600" b="1" dirty="0">
                <a:latin typeface="Calibri"/>
                <a:cs typeface="Times New Roman"/>
              </a:rPr>
              <a:t>Harmonogram  adaptacji w Żłobku nr  28 :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pierwszym tygodniu września grupy I, II  zostaną podzielona na trzy mniejsze.  </a:t>
            </a:r>
          </a:p>
          <a:p>
            <a:r>
              <a:rPr lang="pl-PL" sz="1600" b="1" dirty="0">
                <a:latin typeface="Calibri"/>
                <a:cs typeface="Times New Roman"/>
              </a:rPr>
              <a:t>Spotkania dla grupy I </a:t>
            </a:r>
            <a:r>
              <a:rPr lang="pl-PL" sz="1600" b="1" dirty="0" err="1">
                <a:latin typeface="Calibri"/>
                <a:cs typeface="Times New Roman"/>
              </a:rPr>
              <a:t>i</a:t>
            </a:r>
            <a:r>
              <a:rPr lang="pl-PL" sz="1600" b="1" dirty="0">
                <a:latin typeface="Calibri"/>
                <a:cs typeface="Times New Roman"/>
              </a:rPr>
              <a:t>  II   odbywać się będą w godzinach: </a:t>
            </a:r>
            <a:endParaRPr lang="pl-PL" sz="1600" dirty="0">
              <a:latin typeface="Calibri"/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8:30 – 10:00 (śniadanie + drugie śniadanie)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10:30 – 12:00 (obiad: drugie 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14:00 – 15:30 (obiad: zupa + podwieczorek) </a:t>
            </a: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b="1" dirty="0">
                <a:latin typeface="Calibri"/>
                <a:cs typeface="Times New Roman"/>
              </a:rPr>
              <a:t>*</a:t>
            </a:r>
            <a:r>
              <a:rPr lang="pl-PL" sz="1600" dirty="0">
                <a:latin typeface="Calibri"/>
                <a:ea typeface="+mn-lt"/>
                <a:cs typeface="+mn-lt"/>
              </a:rPr>
              <a:t>*Adaptacja z rodzicem będzie trwać od 2 września do  4 września 2024 r. Pierwsze  trzy   dni z rodzicem, natomiast przez dwa kolejne dni dziecko zostanie z opiekunami po 1 godzinie</a:t>
            </a:r>
            <a:r>
              <a:rPr lang="pl-PL" sz="1600" b="1" dirty="0">
                <a:latin typeface="Calibri"/>
                <a:cs typeface="Times New Roman"/>
              </a:rPr>
              <a:t>. 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drugim tygodniu września dzieci przychodzą  do godz. 8:30 i zostają do godz. 11.30 do obiadu. Po godzinie 11.30 można będzie odebrać dzieci.  W tym tygodniu adaptacji rekomendujemy aby dziecko jeszcze nie leżakowało,  chyba że  już uczęszczało do żłobka. W tym przypadku dalszy ciąg adaptacji będzie ustalany indywidualnie z opiekunem.</a:t>
            </a:r>
            <a:r>
              <a:rPr lang="en-US" sz="1600" dirty="0">
                <a:latin typeface="Calibri"/>
                <a:cs typeface="Times New Roman"/>
              </a:rPr>
              <a:t>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pierwszym tygodniu września grupa III i IV  zostanie podzielona na dwie mniejsze. W starszych grupach adaptacja jest ustalana indywidualnie ze  względu na dobro reszty dzieci uczęszczających do żłobka drugi rok. </a:t>
            </a:r>
          </a:p>
          <a:p>
            <a:r>
              <a:rPr lang="pl-PL" sz="1600" b="1" dirty="0">
                <a:latin typeface="Calibri"/>
                <a:cs typeface="Times New Roman"/>
              </a:rPr>
              <a:t>Spotkania dla grup   III i IV odbywać się będą w godzinach: </a:t>
            </a:r>
            <a:endParaRPr lang="pl-PL" sz="1600" dirty="0">
              <a:latin typeface="Calibri"/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8.00-10.00 (śniadanie + drugie śniadanie)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10.30-12.00 (obiad: drugie danie) </a:t>
            </a:r>
          </a:p>
          <a:p>
            <a:r>
              <a:rPr lang="pl-PL" sz="1600" dirty="0">
                <a:latin typeface="Calibri"/>
                <a:cs typeface="Times New Roman"/>
              </a:rPr>
              <a:t>Informujmy również, iż w każdej godzinie  adaptacyjnej otrzymają Państwa dzieci  jeden posiłek, który będzie podany odpowiednio do pory dnia: śniadanie z drugim śniadaniem, drugie danie lub obiad z podwieczorkiem. </a:t>
            </a: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Nie ma możliwości podziału stawki żywieniowej, która będzie naliczona w pełnej wysokości 15,32 zł za każdy dzień pobytu w żłobku.</a:t>
            </a:r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464</Words>
  <Application>Microsoft Office PowerPoint</Application>
  <PresentationFormat>Panoramiczny</PresentationFormat>
  <Paragraphs>54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Arial,Sans-Serif</vt:lpstr>
      <vt:lpstr>Avenir Next LT Pro</vt:lpstr>
      <vt:lpstr>Calibri</vt:lpstr>
      <vt:lpstr>Engram Warsaw</vt:lpstr>
      <vt:lpstr>Times New Roman</vt:lpstr>
      <vt:lpstr>AccentBoxVTI</vt:lpstr>
      <vt:lpstr>HARMONOGRAM ADAPTACJI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Emilia Superson-Buksa</dc:creator>
  <cp:lastModifiedBy>Emilia Superson-Buksa</cp:lastModifiedBy>
  <cp:revision>235</cp:revision>
  <dcterms:created xsi:type="dcterms:W3CDTF">2023-03-20T11:53:13Z</dcterms:created>
  <dcterms:modified xsi:type="dcterms:W3CDTF">2024-08-08T10:41:07Z</dcterms:modified>
</cp:coreProperties>
</file>