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4"/>
    <p:sldMasterId id="2147483774" r:id="rId5"/>
  </p:sldMasterIdLst>
  <p:sldIdLst>
    <p:sldId id="256" r:id="rId6"/>
    <p:sldId id="259" r:id="rId7"/>
    <p:sldId id="260" r:id="rId8"/>
    <p:sldId id="262" r:id="rId9"/>
    <p:sldId id="263" r:id="rId10"/>
    <p:sldId id="261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nga Szczygieł-Stalmach" userId="4885ebb2-9220-4ee5-a07b-4c12d424773b" providerId="ADAL" clId="{2E38C4A8-C6AF-4A93-9DF5-1BF307F8AA9A}"/>
    <pc:docChg chg="custSel addSld modSld">
      <pc:chgData name="Kinga Szczygieł-Stalmach" userId="4885ebb2-9220-4ee5-a07b-4c12d424773b" providerId="ADAL" clId="{2E38C4A8-C6AF-4A93-9DF5-1BF307F8AA9A}" dt="2024-08-09T09:29:25.795" v="52" actId="1076"/>
      <pc:docMkLst>
        <pc:docMk/>
      </pc:docMkLst>
      <pc:sldChg chg="modSp">
        <pc:chgData name="Kinga Szczygieł-Stalmach" userId="4885ebb2-9220-4ee5-a07b-4c12d424773b" providerId="ADAL" clId="{2E38C4A8-C6AF-4A93-9DF5-1BF307F8AA9A}" dt="2024-08-09T09:24:15.718" v="3" actId="122"/>
        <pc:sldMkLst>
          <pc:docMk/>
          <pc:sldMk cId="2068421399" sldId="259"/>
        </pc:sldMkLst>
        <pc:spChg chg="mod">
          <ac:chgData name="Kinga Szczygieł-Stalmach" userId="4885ebb2-9220-4ee5-a07b-4c12d424773b" providerId="ADAL" clId="{2E38C4A8-C6AF-4A93-9DF5-1BF307F8AA9A}" dt="2024-08-09T09:24:15.718" v="3" actId="122"/>
          <ac:spMkLst>
            <pc:docMk/>
            <pc:sldMk cId="2068421399" sldId="259"/>
            <ac:spMk id="5" creationId="{83367C29-465D-47F7-A1EA-73E4EC38361B}"/>
          </ac:spMkLst>
        </pc:spChg>
      </pc:sldChg>
      <pc:sldChg chg="modSp">
        <pc:chgData name="Kinga Szczygieł-Stalmach" userId="4885ebb2-9220-4ee5-a07b-4c12d424773b" providerId="ADAL" clId="{2E38C4A8-C6AF-4A93-9DF5-1BF307F8AA9A}" dt="2024-08-09T09:24:12.478" v="2" actId="122"/>
        <pc:sldMkLst>
          <pc:docMk/>
          <pc:sldMk cId="2644673863" sldId="260"/>
        </pc:sldMkLst>
        <pc:spChg chg="mod">
          <ac:chgData name="Kinga Szczygieł-Stalmach" userId="4885ebb2-9220-4ee5-a07b-4c12d424773b" providerId="ADAL" clId="{2E38C4A8-C6AF-4A93-9DF5-1BF307F8AA9A}" dt="2024-08-09T09:23:58.288" v="0" actId="6549"/>
          <ac:spMkLst>
            <pc:docMk/>
            <pc:sldMk cId="2644673863" sldId="260"/>
            <ac:spMk id="5" creationId="{83367C29-465D-47F7-A1EA-73E4EC38361B}"/>
          </ac:spMkLst>
        </pc:spChg>
        <pc:spChg chg="mod">
          <ac:chgData name="Kinga Szczygieł-Stalmach" userId="4885ebb2-9220-4ee5-a07b-4c12d424773b" providerId="ADAL" clId="{2E38C4A8-C6AF-4A93-9DF5-1BF307F8AA9A}" dt="2024-08-09T09:24:12.478" v="2" actId="122"/>
          <ac:spMkLst>
            <pc:docMk/>
            <pc:sldMk cId="2644673863" sldId="260"/>
            <ac:spMk id="7" creationId="{00000000-0000-0000-0000-000000000000}"/>
          </ac:spMkLst>
        </pc:spChg>
      </pc:sldChg>
      <pc:sldChg chg="modSp">
        <pc:chgData name="Kinga Szczygieł-Stalmach" userId="4885ebb2-9220-4ee5-a07b-4c12d424773b" providerId="ADAL" clId="{2E38C4A8-C6AF-4A93-9DF5-1BF307F8AA9A}" dt="2024-08-09T09:25:06.718" v="5" actId="122"/>
        <pc:sldMkLst>
          <pc:docMk/>
          <pc:sldMk cId="1321804875" sldId="261"/>
        </pc:sldMkLst>
        <pc:spChg chg="mod">
          <ac:chgData name="Kinga Szczygieł-Stalmach" userId="4885ebb2-9220-4ee5-a07b-4c12d424773b" providerId="ADAL" clId="{2E38C4A8-C6AF-4A93-9DF5-1BF307F8AA9A}" dt="2024-08-09T09:25:06.718" v="5" actId="122"/>
          <ac:spMkLst>
            <pc:docMk/>
            <pc:sldMk cId="1321804875" sldId="261"/>
            <ac:spMk id="6" creationId="{D0B23D37-23C8-45F3-AE4C-73717F0B2682}"/>
          </ac:spMkLst>
        </pc:spChg>
      </pc:sldChg>
      <pc:sldChg chg="modSp">
        <pc:chgData name="Kinga Szczygieł-Stalmach" userId="4885ebb2-9220-4ee5-a07b-4c12d424773b" providerId="ADAL" clId="{2E38C4A8-C6AF-4A93-9DF5-1BF307F8AA9A}" dt="2024-08-09T09:24:08.478" v="1" actId="122"/>
        <pc:sldMkLst>
          <pc:docMk/>
          <pc:sldMk cId="3158358138" sldId="262"/>
        </pc:sldMkLst>
        <pc:spChg chg="mod">
          <ac:chgData name="Kinga Szczygieł-Stalmach" userId="4885ebb2-9220-4ee5-a07b-4c12d424773b" providerId="ADAL" clId="{2E38C4A8-C6AF-4A93-9DF5-1BF307F8AA9A}" dt="2024-08-09T09:24:08.478" v="1" actId="122"/>
          <ac:spMkLst>
            <pc:docMk/>
            <pc:sldMk cId="3158358138" sldId="262"/>
            <ac:spMk id="4" creationId="{00000000-0000-0000-0000-000000000000}"/>
          </ac:spMkLst>
        </pc:spChg>
      </pc:sldChg>
      <pc:sldChg chg="modSp">
        <pc:chgData name="Kinga Szczygieł-Stalmach" userId="4885ebb2-9220-4ee5-a07b-4c12d424773b" providerId="ADAL" clId="{2E38C4A8-C6AF-4A93-9DF5-1BF307F8AA9A}" dt="2024-08-09T09:24:34.110" v="4" actId="122"/>
        <pc:sldMkLst>
          <pc:docMk/>
          <pc:sldMk cId="3095655863" sldId="263"/>
        </pc:sldMkLst>
        <pc:spChg chg="mod">
          <ac:chgData name="Kinga Szczygieł-Stalmach" userId="4885ebb2-9220-4ee5-a07b-4c12d424773b" providerId="ADAL" clId="{2E38C4A8-C6AF-4A93-9DF5-1BF307F8AA9A}" dt="2024-08-09T09:24:34.110" v="4" actId="122"/>
          <ac:spMkLst>
            <pc:docMk/>
            <pc:sldMk cId="3095655863" sldId="263"/>
            <ac:spMk id="6" creationId="{D0B23D37-23C8-45F3-AE4C-73717F0B2682}"/>
          </ac:spMkLst>
        </pc:spChg>
      </pc:sldChg>
      <pc:sldChg chg="modSp">
        <pc:chgData name="Kinga Szczygieł-Stalmach" userId="4885ebb2-9220-4ee5-a07b-4c12d424773b" providerId="ADAL" clId="{2E38C4A8-C6AF-4A93-9DF5-1BF307F8AA9A}" dt="2024-08-09T09:25:46.976" v="7" actId="20577"/>
        <pc:sldMkLst>
          <pc:docMk/>
          <pc:sldMk cId="3941974614" sldId="265"/>
        </pc:sldMkLst>
        <pc:spChg chg="mod">
          <ac:chgData name="Kinga Szczygieł-Stalmach" userId="4885ebb2-9220-4ee5-a07b-4c12d424773b" providerId="ADAL" clId="{2E38C4A8-C6AF-4A93-9DF5-1BF307F8AA9A}" dt="2024-08-09T09:25:46.976" v="7" actId="20577"/>
          <ac:spMkLst>
            <pc:docMk/>
            <pc:sldMk cId="3941974614" sldId="265"/>
            <ac:spMk id="2" creationId="{00000000-0000-0000-0000-000000000000}"/>
          </ac:spMkLst>
        </pc:spChg>
      </pc:sldChg>
      <pc:sldChg chg="modSp">
        <pc:chgData name="Kinga Szczygieł-Stalmach" userId="4885ebb2-9220-4ee5-a07b-4c12d424773b" providerId="ADAL" clId="{2E38C4A8-C6AF-4A93-9DF5-1BF307F8AA9A}" dt="2024-08-09T09:26:15.637" v="8" actId="122"/>
        <pc:sldMkLst>
          <pc:docMk/>
          <pc:sldMk cId="4112844413" sldId="266"/>
        </pc:sldMkLst>
        <pc:spChg chg="mod">
          <ac:chgData name="Kinga Szczygieł-Stalmach" userId="4885ebb2-9220-4ee5-a07b-4c12d424773b" providerId="ADAL" clId="{2E38C4A8-C6AF-4A93-9DF5-1BF307F8AA9A}" dt="2024-08-09T09:26:15.637" v="8" actId="122"/>
          <ac:spMkLst>
            <pc:docMk/>
            <pc:sldMk cId="4112844413" sldId="266"/>
            <ac:spMk id="2" creationId="{00000000-0000-0000-0000-000000000000}"/>
          </ac:spMkLst>
        </pc:spChg>
      </pc:sldChg>
      <pc:sldChg chg="addSp delSp modSp add">
        <pc:chgData name="Kinga Szczygieł-Stalmach" userId="4885ebb2-9220-4ee5-a07b-4c12d424773b" providerId="ADAL" clId="{2E38C4A8-C6AF-4A93-9DF5-1BF307F8AA9A}" dt="2024-08-09T09:29:25.795" v="52" actId="1076"/>
        <pc:sldMkLst>
          <pc:docMk/>
          <pc:sldMk cId="773840139" sldId="267"/>
        </pc:sldMkLst>
        <pc:spChg chg="del mod">
          <ac:chgData name="Kinga Szczygieł-Stalmach" userId="4885ebb2-9220-4ee5-a07b-4c12d424773b" providerId="ADAL" clId="{2E38C4A8-C6AF-4A93-9DF5-1BF307F8AA9A}" dt="2024-08-09T09:26:46.926" v="11" actId="478"/>
          <ac:spMkLst>
            <pc:docMk/>
            <pc:sldMk cId="773840139" sldId="267"/>
            <ac:spMk id="2" creationId="{00000000-0000-0000-0000-000000000000}"/>
          </ac:spMkLst>
        </pc:spChg>
        <pc:spChg chg="del">
          <ac:chgData name="Kinga Szczygieł-Stalmach" userId="4885ebb2-9220-4ee5-a07b-4c12d424773b" providerId="ADAL" clId="{2E38C4A8-C6AF-4A93-9DF5-1BF307F8AA9A}" dt="2024-08-09T09:26:46.926" v="11" actId="478"/>
          <ac:spMkLst>
            <pc:docMk/>
            <pc:sldMk cId="773840139" sldId="267"/>
            <ac:spMk id="3" creationId="{00000000-0000-0000-0000-000000000000}"/>
          </ac:spMkLst>
        </pc:spChg>
        <pc:spChg chg="del">
          <ac:chgData name="Kinga Szczygieł-Stalmach" userId="4885ebb2-9220-4ee5-a07b-4c12d424773b" providerId="ADAL" clId="{2E38C4A8-C6AF-4A93-9DF5-1BF307F8AA9A}" dt="2024-08-09T09:26:46.926" v="11" actId="478"/>
          <ac:spMkLst>
            <pc:docMk/>
            <pc:sldMk cId="773840139" sldId="267"/>
            <ac:spMk id="4" creationId="{54724DDE-3310-475E-B018-C1A604832134}"/>
          </ac:spMkLst>
        </pc:spChg>
        <pc:spChg chg="del">
          <ac:chgData name="Kinga Szczygieł-Stalmach" userId="4885ebb2-9220-4ee5-a07b-4c12d424773b" providerId="ADAL" clId="{2E38C4A8-C6AF-4A93-9DF5-1BF307F8AA9A}" dt="2024-08-09T09:26:46.926" v="11" actId="478"/>
          <ac:spMkLst>
            <pc:docMk/>
            <pc:sldMk cId="773840139" sldId="267"/>
            <ac:spMk id="5" creationId="{65477C34-E20F-4949-B5A8-8639E0EAA675}"/>
          </ac:spMkLst>
        </pc:spChg>
        <pc:spChg chg="add mod">
          <ac:chgData name="Kinga Szczygieł-Stalmach" userId="4885ebb2-9220-4ee5-a07b-4c12d424773b" providerId="ADAL" clId="{2E38C4A8-C6AF-4A93-9DF5-1BF307F8AA9A}" dt="2024-08-09T09:29:18.828" v="48" actId="20577"/>
          <ac:spMkLst>
            <pc:docMk/>
            <pc:sldMk cId="773840139" sldId="267"/>
            <ac:spMk id="7" creationId="{A5C1C52C-DDE7-422C-84BF-3D8725D9EBF5}"/>
          </ac:spMkLst>
        </pc:spChg>
        <pc:graphicFrameChg chg="add del mod">
          <ac:chgData name="Kinga Szczygieł-Stalmach" userId="4885ebb2-9220-4ee5-a07b-4c12d424773b" providerId="ADAL" clId="{2E38C4A8-C6AF-4A93-9DF5-1BF307F8AA9A}" dt="2024-08-09T09:27:52.401" v="43"/>
          <ac:graphicFrameMkLst>
            <pc:docMk/>
            <pc:sldMk cId="773840139" sldId="267"/>
            <ac:graphicFrameMk id="8" creationId="{7556768F-56DD-452C-B204-02FD33FF14BF}"/>
          </ac:graphicFrameMkLst>
        </pc:graphicFrameChg>
        <pc:graphicFrameChg chg="add del mod">
          <ac:chgData name="Kinga Szczygieł-Stalmach" userId="4885ebb2-9220-4ee5-a07b-4c12d424773b" providerId="ADAL" clId="{2E38C4A8-C6AF-4A93-9DF5-1BF307F8AA9A}" dt="2024-08-09T09:28:26.909" v="46"/>
          <ac:graphicFrameMkLst>
            <pc:docMk/>
            <pc:sldMk cId="773840139" sldId="267"/>
            <ac:graphicFrameMk id="9" creationId="{D5655A68-1823-4E9F-92CA-7AB1266133AC}"/>
          </ac:graphicFrameMkLst>
        </pc:graphicFrameChg>
        <pc:picChg chg="add mod">
          <ac:chgData name="Kinga Szczygieł-Stalmach" userId="4885ebb2-9220-4ee5-a07b-4c12d424773b" providerId="ADAL" clId="{2E38C4A8-C6AF-4A93-9DF5-1BF307F8AA9A}" dt="2024-08-09T09:29:25.795" v="52" actId="1076"/>
          <ac:picMkLst>
            <pc:docMk/>
            <pc:sldMk cId="773840139" sldId="267"/>
            <ac:picMk id="10" creationId="{1EBCBE7C-EF24-481F-B5F1-5D5D62AF65F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91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8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09-08-2024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961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09-08-2024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6110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09-08-2024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0465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09-08-2024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2684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09-08-2024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7446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09-08-2024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4252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09-08-2024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830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09-08-2024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96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51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09-08-2024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6620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09-08-2024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271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09-08-2024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664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3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3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7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6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1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6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1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4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66" r:id="rId6"/>
    <p:sldLayoutId id="2147483762" r:id="rId7"/>
    <p:sldLayoutId id="2147483763" r:id="rId8"/>
    <p:sldLayoutId id="2147483764" r:id="rId9"/>
    <p:sldLayoutId id="2147483765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09-08-2024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271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d.org.pl/wp-content/uploads/2019/10/standardy_09-09.pd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6F9F4B6-59B0-657E-FDBC-898F508D82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2" r="7972"/>
          <a:stretch/>
        </p:blipFill>
        <p:spPr>
          <a:xfrm>
            <a:off x="4121249" y="10"/>
            <a:ext cx="8668512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62962" y="1151118"/>
            <a:ext cx="4023360" cy="3204134"/>
          </a:xfrm>
        </p:spPr>
        <p:txBody>
          <a:bodyPr anchor="b">
            <a:normAutofit/>
          </a:bodyPr>
          <a:lstStyle/>
          <a:p>
            <a:pPr algn="ctr"/>
            <a:r>
              <a:rPr lang="pl-PL" sz="4000" b="1" dirty="0">
                <a:latin typeface="Calibri"/>
                <a:cs typeface="Calibri"/>
              </a:rPr>
              <a:t>STANDARD ADAPTACJI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3603" y="4729148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pl-PL" sz="2000" dirty="0">
                <a:latin typeface="Calibri"/>
                <a:cs typeface="Calibri"/>
              </a:rPr>
              <a:t>Żłobek nr 57</a:t>
            </a:r>
            <a:endParaRPr lang="en-US" sz="2000" dirty="0">
              <a:latin typeface="Calibri"/>
              <a:cs typeface="Calibri"/>
            </a:endParaRPr>
          </a:p>
          <a:p>
            <a:pPr>
              <a:spcBef>
                <a:spcPts val="0"/>
              </a:spcBef>
            </a:pPr>
            <a:r>
              <a:rPr lang="pl-PL" sz="2000" dirty="0">
                <a:latin typeface="Calibri"/>
                <a:cs typeface="Calibri"/>
              </a:rPr>
              <a:t>ul. Książkowa 2</a:t>
            </a:r>
          </a:p>
          <a:p>
            <a:pPr>
              <a:spcBef>
                <a:spcPts val="0"/>
              </a:spcBef>
            </a:pPr>
            <a:r>
              <a:rPr lang="pl-PL" sz="2000" dirty="0">
                <a:latin typeface="Calibri"/>
                <a:ea typeface="+mn-lt"/>
                <a:cs typeface="+mn-lt"/>
              </a:rPr>
              <a:t>03-134 Warszawa</a:t>
            </a:r>
            <a:endParaRPr lang="pl-PL" dirty="0">
              <a:latin typeface="Calibri"/>
            </a:endParaRPr>
          </a:p>
          <a:p>
            <a:endParaRPr lang="pl-PL" sz="2000" dirty="0">
              <a:latin typeface="Calibri"/>
              <a:cs typeface="Calibri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BC1D3-63A4-EC7D-4A4B-6F75FE569411}"/>
              </a:ext>
            </a:extLst>
          </p:cNvPr>
          <p:cNvSpPr txBox="1"/>
          <p:nvPr/>
        </p:nvSpPr>
        <p:spPr>
          <a:xfrm>
            <a:off x="361336" y="6400176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>
                <a:latin typeface="Engram Warsaw"/>
              </a:rPr>
              <a:t>#</a:t>
            </a:r>
            <a:r>
              <a:rPr lang="pl-PL" sz="1100" dirty="0">
                <a:solidFill>
                  <a:srgbClr val="0091CF"/>
                </a:solidFill>
                <a:latin typeface="Engram Warsaw"/>
              </a:rPr>
              <a:t>WARSZAWA</a:t>
            </a:r>
            <a:r>
              <a:rPr lang="pl-PL" sz="1100" dirty="0">
                <a:solidFill>
                  <a:srgbClr val="FAB036"/>
                </a:solidFill>
                <a:latin typeface="Engram Warsaw"/>
              </a:rPr>
              <a:t>DLA</a:t>
            </a:r>
            <a:r>
              <a:rPr lang="pl-PL" sz="1100" dirty="0">
                <a:solidFill>
                  <a:srgbClr val="E53629"/>
                </a:solidFill>
                <a:latin typeface="Engram Warsaw"/>
              </a:rPr>
              <a:t>NAJMŁODSZYCH</a:t>
            </a:r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C775662-AB62-CFEA-15CD-E4CDC1273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36" y="196214"/>
            <a:ext cx="2399071" cy="152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A5C1C52C-DDE7-422C-84BF-3D8725D9E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56" y="141725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Do zobaczenia w żłobku! </a:t>
            </a:r>
            <a:r>
              <a:rPr lang="pl-PL" b="1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pl-PL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l-PL" b="1" dirty="0"/>
              <a:t> 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EBCBE7C-EF24-481F-B5F1-5D5D62AF6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057" y="2275722"/>
            <a:ext cx="4610630" cy="287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40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3367C29-465D-47F7-A1EA-73E4EC38361B}"/>
              </a:ext>
            </a:extLst>
          </p:cNvPr>
          <p:cNvSpPr/>
          <p:nvPr/>
        </p:nvSpPr>
        <p:spPr>
          <a:xfrm>
            <a:off x="595162" y="361151"/>
            <a:ext cx="11001675" cy="48474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warszawskich żłobkach publicznych przyjęto standardy pracy w zakresie współpracy z rodzicami w okresie adaptacji, są nimi:</a:t>
            </a:r>
          </a:p>
          <a:p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Placówka organizuje adaptację nowych dzieci tak, by móc poświęcić uwagę każdemu z nich.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Rodzice lub inne bliskie dorosłe osoby towarzyszą dziecku w czasie adaptacji.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placówce prowadzi się różne działania ułatwiające dzieciom adaptację.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Kadra uważnie buduje relacje z dzieckiem, szanując jego potrzeby.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Kadra rozpoznaje moment zakończenia adaptacji dziecka i wie, kiedy dziecko jest gotowe do rozstania z rodzicem.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Kadra zaznajamia rodziców z przebiegiem procesu adaptacji i jego znaczeniem dla zdrowia i rozwoju dzieci.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trakcie adaptacji kadra daje wsparcie rodzicom w sytuacjach dla nich trudnych.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*Standardy w obszarze </a:t>
            </a:r>
            <a:r>
              <a:rPr lang="pl-PL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Współpraca z rodzicami w okresie adaptacji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zostały opracowane na podstawie: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Jakość od początku. Standardy jakości opieki i wspierania rozwoju dzieci do lat 3. (2019) pod redakcją Moniki Rościszewska–Woźniak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842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3367C29-465D-47F7-A1EA-73E4EC38361B}"/>
              </a:ext>
            </a:extLst>
          </p:cNvPr>
          <p:cNvSpPr/>
          <p:nvPr/>
        </p:nvSpPr>
        <p:spPr>
          <a:xfrm>
            <a:off x="642183" y="1442874"/>
            <a:ext cx="10907634" cy="3416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Adaptacja jest organizowana z podziałem na mniejsze grupy. Dzieci przychodzą każdego dnia adaptacji na inną godzinę, dzięki temu mogą doświadczyć żłobkowego planu dnia, skosztować różnych posiłków i wziąć udział w aktywnościach zgodnych z ustalonym harmonogramem dnia w żłobku.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Stopniowo wydłużamy czas pobytu dziecka w żłobku, na podstawie poziomu gotowości dziecka i obserwacji jego postępów w procesie adaptacyjnym.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Dzięki niewielkiej ilości dzieci w grupie opiekunki uzyskują wyczerpujące informacje od rodziców na temat dziecka, jego preferencji dotyczących zabawy, uspokajania się i przyzwyczajeń. Każdemu dziecku zostaje założony dzienniczek, w którym opiekunki umieszczają ważne informacje pomagające dziecku w adaptacji.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00511" y="476636"/>
            <a:ext cx="103991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Placówka organizuje adaptację nowych dzieci tak, by móc poświęcić uwagę każdemu z nich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4673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3367C29-465D-47F7-A1EA-73E4EC38361B}"/>
              </a:ext>
            </a:extLst>
          </p:cNvPr>
          <p:cNvSpPr/>
          <p:nvPr/>
        </p:nvSpPr>
        <p:spPr>
          <a:xfrm>
            <a:off x="619761" y="1404373"/>
            <a:ext cx="10860500" cy="25853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Pierwsze dni dziecko spędza w żłobku w obecności rodzica lub bliskiej osoby.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Aktywny udział rodzica w zabawie i pogodne rozmowy z opiekunkami dają dziecku poczucie, że rodzic akceptuje nowe miejsce, a personel darzy zaufaniem.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Rodzic towarzyszy dziecku przy posiłkach i czynnościach pielęgnacyjnych, dzięki czemu opiekunki mogą nauczyć się „kodów” porozumiewania się z dzieckiem. Później mogą dać mu podobne poczucie komfortu, gdy zostanie ono już w grupie bez opiekuna.</a:t>
            </a:r>
            <a:endParaRPr kumimoji="0" lang="en-US" sz="18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19761" y="3604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200" b="1" dirty="0">
                <a:latin typeface="+mn-lt"/>
              </a:rPr>
              <a:t>Rodzice lub inne bliskie dorosłe osoby towarzyszą dziecku w czasie adaptacji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8358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3367C29-465D-47F7-A1EA-73E4EC38361B}"/>
              </a:ext>
            </a:extLst>
          </p:cNvPr>
          <p:cNvSpPr/>
          <p:nvPr/>
        </p:nvSpPr>
        <p:spPr>
          <a:xfrm>
            <a:off x="620780" y="1325485"/>
            <a:ext cx="11001675" cy="42473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Adaptacja jest organizowana zgodnie z indywidualnymi potrzebami każdego dziecka. Maluszki mogą przynosić ulubionego misia, kocyk, czy smoczek, by dawały im poczucie bezpieczeństwa.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Opiekunki otaczają dzieci opieką, dają dużo ciepła, czułości i uwagi. Organizują różnego rodzaju aktywności, zabawy, kąciki tematyczne, zajęcia plastyczne, dają też możliwość indywidualnej zabawy i obserwacji grupy.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Dzięki informacjom uzyskanym od rodziców, opiekunki mogą odpowiednio zaspokajać potrzeby dziecka, pomóc szybciej się uspokoić, czy zająć maluszka ulubioną zabawą.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Opiekunki poznają przyzwyczajenia i potrzeby dziecka, towarzyszące codziennym czynnościom takim jak jedzenie, zasypianie, toaleta, ubieranie się, zabawa.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Opiekunki są w kontakcie telefonicznym z rodzicami. Dzielą się informacjami na temat samopoczucia dziecka, a w przypadku trudności z opanowaniem płaczu, umożliwiają wcześniejsze zabranie dziecka do domu.</a:t>
            </a:r>
            <a:endParaRPr kumimoji="0" lang="en-US" sz="18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0B23D37-23C8-45F3-AE4C-73717F0B2682}"/>
              </a:ext>
            </a:extLst>
          </p:cNvPr>
          <p:cNvSpPr txBox="1"/>
          <p:nvPr/>
        </p:nvSpPr>
        <p:spPr>
          <a:xfrm>
            <a:off x="620780" y="372730"/>
            <a:ext cx="10311063" cy="1050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placówce prowadzi się różne działania ułatwiające dzieciom adaptację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65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3367C29-465D-47F7-A1EA-73E4EC38361B}"/>
              </a:ext>
            </a:extLst>
          </p:cNvPr>
          <p:cNvSpPr/>
          <p:nvPr/>
        </p:nvSpPr>
        <p:spPr>
          <a:xfrm>
            <a:off x="620780" y="1366721"/>
            <a:ext cx="10993043" cy="3000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Dzieciom zawsze okazywany jest szacunek, wsparcie i zainteresowanie. Priorytetem jest zbudowanie relacji opartej na zaufaniu, bliskości i zaspokojeniu potrzeb maluszka. Kadra towarzyszy dziecku w akceptowany przez nie sposób.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Opiekunki umiejętnie zachęcają dzieci do jedzenia, samodzielności, czy zabawy, nigdy nie stosując przymusu. Organizują różne aktywności, by zainteresować nimi dzieci.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przypadku odmowy kontaktu przez dziecko, opiekunka wycofuje się i czeka na kolejną okazję.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Personel daje rodzicom wskazówki jak postępować, by adaptacja dziecka przebiegła szybko i pomyślnie.</a:t>
            </a:r>
            <a:endParaRPr kumimoji="0" lang="en-US" sz="18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0B23D37-23C8-45F3-AE4C-73717F0B2682}"/>
              </a:ext>
            </a:extLst>
          </p:cNvPr>
          <p:cNvSpPr txBox="1"/>
          <p:nvPr/>
        </p:nvSpPr>
        <p:spPr>
          <a:xfrm>
            <a:off x="620780" y="372730"/>
            <a:ext cx="10311063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Kadra uważnie buduje relacje z dzieckiem, szanując jego potrzeby</a:t>
            </a:r>
          </a:p>
        </p:txBody>
      </p:sp>
    </p:spTree>
    <p:extLst>
      <p:ext uri="{BB962C8B-B14F-4D97-AF65-F5344CB8AC3E}">
        <p14:creationId xmlns:p14="http://schemas.microsoft.com/office/powerpoint/2010/main" val="1321804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6443" y="316999"/>
            <a:ext cx="10933497" cy="1325563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Kadra rozpoznaje moment zakończenia adaptacji dziecka i wie, kiedy dziecko jest gotowe do rozstania z rodzicem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6442" y="1392489"/>
            <a:ext cx="10933497" cy="43513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Opiekunki uważnie obserwują jak dziecko czuje się w żłobku, jakie aktywności podejmuje, czy przytula się do opiekunek, szuka bliskiego kontaktu, czy wykazuje zainteresowanie zabawkami lub proponowanymi zajęciami, przyjmuje oferowaną pomoc.</a:t>
            </a:r>
          </a:p>
          <a:p>
            <a:pPr algn="just">
              <a:lnSpc>
                <a:spcPct val="150000"/>
              </a:lnSpc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Rozpoznają sygnały o gotowości dziecka do wydłużenia czasu spędzanego w placówce i uzgadniają z rodzicami czas pozostawiania malucha w żłobku.</a:t>
            </a:r>
          </a:p>
          <a:p>
            <a:pPr algn="just">
              <a:lnSpc>
                <a:spcPct val="150000"/>
              </a:lnSpc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Opiekunki obserwują, czy dziecko samo zwraca się do nich, np. pokazuje zabawki, patrzy w oczy, nawiązuje kontakt, pozwala się brać na ręce, czy wchodzi do grupy bez stresu i napięcia, bierze udział w zabawach, jest swobodne i pogodne.</a:t>
            </a:r>
          </a:p>
          <a:p>
            <a:pPr algn="just">
              <a:lnSpc>
                <a:spcPct val="150000"/>
              </a:lnSpc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Warunkiem zakończenia adaptacji jest spożywanie przez dziecko posiłków i napojów.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07BACB5B-6FB6-4071-86B1-5116B21B3F1F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BBDF313-F812-4CC9-AEA5-C69AA6CE324B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</p:spTree>
    <p:extLst>
      <p:ext uri="{BB962C8B-B14F-4D97-AF65-F5344CB8AC3E}">
        <p14:creationId xmlns:p14="http://schemas.microsoft.com/office/powerpoint/2010/main" val="1996044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7567" y="403626"/>
            <a:ext cx="10962373" cy="1325563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Kadra zaznajamia rodziców z przebiegiem procesu adaptacji i jego znaczeniem dla zdrowia </a:t>
            </a:r>
            <a:b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rozwoju dzieci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4813" y="1382863"/>
            <a:ext cx="10962373" cy="43513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Po zakończeniu procesu weryfikacji dokumentów, rodzice otrzymują od kierownika żłobka materiały dotyczące zasad i procedury adaptacji dziecka w żłobku. Wskazówki, jak podczas wakacji przygotować dziecko do przygody ze żłobkiem i rozstaniem z rodzicem, a także jak dostosować plan dnia i drzemki dziecka, do żłobkowego planu dnia.</a:t>
            </a:r>
          </a:p>
          <a:p>
            <a:pPr algn="just">
              <a:lnSpc>
                <a:spcPct val="150000"/>
              </a:lnSpc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W sierpniu organizowane jest zebranie dla rodziców, na którym psycholog obszernie omawia proces adaptacji, odpowiada na pytania rodziców i informuje, że w razie potrzeby mogą umówić się na indywidualne rozmowy.</a:t>
            </a:r>
          </a:p>
          <a:p>
            <a:pPr algn="just">
              <a:lnSpc>
                <a:spcPct val="150000"/>
              </a:lnSpc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Na tablicy ogłoszeń w holu żłobka znajduje się „Kącik psychologa”, gdzie rodzice już podczas weryfikacji dokumentów mogą poczytać o adaptacji, jej ważnej roli, a także o przygotowaniu siebie i dziecka do zmian czekających ich we wrześniu.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A52F027-484C-4052-9EBF-794E13528823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7056929-3DD0-47D8-957C-DBC0B057F753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</p:spTree>
    <p:extLst>
      <p:ext uri="{BB962C8B-B14F-4D97-AF65-F5344CB8AC3E}">
        <p14:creationId xmlns:p14="http://schemas.microsoft.com/office/powerpoint/2010/main" val="394197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7568" y="27849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trakcie adaptacji kadra daje wsparcie rodzicom w sytuacjach dla nich trudnych</a:t>
            </a:r>
            <a:br>
              <a:rPr lang="pl-PL" sz="3600" dirty="0"/>
            </a:b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7568" y="1392488"/>
            <a:ext cx="10923872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Zarówno opiekunki, psycholog, jak i kierownik żłobka chętnie i obszernie odpowiadają na wszelkie pytania rodziców. Dają rady i wskazówki jak postępować w przypadku trudności, służą pomocą przy rozwiązywaniu problemów.</a:t>
            </a:r>
          </a:p>
          <a:p>
            <a:pPr algn="just">
              <a:lnSpc>
                <a:spcPct val="150000"/>
              </a:lnSpc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Rodzice mogą spotkać się z psychologiem i kierownikiem w czasie pracy żłobka. Dłuższe rozmowy z opiekunkami są możliwe za pośrednictwem telefonu, w czasie drzemki dzieci.</a:t>
            </a:r>
          </a:p>
          <a:p>
            <a:pPr algn="just">
              <a:lnSpc>
                <a:spcPct val="150000"/>
              </a:lnSpc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Personel wie, jak wspierać rodziców, którzy nie mogą rozstać się z dzieckiem.</a:t>
            </a:r>
          </a:p>
          <a:p>
            <a:pPr algn="just">
              <a:lnSpc>
                <a:spcPct val="150000"/>
              </a:lnSpc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Kadra żłobka daje rodzicom poczucie, że ich troski są ważne i pomaga znaleźć rozwiązanie problemu.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4724DDE-3310-475E-B018-C1A604832134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5477C34-E20F-4949-B5A8-8639E0EAA675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</p:spTree>
    <p:extLst>
      <p:ext uri="{BB962C8B-B14F-4D97-AF65-F5344CB8AC3E}">
        <p14:creationId xmlns:p14="http://schemas.microsoft.com/office/powerpoint/2010/main" val="411284441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75F2D4B0E194438E3A35E86188CDFD" ma:contentTypeVersion="16" ma:contentTypeDescription="Utwórz nowy dokument." ma:contentTypeScope="" ma:versionID="6f1efd32f0d601ef0a69e2a53e679a05">
  <xsd:schema xmlns:xsd="http://www.w3.org/2001/XMLSchema" xmlns:xs="http://www.w3.org/2001/XMLSchema" xmlns:p="http://schemas.microsoft.com/office/2006/metadata/properties" xmlns:ns3="5b91f61f-1185-4990-a5b8-f6a0243aafd3" xmlns:ns4="7f32a789-dc66-4f3b-84ab-70cfe4ed8e81" targetNamespace="http://schemas.microsoft.com/office/2006/metadata/properties" ma:root="true" ma:fieldsID="e455869ad6ccb57693bf272c9756f21f" ns3:_="" ns4:_="">
    <xsd:import namespace="5b91f61f-1185-4990-a5b8-f6a0243aafd3"/>
    <xsd:import namespace="7f32a789-dc66-4f3b-84ab-70cfe4ed8e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1f61f-1185-4990-a5b8-f6a0243aaf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2a789-dc66-4f3b-84ab-70cfe4ed8e8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b91f61f-1185-4990-a5b8-f6a0243aafd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392D94-56CE-4EE8-8E7C-3EBC1FC590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91f61f-1185-4990-a5b8-f6a0243aafd3"/>
    <ds:schemaRef ds:uri="7f32a789-dc66-4f3b-84ab-70cfe4ed8e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253D60-98AF-4BFD-9A5C-4AB664AF90C3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www.w3.org/XML/1998/namespace"/>
    <ds:schemaRef ds:uri="5b91f61f-1185-4990-a5b8-f6a0243aafd3"/>
    <ds:schemaRef ds:uri="http://schemas.openxmlformats.org/package/2006/metadata/core-properties"/>
    <ds:schemaRef ds:uri="7f32a789-dc66-4f3b-84ab-70cfe4ed8e8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1D0950E-B5C6-4893-B73D-440CE68061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1129</Words>
  <Application>Microsoft Office PowerPoint</Application>
  <PresentationFormat>Panoramiczny</PresentationFormat>
  <Paragraphs>60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8" baseType="lpstr">
      <vt:lpstr>Arial</vt:lpstr>
      <vt:lpstr>Avenir Next LT Pro</vt:lpstr>
      <vt:lpstr>Calibri</vt:lpstr>
      <vt:lpstr>Calibri Light</vt:lpstr>
      <vt:lpstr>Engram Warsaw</vt:lpstr>
      <vt:lpstr>Wingdings</vt:lpstr>
      <vt:lpstr>AccentBoxVTI</vt:lpstr>
      <vt:lpstr>Motyw pakietu Office</vt:lpstr>
      <vt:lpstr>STANDARD ADAPTACJI</vt:lpstr>
      <vt:lpstr>Prezentacja programu PowerPoint</vt:lpstr>
      <vt:lpstr>Prezentacja programu PowerPoint</vt:lpstr>
      <vt:lpstr>Rodzice lub inne bliskie dorosłe osoby towarzyszą dziecku w czasie adaptacji </vt:lpstr>
      <vt:lpstr>Prezentacja programu PowerPoint</vt:lpstr>
      <vt:lpstr>Prezentacja programu PowerPoint</vt:lpstr>
      <vt:lpstr>Kadra rozpoznaje moment zakończenia adaptacji dziecka i wie, kiedy dziecko jest gotowe do rozstania z rodzicem </vt:lpstr>
      <vt:lpstr>Kadra zaznajamia rodziców z przebiegiem procesu adaptacji i jego znaczeniem dla zdrowia  i rozwoju dzieci </vt:lpstr>
      <vt:lpstr>W trakcie adaptacji kadra daje wsparcie rodzicom w sytuacjach dla nich trudnych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Siedlecka Marta</dc:creator>
  <cp:lastModifiedBy>Kinga Szczygieł-Stalmach</cp:lastModifiedBy>
  <cp:revision>47</cp:revision>
  <dcterms:created xsi:type="dcterms:W3CDTF">2023-03-20T11:53:13Z</dcterms:created>
  <dcterms:modified xsi:type="dcterms:W3CDTF">2024-08-09T09:29:27Z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0x0101002275F2D4B0E194438E3A35E86188CDFD</vt:lpwstr>
  </property>
</Properties>
</file>