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  <p:sldMasterId id="2147483774" r:id="rId5"/>
  </p:sldMasterIdLst>
  <p:sldIdLst>
    <p:sldId id="256" r:id="rId6"/>
    <p:sldId id="259" r:id="rId7"/>
    <p:sldId id="262" r:id="rId8"/>
    <p:sldId id="263" r:id="rId9"/>
    <p:sldId id="261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81" d="100"/>
          <a:sy n="81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610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11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0465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6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7446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4252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9830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6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620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271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64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31.07.2024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71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d.org.pl/wp-content/uploads/2019/10/standardy_09-09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4121249" y="1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b="1" dirty="0">
                <a:latin typeface="Calibri"/>
                <a:cs typeface="Calibri"/>
              </a:rPr>
              <a:t>STANDARD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35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Działdowska 8a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595162" y="361151"/>
            <a:ext cx="11001675" cy="48474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warszawskich żłobkach publicznych przyjęto standardy pracy w zakresie współpracy z rodzicami w okresie adaptacji, są nimi:</a:t>
            </a: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Placówka organizuje adaptację nowych dzieci tak, by móc poświęcić uwagę każdemu z nich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Rodzice lub inne bliskie dorosłe osoby towarzyszą dziecku w czasie adaptacji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placówce prowadzi się różne działania ułatwiające dzieciom adaptację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uważnie buduje relacje z dzieckiem, szanując jego potrzeby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rozpoznaje moment zakończenia adaptacji dziecka i wie, kiedy dziecko jest gotowe do rozstania z rodzicem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zaznajamia rodziców z przebiegiem procesu adaptacji I jego znaczeniem dla zdrowia I rozwoju dzieci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trakcie adaptacji kadra daje wsparcie rodzicom w sytuacjach dla nich trudnych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*Standardy w obszarze </a:t>
            </a:r>
            <a:r>
              <a:rPr lang="pl-PL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Współpraca z rodzicami w okresie adaptacji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zostały opracowane na podstawie: 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Jakość od początku. Standardy jakości opieki i wspierania rozwoju dzieci do lat 3. (2019) pod redakcją Moniki Rościszewska–Woźniak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842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554610" y="1003736"/>
            <a:ext cx="10860500" cy="373794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  <a:defRPr/>
            </a:pPr>
            <a:r>
              <a:rPr lang="pl-PL" sz="2000" dirty="0"/>
              <a:t>W procesie adaptacji bierze udział jeden z rodziców lub inna, bliska dziecku osoba.</a:t>
            </a:r>
          </a:p>
          <a:p>
            <a:pPr lvl="0">
              <a:lnSpc>
                <a:spcPct val="150000"/>
              </a:lnSpc>
              <a:defRPr/>
            </a:pPr>
            <a:r>
              <a:rPr lang="pl-PL" sz="2000" dirty="0"/>
              <a:t>Obecność rodzica daje dziecku poczucie bezpieczeństwa.</a:t>
            </a:r>
          </a:p>
          <a:p>
            <a:pPr lvl="0">
              <a:lnSpc>
                <a:spcPct val="150000"/>
              </a:lnSpc>
              <a:defRPr/>
            </a:pPr>
            <a:r>
              <a:rPr lang="pl-PL" sz="2000" dirty="0"/>
              <a:t>Rodzic w okresie adaptacji uczestniczy zabawie/aktywności dziecka w żłobku (zabawa, jedzenie, czynności pielęgnacyjne, wyjście do ogródka).</a:t>
            </a:r>
          </a:p>
          <a:p>
            <a:pPr lvl="0">
              <a:lnSpc>
                <a:spcPct val="150000"/>
              </a:lnSpc>
              <a:defRPr/>
            </a:pPr>
            <a:r>
              <a:rPr lang="pl-PL" sz="2000" dirty="0"/>
              <a:t>Rodzic jest dla kadry żłobka najcenniejszym źródłem informacji o dziecku, o jego potrzebach, przyzwyczajeniach, możliwościach, a także o tym, jak nawiązywać relację z dzieckiem.</a:t>
            </a:r>
          </a:p>
          <a:p>
            <a:pPr lvl="0">
              <a:lnSpc>
                <a:spcPct val="150000"/>
              </a:lnSpc>
              <a:defRPr/>
            </a:pPr>
            <a:r>
              <a:rPr lang="pl-PL" sz="2000" dirty="0"/>
              <a:t>W trakcie adaptacji oraz przyprowadzania i odbierania dziecka, rodzice proszeni są o niekorzystanie z urządzeń elektronicznych (całą swoją uwagę poświęcają dziecku).</a:t>
            </a:r>
            <a:endParaRPr kumimoji="0" lang="pl-PL" sz="20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54610" y="281956"/>
            <a:ext cx="10515600" cy="1325563"/>
          </a:xfrm>
        </p:spPr>
        <p:txBody>
          <a:bodyPr>
            <a:normAutofit/>
          </a:bodyPr>
          <a:lstStyle/>
          <a:p>
            <a:r>
              <a:rPr lang="pl-PL" sz="2200" b="1" dirty="0">
                <a:latin typeface="+mn-lt"/>
              </a:rPr>
              <a:t>Rodzice lub inne bliskie dorosłe osoby towarzyszą dziecku w czasie adaptacji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8358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0B23D37-23C8-45F3-AE4C-73717F0B2682}"/>
              </a:ext>
            </a:extLst>
          </p:cNvPr>
          <p:cNvSpPr txBox="1"/>
          <p:nvPr/>
        </p:nvSpPr>
        <p:spPr>
          <a:xfrm>
            <a:off x="620780" y="372730"/>
            <a:ext cx="10311063" cy="1050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 placówce prowadzi się różne działania ułatwiające dzieciom adaptację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ADA5669-01B9-4D64-A313-9D23733A9B8D}"/>
              </a:ext>
            </a:extLst>
          </p:cNvPr>
          <p:cNvSpPr/>
          <p:nvPr/>
        </p:nvSpPr>
        <p:spPr>
          <a:xfrm>
            <a:off x="620779" y="876693"/>
            <a:ext cx="103110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Adaptacja jest organizowana zgodnie z indywidualnymi potrzebami każdego dziecka. Maluszki mogą przynosić ulubionego misia, kocyk, czy smoczek, by dawały im poczucie bezpieczeństwa.</a:t>
            </a:r>
          </a:p>
          <a:p>
            <a:endParaRPr lang="pl-PL" sz="2000" dirty="0"/>
          </a:p>
          <a:p>
            <a:r>
              <a:rPr lang="pl-PL" sz="2000" dirty="0"/>
              <a:t>Opiekunki otaczają dzieci opieką, dają dużo ciepła, czułości i uwagi. Organizują różnego rodzaju aktywności, zabawy, kąciki tematyczne, zajęcia plastyczne, dają też możliwość indywidualnej zabawy i obserwacji grupy.</a:t>
            </a:r>
          </a:p>
          <a:p>
            <a:endParaRPr lang="pl-PL" sz="2000" dirty="0"/>
          </a:p>
          <a:p>
            <a:r>
              <a:rPr lang="pl-PL" sz="2000" dirty="0"/>
              <a:t>Dzięki informacjom uzyskanym od rodziców, opiekunki mogą odpowiednio zaspokajać potrzeby dziecka, pomóc szybciej się uspokoić, czy zająć maluszka ulubioną zabawą.</a:t>
            </a:r>
          </a:p>
          <a:p>
            <a:endParaRPr lang="pl-PL" sz="2000" dirty="0"/>
          </a:p>
          <a:p>
            <a:r>
              <a:rPr lang="pl-PL" sz="2000" dirty="0"/>
              <a:t>Opiekunki poznają przyzwyczajenia i potrzeby dziecka, towarzyszące codziennym czynnościom takim jak jedzenie, zasypianie, toaleta, ubieranie się, zabawa.</a:t>
            </a:r>
          </a:p>
          <a:p>
            <a:endParaRPr lang="pl-PL" sz="2000" dirty="0"/>
          </a:p>
          <a:p>
            <a:r>
              <a:rPr lang="pl-PL" sz="2000" dirty="0"/>
              <a:t>Opiekunki są w kontakcie telefonicznym z rodzicami. Dzielą się informacjami na temat samopoczucia dziecka, a w przypadku trudności z opanowaniem płaczu, umożliwiają wcześniejsze zabranie dziecka do domu.</a:t>
            </a:r>
          </a:p>
        </p:txBody>
      </p:sp>
    </p:spTree>
    <p:extLst>
      <p:ext uri="{BB962C8B-B14F-4D97-AF65-F5344CB8AC3E}">
        <p14:creationId xmlns:p14="http://schemas.microsoft.com/office/powerpoint/2010/main" val="309565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599478" y="1093343"/>
            <a:ext cx="10993043" cy="327628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Opiekunki podczas okresu adaptacji zachęcają Rodziców, aby to Oni wspierali dziecko we wszystkich aktywnościach oraz brali w nich aktywny udział, dzięki temu Opiekunki poznają zachowania dziecka w określonych sytuacjach oraz jego zainteresowania. Dowiedzą się jak można Dziecko pocieszyć, uspokoić. Mają możliwość zaobserwowania w jakiej relacji Dziecko czuje się najlepiej? Czy pojawiają się u Dziecka jakiekolwiek trudności. Opiekunki włączają się we wspólną zabawę Rodzica z Dzieckiem oraz proponują zabawy grupowe, jednocześnie nie naciskając jeśli Dziecko niechętnie dołącza do zabawy i preferuje rolę obserwatora. </a:t>
            </a:r>
            <a:endParaRPr kumimoji="0" lang="en-US" sz="20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0B23D37-23C8-45F3-AE4C-73717F0B2682}"/>
              </a:ext>
            </a:extLst>
          </p:cNvPr>
          <p:cNvSpPr txBox="1"/>
          <p:nvPr/>
        </p:nvSpPr>
        <p:spPr>
          <a:xfrm>
            <a:off x="620780" y="372730"/>
            <a:ext cx="10311063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Kadra uważnie buduje relacje z dzieckiem, szanując jego potrzeby</a:t>
            </a:r>
          </a:p>
        </p:txBody>
      </p:sp>
    </p:spTree>
    <p:extLst>
      <p:ext uri="{BB962C8B-B14F-4D97-AF65-F5344CB8AC3E}">
        <p14:creationId xmlns:p14="http://schemas.microsoft.com/office/powerpoint/2010/main" val="1321804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6443" y="316999"/>
            <a:ext cx="10933497" cy="1325563"/>
          </a:xfrm>
        </p:spPr>
        <p:txBody>
          <a:bodyPr>
            <a:norm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rozpoznaje moment zakończenia adaptacji dziecka I wie, kiedy dziecko jest gotowe do rozstania z rodzicem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6442" y="1392489"/>
            <a:ext cx="1093349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/>
              <a:t>Opiekunki uważnie obserwują jak dziecko czuje się w żłobku, jakie aktywności podejmuje, czy przytula się do opiekunek, szuka bliskiego kontaktu, czy wykazuje zainteresowanie zabawkami lub proponowanymi zajęciami, przyjmuje oferowaną pomoc.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Opiekunki rozpoznają sygnały o gotowości dziecka do wydłużenia czasu spędzanego w placówce i uzgadniają z rodzicami czas pozostawiania malucha w żłobku.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Opiekunki obserwują, czy dziecko samo zwraca się do nich, np. pokazuje zabawki, patrzy w oczy, nawiązuje kontakt, pozwala się brać na ręce, czy wchodzi do grupy bez stresu i napięcia, bierze udział w zabawach, jest swobodne i pogodne.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Warunkiem zakończenia adaptacji jest spożywanie przez dziecko posiłków i napojów.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7BACB5B-6FB6-4071-86B1-5116B21B3F1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0BBDF313-F812-4CC9-AEA5-C69AA6CE324B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199604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7567" y="403626"/>
            <a:ext cx="10962373" cy="1325563"/>
          </a:xfrm>
        </p:spPr>
        <p:txBody>
          <a:bodyPr>
            <a:norm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zaznajamia rodziców z przebiegiem procesu adaptacji i jego znaczeniem dla zdrowia i rozwoju dzieci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4813" y="1382863"/>
            <a:ext cx="1096237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/>
              <a:t>Po zakończeniu procesu weryfikacji dokumentów, rodzice otrzymują od kierownika żłobka materiały dotyczące zasad i procedury adaptacji dziecka w żłobku. Wskazówki, jak podczas wakacji przygotować dziecko do przygody ze żłobkiem i rozstaniem z rodzicem, a także jak dostosować plan dnia i drzemki dziecka, do żłobkowego planu dnia.</a:t>
            </a:r>
          </a:p>
          <a:p>
            <a:pPr marL="0" indent="0">
              <a:buNone/>
            </a:pPr>
            <a:r>
              <a:rPr lang="pl-PL" sz="2000" dirty="0"/>
              <a:t>W sierpniu organizowane jest zebranie dla rodziców, na którym obszernie omawiany jest proces adaptacji, </a:t>
            </a:r>
            <a:r>
              <a:rPr lang="pl-PL" sz="2000"/>
              <a:t>Pani Kierownik </a:t>
            </a:r>
            <a:r>
              <a:rPr lang="pl-PL" sz="2000" dirty="0"/>
              <a:t>odpowiada na pytania rodziców i informuje, że w razie potrzeby mogą umówić się na indywidualne rozmowy.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1A52F027-484C-4052-9EBF-794E13528823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C7056929-3DD0-47D8-957C-DBC0B057F753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3941974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7568" y="278498"/>
            <a:ext cx="10515600" cy="1325563"/>
          </a:xfrm>
        </p:spPr>
        <p:txBody>
          <a:bodyPr>
            <a:no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trakcie adaptacji kadra daje wsparcie rodzicom w sytuacjach dla nich trudnych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7568" y="1392488"/>
            <a:ext cx="1092387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/>
              <a:t>Kierownik jest codziennie dostępny w żłobku. W każdej chwili rodzice mogą poprosić o rozmowę i wsparcie.</a:t>
            </a:r>
          </a:p>
          <a:p>
            <a:pPr marL="0" indent="0">
              <a:buNone/>
            </a:pPr>
            <a:r>
              <a:rPr lang="pl-PL" sz="2000" dirty="0"/>
              <a:t>Harmonogram adaptacji jest dostępny w grupie dziecka, a Panie opiekunki udzielają wszystkich informacji na temat adaptacji i postępów dziecka (prosimy o wcześniejsze ustalenie dogodnego terminu rozmowy).</a:t>
            </a:r>
          </a:p>
          <a:p>
            <a:pPr marL="0" indent="0">
              <a:buNone/>
            </a:pPr>
            <a:r>
              <a:rPr lang="pl-PL" sz="2000" b="1" dirty="0"/>
              <a:t>Kilka porad na temat rozstań z dzieckiem - jednej z najtrudniejszych sytuacji w czasie adaptacji:</a:t>
            </a:r>
          </a:p>
          <a:p>
            <a:pPr marL="0" indent="0">
              <a:buNone/>
            </a:pPr>
            <a:r>
              <a:rPr lang="pl-PL" sz="2000" dirty="0"/>
              <a:t>• Zachowaj spokój, dziecko odczuwa nasze emocje.</a:t>
            </a:r>
          </a:p>
          <a:p>
            <a:pPr marL="0" indent="0">
              <a:buNone/>
            </a:pPr>
            <a:r>
              <a:rPr lang="pl-PL" sz="2000" dirty="0"/>
              <a:t>• Nie przedłużaj momentu pożegnania – uśmiechnij się pomachaj, życz dobrej zabawy.</a:t>
            </a:r>
          </a:p>
          <a:p>
            <a:pPr marL="0" indent="0">
              <a:buNone/>
            </a:pPr>
            <a:r>
              <a:rPr lang="pl-PL" sz="2000" dirty="0"/>
              <a:t>• Jeżeli przekazujemy dziecko z rąk do rąk to pamiętamy o tym, aby dziecko było zwrócone twarzą do opiekunki.</a:t>
            </a:r>
          </a:p>
          <a:p>
            <a:pPr marL="0" indent="0">
              <a:buNone/>
            </a:pPr>
            <a:r>
              <a:rPr lang="pl-PL" sz="2000" dirty="0"/>
              <a:t>• Powiedz, kiedy przyjdziesz po dziecko np. po obiedzie czy po podwieczorku i dotrzymuj słowa.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4724DDE-3310-475E-B018-C1A604832134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5477C34-E20F-4949-B5A8-8639E0EAA675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411284441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57e296-00be-4361-83ad-11a4cf5271f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56D06FCEEF694BBA45CA00226224B6" ma:contentTypeVersion="16" ma:contentTypeDescription="Utwórz nowy dokument." ma:contentTypeScope="" ma:versionID="8b74d35c2a85883822fc47e17b2b1e0e">
  <xsd:schema xmlns:xsd="http://www.w3.org/2001/XMLSchema" xmlns:xs="http://www.w3.org/2001/XMLSchema" xmlns:p="http://schemas.microsoft.com/office/2006/metadata/properties" xmlns:ns3="4257e296-00be-4361-83ad-11a4cf5271fb" xmlns:ns4="93f4945e-1158-4011-a2b5-0ed58ac17f8b" targetNamespace="http://schemas.microsoft.com/office/2006/metadata/properties" ma:root="true" ma:fieldsID="7a8c9d5ae3deadd9c22e122d13cf05ed" ns3:_="" ns4:_="">
    <xsd:import namespace="4257e296-00be-4361-83ad-11a4cf5271fb"/>
    <xsd:import namespace="93f4945e-1158-4011-a2b5-0ed58ac17f8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57e296-00be-4361-83ad-11a4cf5271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f4945e-1158-4011-a2b5-0ed58ac17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6AE0BD-8001-40A2-B02E-4117D87992EF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4257e296-00be-4361-83ad-11a4cf5271fb"/>
    <ds:schemaRef ds:uri="http://schemas.openxmlformats.org/package/2006/metadata/core-properties"/>
    <ds:schemaRef ds:uri="http://purl.org/dc/dcmitype/"/>
    <ds:schemaRef ds:uri="http://schemas.microsoft.com/office/2006/metadata/properties"/>
    <ds:schemaRef ds:uri="93f4945e-1158-4011-a2b5-0ed58ac17f8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0A2D5C7-3926-4E24-81FD-9487F05304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E9DADD-800B-4012-8B1C-A4547EA637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57e296-00be-4361-83ad-11a4cf5271fb"/>
    <ds:schemaRef ds:uri="93f4945e-1158-4011-a2b5-0ed58ac17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2829</TotalTime>
  <Words>985</Words>
  <Application>Microsoft Office PowerPoint</Application>
  <PresentationFormat>Panoramiczny</PresentationFormat>
  <Paragraphs>59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Avenir Next LT Pro</vt:lpstr>
      <vt:lpstr>Calibri</vt:lpstr>
      <vt:lpstr>Calibri Light</vt:lpstr>
      <vt:lpstr>Engram Warsaw</vt:lpstr>
      <vt:lpstr>AccentBoxVTI</vt:lpstr>
      <vt:lpstr>Motyw pakietu Office</vt:lpstr>
      <vt:lpstr>STANDARD ADAPTACJI</vt:lpstr>
      <vt:lpstr>Prezentacja programu PowerPoint</vt:lpstr>
      <vt:lpstr>Rodzice lub inne bliskie dorosłe osoby towarzyszą dziecku w czasie adaptacji </vt:lpstr>
      <vt:lpstr>Prezentacja programu PowerPoint</vt:lpstr>
      <vt:lpstr>Prezentacja programu PowerPoint</vt:lpstr>
      <vt:lpstr>Kadra rozpoznaje moment zakończenia adaptacji dziecka I wie, kiedy dziecko jest gotowe do rozstania z rodzicem </vt:lpstr>
      <vt:lpstr>Kadra zaznajamia rodziców z przebiegiem procesu adaptacji i jego znaczeniem dla zdrowia i rozwoju dzieci </vt:lpstr>
      <vt:lpstr>W trakcie adaptacji kadra daje wsparcie rodzicom w sytuacjach dla nich trudnych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Siedlecka Marta</dc:creator>
  <cp:lastModifiedBy>Emilia Kaczmarska</cp:lastModifiedBy>
  <cp:revision>66</cp:revision>
  <dcterms:created xsi:type="dcterms:W3CDTF">2023-03-20T11:53:13Z</dcterms:created>
  <dcterms:modified xsi:type="dcterms:W3CDTF">2024-07-31T09:36:09Z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0x010100DF56D06FCEEF694BBA45CA00226224B6</vt:lpwstr>
  </property>
</Properties>
</file>