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84B98-F799-4CAB-8481-F2ECA91FCFFC}" v="24" dt="2023-03-20T12:47:39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06-08-2024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7997F7-D849-1C68-29FE-DA61709848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585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pl-PL" sz="4000" dirty="0">
                <a:latin typeface="Calibri"/>
                <a:cs typeface="Calibri Light"/>
              </a:rPr>
              <a:t>Przykładowy jadłospis </a:t>
            </a:r>
            <a:endParaRPr lang="pl-PL" sz="4000" b="1" dirty="0">
              <a:latin typeface="Calibri"/>
              <a:cs typeface="Calibri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731811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Żłobek nr 22</a:t>
            </a:r>
            <a:endParaRPr lang="en-US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ul. Koszykowa 3 </a:t>
            </a:r>
            <a:endParaRPr lang="pl-PL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/>
              </a:rPr>
              <a:t>00-564</a:t>
            </a:r>
            <a:endParaRPr lang="pl-P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ECA8744-F1A7-DBD9-7AD7-A1C4A90E1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54607A6D-97E6-A4CA-A66C-6FA2DEBA770A}"/>
              </a:ext>
            </a:extLst>
          </p:cNvPr>
          <p:cNvSpPr txBox="1"/>
          <p:nvPr/>
        </p:nvSpPr>
        <p:spPr>
          <a:xfrm>
            <a:off x="247476" y="6404464"/>
            <a:ext cx="2743200" cy="2616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>
                <a:latin typeface="Engram Warsaw"/>
              </a:rPr>
              <a:t>#</a:t>
            </a:r>
            <a:r>
              <a:rPr lang="pl-PL" sz="110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99379"/>
              </p:ext>
            </p:extLst>
          </p:nvPr>
        </p:nvGraphicFramePr>
        <p:xfrm>
          <a:off x="1312333" y="1320799"/>
          <a:ext cx="9211584" cy="39180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91726">
                  <a:extLst>
                    <a:ext uri="{9D8B030D-6E8A-4147-A177-3AD203B41FA5}">
                      <a16:colId xmlns:a16="http://schemas.microsoft.com/office/drawing/2014/main" val="917415956"/>
                    </a:ext>
                  </a:extLst>
                </a:gridCol>
                <a:gridCol w="8119858">
                  <a:extLst>
                    <a:ext uri="{9D8B030D-6E8A-4147-A177-3AD203B41FA5}">
                      <a16:colId xmlns:a16="http://schemas.microsoft.com/office/drawing/2014/main" val="246854948"/>
                    </a:ext>
                  </a:extLst>
                </a:gridCol>
              </a:tblGrid>
              <a:tr h="2884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Poniedziałek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9509"/>
                  </a:ext>
                </a:extLst>
              </a:tr>
              <a:tr h="34608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Śniadanie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Obiad: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Deser: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Kasza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bulgur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na mleku,  chleb pszenno- żytni z pastą z cieciorki gotowanej na parze z suszonymi pomidorami i kwaszonym ogórkiem, woda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Pierś z indyka duszona w sosie z żurawiną, ziemniaki, kalafior gotowany, surówka z marchewki i pietruszki z jabłkiem i oliwą, herbatka owocowa, arbuz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Ryżanka na jarzynach z natką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Alergeny; seler,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Lane ciasto z malinami, maślanka czereśniowa, kanapka z dżemem i herbata – dzieci na diecie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124304"/>
                  </a:ext>
                </a:extLst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4175760" y="595993"/>
            <a:ext cx="460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Przykładowy jadłospis 5 dniowy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086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30526"/>
              </p:ext>
            </p:extLst>
          </p:nvPr>
        </p:nvGraphicFramePr>
        <p:xfrm>
          <a:off x="690880" y="931036"/>
          <a:ext cx="10662920" cy="43758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87710">
                  <a:extLst>
                    <a:ext uri="{9D8B030D-6E8A-4147-A177-3AD203B41FA5}">
                      <a16:colId xmlns:a16="http://schemas.microsoft.com/office/drawing/2014/main" val="3946029671"/>
                    </a:ext>
                  </a:extLst>
                </a:gridCol>
                <a:gridCol w="8675210">
                  <a:extLst>
                    <a:ext uri="{9D8B030D-6E8A-4147-A177-3AD203B41FA5}">
                      <a16:colId xmlns:a16="http://schemas.microsoft.com/office/drawing/2014/main" val="2604854596"/>
                    </a:ext>
                  </a:extLst>
                </a:gridCol>
              </a:tblGrid>
              <a:tr h="30143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Wtorek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502003"/>
                  </a:ext>
                </a:extLst>
              </a:tr>
              <a:tr h="3918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Śniadanie: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Obiad: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Deser: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Płatki orkiszowe na mleku, chleb żytni razowe z masłem, twarożek typu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tzatzyki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, kanapka z wędliną- diety, woda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Alergeny; mleko,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Klopsiki z mięsa wieprzowego w lekkim sosie musztardowym, kasza jęczmienna, gotowana żółta fasolka szparagowa, sałatka z pomidorów z cebulką i oliwą, lemoniada pomarańczowo- cytrynowa, nektarynki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Alergeny;  seler,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 włoska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Alergeny;  seler,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Złote kokosanki na wafelku, kisiel z wiśni, wafelek z dżemem- diety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Alergeny; gluten, 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14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0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425679"/>
              </p:ext>
            </p:extLst>
          </p:nvPr>
        </p:nvGraphicFramePr>
        <p:xfrm>
          <a:off x="762000" y="1148080"/>
          <a:ext cx="10591800" cy="42742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74453">
                  <a:extLst>
                    <a:ext uri="{9D8B030D-6E8A-4147-A177-3AD203B41FA5}">
                      <a16:colId xmlns:a16="http://schemas.microsoft.com/office/drawing/2014/main" val="3379857720"/>
                    </a:ext>
                  </a:extLst>
                </a:gridCol>
                <a:gridCol w="8617347">
                  <a:extLst>
                    <a:ext uri="{9D8B030D-6E8A-4147-A177-3AD203B41FA5}">
                      <a16:colId xmlns:a16="http://schemas.microsoft.com/office/drawing/2014/main" val="2417536166"/>
                    </a:ext>
                  </a:extLst>
                </a:gridCol>
              </a:tblGrid>
              <a:tr h="31808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Środa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69155"/>
                  </a:ext>
                </a:extLst>
              </a:tr>
              <a:tr h="381703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Śniadanie: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Obiad: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Deser: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Kakao na mleku, chleb pszenno- żytni z masłem, stół szwedzki (szynka wieprzowa, gotowane jajko, ser żółty mierzwiony, kolorowa papryka, pomidor w plasterkach, krążki rzodkiewki), woda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Kulki pieczone z morszczuka, ziemniaki, sos ziołowy, gotowana marchewka z groszkiem,  surówka z kapusty kiszonej z suszoną śliwką i oliwą, kompot z truskawek, banan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gluten, jaja, ryba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 mix warzywny z płatkami zbożowymi 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Koktajl jogurtowy z borówką amerykańską, herbatniki BIO,  koktajl owocowy i chrupki kukurydziane - diety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92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99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58657"/>
              </p:ext>
            </p:extLst>
          </p:nvPr>
        </p:nvGraphicFramePr>
        <p:xfrm>
          <a:off x="838200" y="931036"/>
          <a:ext cx="10515600" cy="413695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60248">
                  <a:extLst>
                    <a:ext uri="{9D8B030D-6E8A-4147-A177-3AD203B41FA5}">
                      <a16:colId xmlns:a16="http://schemas.microsoft.com/office/drawing/2014/main" val="3009434863"/>
                    </a:ext>
                  </a:extLst>
                </a:gridCol>
                <a:gridCol w="8555352">
                  <a:extLst>
                    <a:ext uri="{9D8B030D-6E8A-4147-A177-3AD203B41FA5}">
                      <a16:colId xmlns:a16="http://schemas.microsoft.com/office/drawing/2014/main" val="2883740853"/>
                    </a:ext>
                  </a:extLst>
                </a:gridCol>
              </a:tblGrid>
              <a:tr h="30664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Czwartek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842140"/>
                  </a:ext>
                </a:extLst>
              </a:tr>
              <a:tr h="36797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Śniadanie: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Obiad: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Deser: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Płatki owsiane na mleku, chleb orkiszowy z masłem, sałatka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capressi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(ser mozzarella, pomidor, kukurydza złocista, bazylia, oliwa), wędliną- diety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Makaron pszenny mini z mięsem mielonym z kurczaka, brokuł gotowany, surówka  wielowarzywna z brzoskwinią i jogurtem lub olejem- diety, sok wyciskany jabłkowo-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marchwekowy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Barszczyk ukraiński z ziemniakami, natką i jajkiem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Wafelki z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effectLst/>
                        </a:rPr>
                        <a:t>nutellą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 ze śliwek i kakao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56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084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00081"/>
              </p:ext>
            </p:extLst>
          </p:nvPr>
        </p:nvGraphicFramePr>
        <p:xfrm>
          <a:off x="838200" y="1117600"/>
          <a:ext cx="10515600" cy="42085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60248">
                  <a:extLst>
                    <a:ext uri="{9D8B030D-6E8A-4147-A177-3AD203B41FA5}">
                      <a16:colId xmlns:a16="http://schemas.microsoft.com/office/drawing/2014/main" val="2743382935"/>
                    </a:ext>
                  </a:extLst>
                </a:gridCol>
                <a:gridCol w="8555352">
                  <a:extLst>
                    <a:ext uri="{9D8B030D-6E8A-4147-A177-3AD203B41FA5}">
                      <a16:colId xmlns:a16="http://schemas.microsoft.com/office/drawing/2014/main" val="925911343"/>
                    </a:ext>
                  </a:extLst>
                </a:gridCol>
              </a:tblGrid>
              <a:tr h="31261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Piątek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017907"/>
                  </a:ext>
                </a:extLst>
              </a:tr>
              <a:tr h="375138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Śniadanie: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Obiad: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Deser: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Kasza jaglana na mleku, bułka pszenna z masłem, plasterkami gotowanego jajka na sałacie i świeżym ogórkiem, kanapka z wędliną- diety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mleko, gluten,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Ryba w jarzynach po grecku, ziemniaki, surówka z rzodkiewek, jabłka i szczypiorku w sosie jogurtowym lub z oliwą- diety, kompot wieloowocowy, melon i gruszka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gluten, jaja, ryba, mleko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Zupa ,,uroki lata” z natką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seler, gluten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effectLst/>
                        </a:rPr>
                        <a:t>Twarożek z truskawkami, kawa zbożowa na mleku, biszkopty, banan,  kanapka z dżemem i kawa na mleku roślinnym- diety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FF0000"/>
                          </a:solidFill>
                          <a:effectLst/>
                        </a:rPr>
                        <a:t>Alergeny: gluten,  mleko, jaja</a:t>
                      </a:r>
                      <a:endParaRPr lang="pl-PL" sz="1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99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7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AF3BA0F2-88A0-4705-B550-5E836DA8B44F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157962-5ABC-40EA-899C-D2B81A99393D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5B7DA76-2E3A-478C-ABD6-768F0D151F5E}"/>
              </a:ext>
            </a:extLst>
          </p:cNvPr>
          <p:cNvSpPr txBox="1"/>
          <p:nvPr/>
        </p:nvSpPr>
        <p:spPr>
          <a:xfrm flipH="1">
            <a:off x="579664" y="752405"/>
            <a:ext cx="423683" cy="16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7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468045"/>
              </p:ext>
            </p:extLst>
          </p:nvPr>
        </p:nvGraphicFramePr>
        <p:xfrm>
          <a:off x="579664" y="999126"/>
          <a:ext cx="10507437" cy="49474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9536">
                  <a:extLst>
                    <a:ext uri="{9D8B030D-6E8A-4147-A177-3AD203B41FA5}">
                      <a16:colId xmlns:a16="http://schemas.microsoft.com/office/drawing/2014/main" val="2743382935"/>
                    </a:ext>
                  </a:extLst>
                </a:gridCol>
                <a:gridCol w="6565900">
                  <a:extLst>
                    <a:ext uri="{9D8B030D-6E8A-4147-A177-3AD203B41FA5}">
                      <a16:colId xmlns:a16="http://schemas.microsoft.com/office/drawing/2014/main" val="1492614377"/>
                    </a:ext>
                  </a:extLst>
                </a:gridCol>
                <a:gridCol w="3302001">
                  <a:extLst>
                    <a:ext uri="{9D8B030D-6E8A-4147-A177-3AD203B41FA5}">
                      <a16:colId xmlns:a16="http://schemas.microsoft.com/office/drawing/2014/main" val="4118086164"/>
                    </a:ext>
                  </a:extLst>
                </a:gridCol>
              </a:tblGrid>
              <a:tr h="180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Porcje talerzowe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017907"/>
                  </a:ext>
                </a:extLst>
              </a:tr>
              <a:tr h="1661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180ml/200ml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837425"/>
                  </a:ext>
                </a:extLst>
              </a:tr>
              <a:tr h="244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Porcje talerzowe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333049"/>
                  </a:ext>
                </a:extLst>
              </a:tr>
              <a:tr h="244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Zupa mleczna (mleko)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180ml/200ml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477680"/>
                  </a:ext>
                </a:extLst>
              </a:tr>
              <a:tr h="279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Zupa mleczna + dodatek węglowodanowy (kaszki/płatki/ryż)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200-220 ml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171067"/>
                  </a:ext>
                </a:extLst>
              </a:tr>
              <a:tr h="279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5450" algn="l"/>
                        </a:tabLs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Napój mleczny (kakao na mleku, kawa zbożowa, bawarka)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180-200 ml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165015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5450" algn="l"/>
                        </a:tabLs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Twaróg (z owocami, warzywami)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50 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46632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5450" algn="l"/>
                        </a:tabLs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Pieczywo 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20 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693812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695450" algn="l"/>
                        </a:tabLs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Surówka (dodatek do II dania)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50g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06083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Jarzynka (dodatek do II dania)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50g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843588"/>
                  </a:ext>
                </a:extLst>
              </a:tr>
              <a:tr h="244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Ziemniaki, kasza, ryż (dodatek do 2  dania)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80g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098893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Makaron (dodatek do II dania)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50g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792979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Dodatek mięsny/kotlet jajeczny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30-40g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004567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Zupa tradycyjna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200-220 ml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57644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Zupa krem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150-180 ml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443713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Podwieczorek: ciasto/placek/naleśnik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ok. 50g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392294"/>
                  </a:ext>
                </a:extLst>
              </a:tr>
              <a:tr h="493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Koktajl mleczny na bazie kefiru/maślanki/jogurtu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mleczna 100-120g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dodatkiem owocowym 160-180g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05886"/>
                  </a:ext>
                </a:extLst>
              </a:tr>
              <a:tr h="2794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Dodatki do posiłków (natka, koper, szczypiorek)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 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82132"/>
                  </a:ext>
                </a:extLst>
              </a:tr>
              <a:tr h="2445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Przyprawy (korzenne, ziołowe, pieprze)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0,5-1 g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722029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0D171CD4-FEFD-4A30-A3BB-B72790C72C6C}"/>
              </a:ext>
            </a:extLst>
          </p:cNvPr>
          <p:cNvSpPr/>
          <p:nvPr/>
        </p:nvSpPr>
        <p:spPr>
          <a:xfrm rot="10800000" flipV="1">
            <a:off x="736600" y="607578"/>
            <a:ext cx="9525000" cy="374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Orientacyjna wielkość porcji poszczególnych posiłków w żłobku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048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860</Words>
  <Application>Microsoft Office PowerPoint</Application>
  <PresentationFormat>Panoramiczny</PresentationFormat>
  <Paragraphs>164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Engram Warsaw</vt:lpstr>
      <vt:lpstr>Times New Roman</vt:lpstr>
      <vt:lpstr>Motyw pakietu Office</vt:lpstr>
      <vt:lpstr>Przykładowy jadłospis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Katarzyna Radziszewska</cp:lastModifiedBy>
  <cp:revision>39</cp:revision>
  <dcterms:created xsi:type="dcterms:W3CDTF">2023-03-20T12:40:50Z</dcterms:created>
  <dcterms:modified xsi:type="dcterms:W3CDTF">2024-08-06T12:06:40Z</dcterms:modified>
</cp:coreProperties>
</file>