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  <p:sldId id="258" r:id="rId3"/>
    <p:sldId id="264" r:id="rId4"/>
    <p:sldId id="262" r:id="rId5"/>
    <p:sldId id="261" r:id="rId6"/>
    <p:sldId id="260" r:id="rId7"/>
    <p:sldId id="263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63EC84-063A-EB33-B9B6-EA67E28FEA46}" v="51" dt="2023-03-20T12:30:06.235"/>
    <p1510:client id="{D745A3C9-40B9-D158-62EA-ED9F260AF128}" v="82" dt="2023-03-20T12:05:19.0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791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8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5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3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7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6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1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6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1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4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66" r:id="rId6"/>
    <p:sldLayoutId id="2147483762" r:id="rId7"/>
    <p:sldLayoutId id="2147483763" r:id="rId8"/>
    <p:sldLayoutId id="2147483764" r:id="rId9"/>
    <p:sldLayoutId id="2147483765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6F9F4B6-59B0-657E-FDBC-898F508D82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2" r="7972"/>
          <a:stretch/>
        </p:blipFill>
        <p:spPr>
          <a:xfrm>
            <a:off x="3927339" y="0"/>
            <a:ext cx="8668512" cy="6857990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62962" y="1151118"/>
            <a:ext cx="4023360" cy="3204134"/>
          </a:xfrm>
        </p:spPr>
        <p:txBody>
          <a:bodyPr anchor="b">
            <a:normAutofit/>
          </a:bodyPr>
          <a:lstStyle/>
          <a:p>
            <a:pPr algn="ctr"/>
            <a:r>
              <a:rPr lang="pl-PL" sz="4000" dirty="0">
                <a:latin typeface="Calibri"/>
                <a:cs typeface="Calibri"/>
              </a:rPr>
              <a:t>HARMONOGRAM ADAPTACJI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3603" y="4729148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Żłobek nr </a:t>
            </a:r>
            <a:r>
              <a:rPr lang="pl-PL" sz="2000" dirty="0" smtClean="0">
                <a:latin typeface="Calibri"/>
                <a:cs typeface="Calibri"/>
              </a:rPr>
              <a:t>39</a:t>
            </a:r>
            <a:endParaRPr lang="en-US" sz="2000" dirty="0"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ul. </a:t>
            </a:r>
            <a:r>
              <a:rPr lang="pl-PL" sz="2000" dirty="0" smtClean="0">
                <a:latin typeface="Calibri"/>
                <a:cs typeface="Calibri"/>
              </a:rPr>
              <a:t>Muszlowa 17</a:t>
            </a:r>
            <a:endParaRPr lang="pl-PL" sz="2000" dirty="0"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pl-PL" sz="2000" dirty="0" smtClean="0">
                <a:latin typeface="Calibri"/>
                <a:ea typeface="+mn-lt"/>
                <a:cs typeface="+mn-lt"/>
              </a:rPr>
              <a:t>01-357 Warszawa</a:t>
            </a:r>
            <a:endParaRPr lang="pl-PL" dirty="0">
              <a:latin typeface="Calibri"/>
            </a:endParaRPr>
          </a:p>
          <a:p>
            <a:endParaRPr lang="pl-PL" sz="2000" dirty="0">
              <a:latin typeface="Calibri"/>
              <a:cs typeface="Calibri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6BC1D3-63A4-EC7D-4A4B-6F75FE569411}"/>
              </a:ext>
            </a:extLst>
          </p:cNvPr>
          <p:cNvSpPr txBox="1"/>
          <p:nvPr/>
        </p:nvSpPr>
        <p:spPr>
          <a:xfrm>
            <a:off x="361336" y="6400176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100" dirty="0">
                <a:latin typeface="Engram Warsaw"/>
              </a:rPr>
              <a:t>#</a:t>
            </a:r>
            <a:r>
              <a:rPr lang="pl-PL" sz="1100" dirty="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 dirty="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 dirty="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7C775662-AB62-CFEA-15CD-E4CDC1273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336" y="196214"/>
            <a:ext cx="2399071" cy="152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962526" y="604280"/>
            <a:ext cx="10311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Harmonogram adaptacji</a:t>
            </a:r>
            <a:endParaRPr lang="pl-PL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ytuł 6"/>
          <p:cNvSpPr txBox="1">
            <a:spLocks/>
          </p:cNvSpPr>
          <p:nvPr/>
        </p:nvSpPr>
        <p:spPr>
          <a:xfrm>
            <a:off x="962526" y="2556588"/>
            <a:ext cx="10177272" cy="2425959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</a:pPr>
            <a:r>
              <a:rPr lang="pl-PL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Adaptację dla nowo przyjętych dzieci rozpoczynamy w dniu </a:t>
            </a:r>
            <a:r>
              <a:rPr lang="pl-PL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2.09.2024</a:t>
            </a:r>
            <a:r>
              <a:rPr lang="pl-PL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wg ustalonego harmonogramu podczas zebrania. </a:t>
            </a:r>
          </a:p>
          <a:p>
            <a:pPr>
              <a:lnSpc>
                <a:spcPct val="160000"/>
              </a:lnSpc>
            </a:pP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60000"/>
              </a:lnSpc>
            </a:pPr>
            <a:r>
              <a:rPr lang="pl-PL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Wszystkie dzieci przyjęte w trakcie roku mają ustalony indywidualny harmonogram adaptacji. </a:t>
            </a: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3406704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962526" y="604280"/>
            <a:ext cx="103110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Adaptacja dzieci jest organizowana zgodnie z ich indywidualnymi potrzebami i w ich najlepszym interesie.</a:t>
            </a:r>
          </a:p>
        </p:txBody>
      </p:sp>
      <p:sp>
        <p:nvSpPr>
          <p:cNvPr id="5" name="Tytuł 6"/>
          <p:cNvSpPr txBox="1">
            <a:spLocks/>
          </p:cNvSpPr>
          <p:nvPr/>
        </p:nvSpPr>
        <p:spPr>
          <a:xfrm>
            <a:off x="962526" y="1949306"/>
            <a:ext cx="10177272" cy="3918857"/>
          </a:xfrm>
          <a:prstGeom prst="rect">
            <a:avLst/>
          </a:prstGeom>
        </p:spPr>
        <p:txBody>
          <a:bodyPr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</a:pPr>
            <a:r>
              <a:rPr lang="pl-PL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Placówka organizuje adaptację nowych dzieci tak, by móc poświęcić uwagę każdemu z nich:</a:t>
            </a:r>
            <a:br>
              <a:rPr lang="pl-PL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4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podział grup na dwie/trzy podgrupy -  obecność w kolejnych dniach z zamianą godzin, tak aby dziecko wraz z rodzicem mogło skorzystać z adaptacji w różnych momentach dnia</a:t>
            </a:r>
            <a:br>
              <a:rPr lang="pl-PL" sz="4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4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ustalanie czasu pobytu dziecka na podstawie obserwacji postępów w procesie adaptacyjnym (początkowo 30 min do maksymalnie 2 godzin)</a:t>
            </a:r>
            <a:br>
              <a:rPr lang="pl-PL" sz="4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4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wydłużanie czasu pobytu w zależności od poziomu gotowości dziecka</a:t>
            </a:r>
            <a:br>
              <a:rPr lang="pl-PL" sz="4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Rodzice lub inne bliskie dorosłe osoby towarzyszą dziecku w czasie </a:t>
            </a:r>
            <a:r>
              <a:rPr lang="pl-PL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adaptacji </a:t>
            </a:r>
          </a:p>
          <a:p>
            <a:pPr>
              <a:lnSpc>
                <a:spcPct val="160000"/>
              </a:lnSpc>
            </a:pPr>
            <a:r>
              <a:rPr lang="pl-PL" sz="40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(jedno dziecko – jeden rodzic/opiekun)</a:t>
            </a: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1650604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1035589" y="1073369"/>
            <a:ext cx="103110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  <a:p>
            <a:r>
              <a:rPr lang="pl-PL" sz="2800" b="1" dirty="0"/>
              <a:t>I tydzień –</a:t>
            </a:r>
            <a:r>
              <a:rPr lang="pl-PL" sz="2800" b="1" dirty="0" smtClean="0"/>
              <a:t>02.09.2024r</a:t>
            </a:r>
            <a:r>
              <a:rPr lang="pl-PL" sz="2800" b="1" dirty="0"/>
              <a:t>. –</a:t>
            </a:r>
            <a:r>
              <a:rPr lang="pl-PL" sz="2800" b="1" dirty="0" smtClean="0"/>
              <a:t>06.09.2024 </a:t>
            </a:r>
            <a:r>
              <a:rPr lang="pl-PL" sz="2800" b="1" dirty="0"/>
              <a:t>r.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9" name="Tytuł 6"/>
          <p:cNvSpPr txBox="1">
            <a:spLocks/>
          </p:cNvSpPr>
          <p:nvPr/>
        </p:nvSpPr>
        <p:spPr>
          <a:xfrm>
            <a:off x="962526" y="1713248"/>
            <a:ext cx="10177272" cy="4435626"/>
          </a:xfrm>
          <a:prstGeom prst="rect">
            <a:avLst/>
          </a:prstGeom>
        </p:spPr>
        <p:txBody>
          <a:bodyPr>
            <a:normAutofit fontScale="3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pl-PL" dirty="0"/>
          </a:p>
          <a:p>
            <a:pPr marL="685800" indent="-685800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pl-PL" sz="5300" dirty="0"/>
          </a:p>
          <a:p>
            <a:pPr marL="685800" indent="-6858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l-PL" sz="5300" dirty="0" smtClean="0"/>
              <a:t>Przez </a:t>
            </a:r>
            <a:r>
              <a:rPr lang="pl-PL" sz="5300" dirty="0"/>
              <a:t>pierwsze </a:t>
            </a:r>
            <a:r>
              <a:rPr lang="pl-PL" sz="5300" dirty="0" smtClean="0"/>
              <a:t>dni </a:t>
            </a:r>
            <a:r>
              <a:rPr lang="pl-PL" sz="5300" dirty="0"/>
              <a:t>dziecko jest na sali z rodzicem przez </a:t>
            </a:r>
            <a:r>
              <a:rPr lang="pl-PL" sz="5300" dirty="0" smtClean="0"/>
              <a:t>1godzinę, </a:t>
            </a:r>
            <a:r>
              <a:rPr lang="pl-PL" sz="5300" dirty="0"/>
              <a:t>niezależnie od okresu, w którym się adaptuje</a:t>
            </a:r>
            <a:r>
              <a:rPr lang="pl-PL" sz="5300" dirty="0" smtClean="0"/>
              <a:t>.</a:t>
            </a:r>
            <a:endParaRPr lang="pl-PL" sz="5300" dirty="0"/>
          </a:p>
          <a:p>
            <a:pPr marL="685800" indent="-6858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l-PL" sz="5300" dirty="0" smtClean="0"/>
              <a:t>Pobyt </a:t>
            </a:r>
            <a:r>
              <a:rPr lang="pl-PL" sz="5300" dirty="0"/>
              <a:t>na sali podzielony jest na III grupy.</a:t>
            </a:r>
          </a:p>
          <a:p>
            <a:pPr marL="685800" indent="-6858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l-PL" sz="5300" dirty="0" smtClean="0"/>
              <a:t>W </a:t>
            </a:r>
            <a:r>
              <a:rPr lang="pl-PL" sz="5300" dirty="0"/>
              <a:t>trakcie tych </a:t>
            </a:r>
            <a:r>
              <a:rPr lang="pl-PL" sz="5300" dirty="0" smtClean="0"/>
              <a:t> </a:t>
            </a:r>
            <a:r>
              <a:rPr lang="pl-PL" sz="5300" dirty="0"/>
              <a:t>dni każda z grup kolejnego dnia przychodzi na inną godzinę</a:t>
            </a:r>
            <a:r>
              <a:rPr lang="pl-PL" sz="5300" dirty="0" smtClean="0"/>
              <a:t>.                                            I </a:t>
            </a:r>
            <a:r>
              <a:rPr lang="pl-PL" sz="5300" dirty="0"/>
              <a:t>grupa –8:00 –</a:t>
            </a:r>
            <a:r>
              <a:rPr lang="pl-PL" sz="5300" dirty="0" smtClean="0"/>
              <a:t>9:00 II </a:t>
            </a:r>
            <a:r>
              <a:rPr lang="pl-PL" sz="5300" dirty="0"/>
              <a:t>grupa </a:t>
            </a:r>
            <a:r>
              <a:rPr lang="pl-PL" sz="5300" dirty="0" smtClean="0"/>
              <a:t>–09:30 </a:t>
            </a:r>
            <a:r>
              <a:rPr lang="pl-PL" sz="5300" dirty="0"/>
              <a:t>–</a:t>
            </a:r>
            <a:r>
              <a:rPr lang="pl-PL" sz="5300" dirty="0" smtClean="0"/>
              <a:t>10:30   III </a:t>
            </a:r>
            <a:r>
              <a:rPr lang="pl-PL" sz="5300" dirty="0"/>
              <a:t>grupa –</a:t>
            </a:r>
            <a:r>
              <a:rPr lang="pl-PL" sz="5300" dirty="0" smtClean="0"/>
              <a:t>11:00 </a:t>
            </a:r>
            <a:r>
              <a:rPr lang="pl-PL" sz="5300" dirty="0"/>
              <a:t>–</a:t>
            </a:r>
            <a:r>
              <a:rPr lang="pl-PL" sz="5300" dirty="0" smtClean="0"/>
              <a:t>12:00   W tym czasie rodzic towarzyszy cały czas swojemu dziecku</a:t>
            </a: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2871144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1037171" y="1014828"/>
            <a:ext cx="103110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  <a:p>
            <a:r>
              <a:rPr lang="pl-PL" sz="2400" b="1" dirty="0"/>
              <a:t>II tydzień </a:t>
            </a:r>
            <a:r>
              <a:rPr lang="pl-PL" sz="2400" b="1" dirty="0" smtClean="0"/>
              <a:t>–9.09.2024r</a:t>
            </a:r>
            <a:r>
              <a:rPr lang="pl-PL" sz="2400" b="1" dirty="0"/>
              <a:t>. –</a:t>
            </a:r>
            <a:r>
              <a:rPr lang="pl-PL" sz="2400" b="1" dirty="0" smtClean="0"/>
              <a:t>13.09.2024 </a:t>
            </a:r>
            <a:r>
              <a:rPr lang="pl-PL" sz="2400" b="1" dirty="0"/>
              <a:t>r.</a:t>
            </a:r>
            <a:endParaRPr lang="pl-PL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ytuł 6"/>
          <p:cNvSpPr txBox="1">
            <a:spLocks/>
          </p:cNvSpPr>
          <p:nvPr/>
        </p:nvSpPr>
        <p:spPr>
          <a:xfrm>
            <a:off x="962526" y="1875455"/>
            <a:ext cx="10177272" cy="309776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pl-PL" dirty="0">
              <a:latin typeface="+mn-lt"/>
            </a:endParaRPr>
          </a:p>
          <a:p>
            <a:r>
              <a:rPr lang="pl-PL" sz="2200" dirty="0">
                <a:latin typeface="+mn-lt"/>
              </a:rPr>
              <a:t>Dzieci zostają w swojej grupie przez </a:t>
            </a:r>
            <a:r>
              <a:rPr lang="pl-PL" sz="2200" dirty="0" smtClean="0">
                <a:latin typeface="+mn-lt"/>
              </a:rPr>
              <a:t>2 godziny.</a:t>
            </a:r>
          </a:p>
          <a:p>
            <a:r>
              <a:rPr lang="pl-PL" sz="2200" dirty="0" smtClean="0">
                <a:latin typeface="+mn-lt"/>
              </a:rPr>
              <a:t>Grupy </a:t>
            </a:r>
            <a:r>
              <a:rPr lang="pl-PL" sz="2200" dirty="0">
                <a:latin typeface="+mn-lt"/>
              </a:rPr>
              <a:t>są podzielone na II tury</a:t>
            </a:r>
            <a:r>
              <a:rPr lang="pl-PL" sz="2200" dirty="0" smtClean="0">
                <a:latin typeface="+mn-lt"/>
              </a:rPr>
              <a:t>:</a:t>
            </a:r>
          </a:p>
          <a:p>
            <a:r>
              <a:rPr lang="pl-PL" sz="2200" dirty="0" smtClean="0">
                <a:latin typeface="+mn-lt"/>
              </a:rPr>
              <a:t>I </a:t>
            </a:r>
            <a:r>
              <a:rPr lang="pl-PL" sz="2200" dirty="0">
                <a:latin typeface="+mn-lt"/>
              </a:rPr>
              <a:t>tura: 8:00 –</a:t>
            </a:r>
            <a:r>
              <a:rPr lang="pl-PL" sz="2200" dirty="0" smtClean="0">
                <a:latin typeface="+mn-lt"/>
              </a:rPr>
              <a:t>10:00</a:t>
            </a:r>
          </a:p>
          <a:p>
            <a:r>
              <a:rPr lang="pl-PL" sz="2200" dirty="0" smtClean="0">
                <a:latin typeface="+mn-lt"/>
              </a:rPr>
              <a:t>II </a:t>
            </a:r>
            <a:r>
              <a:rPr lang="pl-PL" sz="2200" dirty="0">
                <a:latin typeface="+mn-lt"/>
              </a:rPr>
              <a:t>tura: 10:00 –</a:t>
            </a:r>
            <a:r>
              <a:rPr lang="pl-PL" sz="2200" dirty="0" smtClean="0">
                <a:latin typeface="+mn-lt"/>
              </a:rPr>
              <a:t>12:00</a:t>
            </a:r>
          </a:p>
          <a:p>
            <a:r>
              <a:rPr lang="pl-PL" sz="2200" dirty="0" smtClean="0">
                <a:latin typeface="+mn-lt"/>
              </a:rPr>
              <a:t>Czas </a:t>
            </a:r>
            <a:r>
              <a:rPr lang="pl-PL" sz="2200" dirty="0">
                <a:latin typeface="+mn-lt"/>
              </a:rPr>
              <a:t>pozostania w grupie uzależniony będzie od indywidualnych możliwości dziecka.</a:t>
            </a:r>
            <a:r>
              <a:rPr lang="pl-PL" sz="20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0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800" dirty="0" smtClean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Rodzic towarzyszy dziecku podczas pierwszych chwil na Sali.</a:t>
            </a:r>
            <a:endParaRPr lang="pl-PL" sz="1800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485337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962526" y="501643"/>
            <a:ext cx="10311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400" dirty="0"/>
          </a:p>
          <a:p>
            <a:r>
              <a:rPr lang="pl-PL" sz="2400" b="1" dirty="0"/>
              <a:t>III/IV tydzień –</a:t>
            </a:r>
            <a:r>
              <a:rPr lang="pl-PL" sz="2400" b="1" dirty="0" smtClean="0"/>
              <a:t>16.09.2024r</a:t>
            </a:r>
            <a:r>
              <a:rPr lang="pl-PL" sz="2400" b="1" dirty="0"/>
              <a:t>. –</a:t>
            </a:r>
            <a:r>
              <a:rPr lang="pl-PL" sz="2400" b="1" dirty="0" smtClean="0"/>
              <a:t>27.09.2023 </a:t>
            </a:r>
            <a:r>
              <a:rPr lang="pl-PL" sz="2400" b="1" dirty="0"/>
              <a:t>r.</a:t>
            </a:r>
            <a:endParaRPr lang="pl-PL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ytuł 6"/>
          <p:cNvSpPr txBox="1">
            <a:spLocks/>
          </p:cNvSpPr>
          <p:nvPr/>
        </p:nvSpPr>
        <p:spPr>
          <a:xfrm>
            <a:off x="962526" y="1259634"/>
            <a:ext cx="10177272" cy="488924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800" dirty="0"/>
              <a:t>Dzieci są łączone w jedną grupę</a:t>
            </a:r>
            <a:r>
              <a:rPr lang="pl-PL" sz="1800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800" dirty="0" smtClean="0"/>
              <a:t>Jest </a:t>
            </a:r>
            <a:r>
              <a:rPr lang="pl-PL" sz="1800" dirty="0"/>
              <a:t>to czas, aby dzieci zapoznały się ze sobą</a:t>
            </a:r>
            <a:r>
              <a:rPr lang="pl-PL" sz="1800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800" dirty="0" smtClean="0"/>
              <a:t>Podejmowane </a:t>
            </a:r>
            <a:r>
              <a:rPr lang="pl-PL" sz="1800" dirty="0"/>
              <a:t>są pierwsze próby leżakowania</a:t>
            </a:r>
            <a:r>
              <a:rPr lang="pl-PL" sz="1800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800" dirty="0" smtClean="0"/>
              <a:t>Leżakowanie </a:t>
            </a:r>
            <a:r>
              <a:rPr lang="pl-PL" sz="1800" dirty="0"/>
              <a:t>jest uzależnione od indywidualnych możliwości dziecka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212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869220" y="623284"/>
            <a:ext cx="10311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Drogi </a:t>
            </a:r>
            <a:r>
              <a:rPr lang="pl-PL" sz="2000" b="1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Rodzicu/Opiekunie!</a:t>
            </a:r>
            <a:endParaRPr lang="pl-PL" sz="7200" b="1" i="1" dirty="0"/>
          </a:p>
        </p:txBody>
      </p:sp>
      <p:sp>
        <p:nvSpPr>
          <p:cNvPr id="5" name="Tytuł 6"/>
          <p:cNvSpPr txBox="1">
            <a:spLocks/>
          </p:cNvSpPr>
          <p:nvPr/>
        </p:nvSpPr>
        <p:spPr>
          <a:xfrm>
            <a:off x="869220" y="1306286"/>
            <a:ext cx="10177272" cy="4823926"/>
          </a:xfrm>
          <a:prstGeom prst="rect">
            <a:avLst/>
          </a:prstGeom>
        </p:spPr>
        <p:txBody>
          <a:bodyPr>
            <a:normAutofit fontScale="3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</a:pPr>
            <a:r>
              <a:rPr lang="pl-PL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Przed Wam i Waszymi pociechami duża zmiana. Pójście do żłobka to wielki krok zarówno dla dziecka jak i dla opiekuna dlatego tak ważne jest, byście wykonali go wspólnie - pamiętając,  że jedni przystosowują się dość szybko a inni potrzebują trochę więcej czasu by oswoić się z nowościami. Uczucia takie jak lęk, tęsknota, smutek w początkowej fazie adaptacji są naturalne zarówno u dzieci jak też i u dorosłych. Pod wpływem emocji Maluch może nie chcieć jeść lub mieć problemy ze snem, dlatego tak ważne jest wsparcie rodzica w tych trudnych chwilach. </a:t>
            </a:r>
            <a:br>
              <a:rPr lang="pl-PL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Jednak zanim zaczniecie Państwo pocieszać i tłumaczyć, że jego uczucia są dla Was bardzo ważne, najpierw sami uwierzcie, że żłobek jest najlepszym środowiskiem stymulującym rozwój dziecka. Jeśli rodzic jest o tym przekonany, Malec wyczuje to i chętnie dołączy do zabawy z innymi dziećmi. Rozmawiajcie i tłumaczcie ale nie obiecujcie rzeczy, które mogą się nie spełnić.</a:t>
            </a:r>
          </a:p>
        </p:txBody>
      </p:sp>
    </p:spTree>
    <p:extLst>
      <p:ext uri="{BB962C8B-B14F-4D97-AF65-F5344CB8AC3E}">
        <p14:creationId xmlns:p14="http://schemas.microsoft.com/office/powerpoint/2010/main" val="2578732275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145</Words>
  <Application>Microsoft Office PowerPoint</Application>
  <PresentationFormat>Panoramiczny</PresentationFormat>
  <Paragraphs>42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Arial</vt:lpstr>
      <vt:lpstr>Avenir Next LT Pro</vt:lpstr>
      <vt:lpstr>Calibri</vt:lpstr>
      <vt:lpstr>Engram Warsaw</vt:lpstr>
      <vt:lpstr>AccentBoxVTI</vt:lpstr>
      <vt:lpstr>HARMONOGRAM ADAPTACJI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Aleksandra Mroczek</dc:creator>
  <cp:lastModifiedBy>Aleksandra Mroczek</cp:lastModifiedBy>
  <cp:revision>40</cp:revision>
  <dcterms:created xsi:type="dcterms:W3CDTF">2023-03-20T11:53:13Z</dcterms:created>
  <dcterms:modified xsi:type="dcterms:W3CDTF">2024-08-05T04:14:35Z</dcterms:modified>
</cp:coreProperties>
</file>