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nga Szczygieł-Stalmach" userId="4885ebb2-9220-4ee5-a07b-4c12d424773b" providerId="ADAL" clId="{8CD82504-759B-4CC8-9F01-F3C789E0ED66}"/>
  </pc:docChgLst>
  <pc:docChgLst>
    <pc:chgData name="Kinga Szczygieł-Stalmach" userId="4885ebb2-9220-4ee5-a07b-4c12d424773b" providerId="ADAL" clId="{5A053DF7-CD93-49C8-981F-757F4C845A1A}"/>
    <pc:docChg chg="undo addSld modSld">
      <pc:chgData name="Kinga Szczygieł-Stalmach" userId="4885ebb2-9220-4ee5-a07b-4c12d424773b" providerId="ADAL" clId="{5A053DF7-CD93-49C8-981F-757F4C845A1A}" dt="2024-08-09T09:42:50.931" v="256" actId="1076"/>
      <pc:docMkLst>
        <pc:docMk/>
      </pc:docMkLst>
      <pc:sldChg chg="modSp">
        <pc:chgData name="Kinga Szczygieł-Stalmach" userId="4885ebb2-9220-4ee5-a07b-4c12d424773b" providerId="ADAL" clId="{5A053DF7-CD93-49C8-981F-757F4C845A1A}" dt="2024-08-09T09:30:34.312" v="6" actId="20577"/>
        <pc:sldMkLst>
          <pc:docMk/>
          <pc:sldMk cId="3406704889" sldId="258"/>
        </pc:sldMkLst>
        <pc:spChg chg="mod">
          <ac:chgData name="Kinga Szczygieł-Stalmach" userId="4885ebb2-9220-4ee5-a07b-4c12d424773b" providerId="ADAL" clId="{5A053DF7-CD93-49C8-981F-757F4C845A1A}" dt="2024-08-09T09:30:34.312" v="6" actId="20577"/>
          <ac:spMkLst>
            <pc:docMk/>
            <pc:sldMk cId="3406704889" sldId="258"/>
            <ac:spMk id="6" creationId="{589BC5E2-732E-4C66-AB67-7B869EF7EBBC}"/>
          </ac:spMkLst>
        </pc:spChg>
      </pc:sldChg>
      <pc:sldChg chg="modSp">
        <pc:chgData name="Kinga Szczygieł-Stalmach" userId="4885ebb2-9220-4ee5-a07b-4c12d424773b" providerId="ADAL" clId="{5A053DF7-CD93-49C8-981F-757F4C845A1A}" dt="2024-08-09T09:30:51.840" v="22" actId="20577"/>
        <pc:sldMkLst>
          <pc:docMk/>
          <pc:sldMk cId="2836810078" sldId="259"/>
        </pc:sldMkLst>
        <pc:spChg chg="mod">
          <ac:chgData name="Kinga Szczygieł-Stalmach" userId="4885ebb2-9220-4ee5-a07b-4c12d424773b" providerId="ADAL" clId="{5A053DF7-CD93-49C8-981F-757F4C845A1A}" dt="2024-08-09T09:30:51.840" v="22" actId="20577"/>
          <ac:spMkLst>
            <pc:docMk/>
            <pc:sldMk cId="2836810078" sldId="259"/>
            <ac:spMk id="6" creationId="{589BC5E2-732E-4C66-AB67-7B869EF7EBBC}"/>
          </ac:spMkLst>
        </pc:spChg>
      </pc:sldChg>
      <pc:sldChg chg="modSp">
        <pc:chgData name="Kinga Szczygieł-Stalmach" userId="4885ebb2-9220-4ee5-a07b-4c12d424773b" providerId="ADAL" clId="{5A053DF7-CD93-49C8-981F-757F4C845A1A}" dt="2024-08-09T09:32:58.525" v="134" actId="20577"/>
        <pc:sldMkLst>
          <pc:docMk/>
          <pc:sldMk cId="1133043938" sldId="260"/>
        </pc:sldMkLst>
        <pc:spChg chg="mod">
          <ac:chgData name="Kinga Szczygieł-Stalmach" userId="4885ebb2-9220-4ee5-a07b-4c12d424773b" providerId="ADAL" clId="{5A053DF7-CD93-49C8-981F-757F4C845A1A}" dt="2024-08-09T09:32:58.525" v="134" actId="20577"/>
          <ac:spMkLst>
            <pc:docMk/>
            <pc:sldMk cId="1133043938" sldId="260"/>
            <ac:spMk id="6" creationId="{589BC5E2-732E-4C66-AB67-7B869EF7EBBC}"/>
          </ac:spMkLst>
        </pc:spChg>
      </pc:sldChg>
      <pc:sldChg chg="modSp">
        <pc:chgData name="Kinga Szczygieł-Stalmach" userId="4885ebb2-9220-4ee5-a07b-4c12d424773b" providerId="ADAL" clId="{5A053DF7-CD93-49C8-981F-757F4C845A1A}" dt="2024-08-09T09:33:16.497" v="146" actId="20577"/>
        <pc:sldMkLst>
          <pc:docMk/>
          <pc:sldMk cId="2121916280" sldId="261"/>
        </pc:sldMkLst>
        <pc:spChg chg="mod">
          <ac:chgData name="Kinga Szczygieł-Stalmach" userId="4885ebb2-9220-4ee5-a07b-4c12d424773b" providerId="ADAL" clId="{5A053DF7-CD93-49C8-981F-757F4C845A1A}" dt="2024-08-09T09:33:16.497" v="146" actId="20577"/>
          <ac:spMkLst>
            <pc:docMk/>
            <pc:sldMk cId="2121916280" sldId="261"/>
            <ac:spMk id="6" creationId="{589BC5E2-732E-4C66-AB67-7B869EF7EBBC}"/>
          </ac:spMkLst>
        </pc:spChg>
      </pc:sldChg>
      <pc:sldChg chg="modSp">
        <pc:chgData name="Kinga Szczygieł-Stalmach" userId="4885ebb2-9220-4ee5-a07b-4c12d424773b" providerId="ADAL" clId="{5A053DF7-CD93-49C8-981F-757F4C845A1A}" dt="2024-08-09T09:34:13.746" v="181" actId="6549"/>
        <pc:sldMkLst>
          <pc:docMk/>
          <pc:sldMk cId="3882390992" sldId="262"/>
        </pc:sldMkLst>
        <pc:spChg chg="mod">
          <ac:chgData name="Kinga Szczygieł-Stalmach" userId="4885ebb2-9220-4ee5-a07b-4c12d424773b" providerId="ADAL" clId="{5A053DF7-CD93-49C8-981F-757F4C845A1A}" dt="2024-08-09T09:34:13.746" v="181" actId="6549"/>
          <ac:spMkLst>
            <pc:docMk/>
            <pc:sldMk cId="3882390992" sldId="262"/>
            <ac:spMk id="6" creationId="{589BC5E2-732E-4C66-AB67-7B869EF7EBBC}"/>
          </ac:spMkLst>
        </pc:spChg>
      </pc:sldChg>
      <pc:sldChg chg="modSp add">
        <pc:chgData name="Kinga Szczygieł-Stalmach" userId="4885ebb2-9220-4ee5-a07b-4c12d424773b" providerId="ADAL" clId="{5A053DF7-CD93-49C8-981F-757F4C845A1A}" dt="2024-08-09T09:41:09.249" v="243" actId="2710"/>
        <pc:sldMkLst>
          <pc:docMk/>
          <pc:sldMk cId="2424827049" sldId="263"/>
        </pc:sldMkLst>
        <pc:spChg chg="mod">
          <ac:chgData name="Kinga Szczygieł-Stalmach" userId="4885ebb2-9220-4ee5-a07b-4c12d424773b" providerId="ADAL" clId="{5A053DF7-CD93-49C8-981F-757F4C845A1A}" dt="2024-08-09T09:41:09.249" v="243" actId="2710"/>
          <ac:spMkLst>
            <pc:docMk/>
            <pc:sldMk cId="2424827049" sldId="263"/>
            <ac:spMk id="6" creationId="{589BC5E2-732E-4C66-AB67-7B869EF7EBBC}"/>
          </ac:spMkLst>
        </pc:spChg>
      </pc:sldChg>
      <pc:sldChg chg="addSp modSp add">
        <pc:chgData name="Kinga Szczygieł-Stalmach" userId="4885ebb2-9220-4ee5-a07b-4c12d424773b" providerId="ADAL" clId="{5A053DF7-CD93-49C8-981F-757F4C845A1A}" dt="2024-08-09T09:42:50.931" v="256" actId="1076"/>
        <pc:sldMkLst>
          <pc:docMk/>
          <pc:sldMk cId="2167552436" sldId="264"/>
        </pc:sldMkLst>
        <pc:spChg chg="mod">
          <ac:chgData name="Kinga Szczygieł-Stalmach" userId="4885ebb2-9220-4ee5-a07b-4c12d424773b" providerId="ADAL" clId="{5A053DF7-CD93-49C8-981F-757F4C845A1A}" dt="2024-08-09T09:41:40.220" v="253" actId="20577"/>
          <ac:spMkLst>
            <pc:docMk/>
            <pc:sldMk cId="2167552436" sldId="264"/>
            <ac:spMk id="6" creationId="{589BC5E2-732E-4C66-AB67-7B869EF7EBBC}"/>
          </ac:spMkLst>
        </pc:spChg>
        <pc:picChg chg="add mod">
          <ac:chgData name="Kinga Szczygieł-Stalmach" userId="4885ebb2-9220-4ee5-a07b-4c12d424773b" providerId="ADAL" clId="{5A053DF7-CD93-49C8-981F-757F4C845A1A}" dt="2024-08-09T09:42:50.931" v="256" actId="1076"/>
          <ac:picMkLst>
            <pc:docMk/>
            <pc:sldMk cId="2167552436" sldId="264"/>
            <ac:picMk id="4" creationId="{0DE4023F-9C80-41FB-B29A-35337FE113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3927339" y="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HARMONOGRAM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57</a:t>
            </a:r>
            <a:endParaRPr lang="en-US" sz="2000" dirty="0"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Książkowa 2</a:t>
            </a:r>
          </a:p>
          <a:p>
            <a:pPr>
              <a:spcBef>
                <a:spcPts val="0"/>
              </a:spcBef>
            </a:pPr>
            <a:r>
              <a:rPr lang="pl-PL" sz="2000">
                <a:latin typeface="Calibri"/>
                <a:ea typeface="+mn-lt"/>
                <a:cs typeface="+mn-lt"/>
              </a:rPr>
              <a:t>03-134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62526" y="1070811"/>
            <a:ext cx="1031106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Drodzy Rodzice,</a:t>
            </a:r>
          </a:p>
          <a:p>
            <a:pPr algn="just"/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Już 02 września 2024 roku razem ze swoim dzieckiem rozpoczniecie adaptację w żłobku nr 57.</a:t>
            </a:r>
          </a:p>
          <a:p>
            <a:pPr algn="just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Wiemy, że pierwsze rozstania z rodzicami bywają bardzo trudne, dlatego zrobimy wszystko, by proces adaptacji odbył się z jak najmniejszą ilością lęku i niepokoju zarówno dla maluszka, jak i dla Państwa. W pierwszych trzech dnia będziecie Państwo przebywać wraz z dzieckiem w sali, na placu zabaw i na sali ruchowej. Zależy nam na tym, gdyż Państwa obecność w tych miejscach da maluszkowi poczucie bezpieczeństwa. Rodzic z uśmiechem rozmawiający z opiekunkami, bawiący się żłobkowymi zabawkami, swobodny i otwarty, daje dziecku sygnał, że może nam ono zaufać.</a:t>
            </a:r>
          </a:p>
          <a:p>
            <a:pPr algn="just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Adaptacja organizowana jest z podziałem na mniejsze grupy (około 8 dzieci w każdej), które przychodzą do żłobka każdego dnia adaptacji na inną godzinę. Dzięki temu będziecie mogli doświadczyć żłobkowego planu dnia, a dzieci skosztować różnych posiłków i wziąć udział w aktywnościach zgodnych z ustalonym harmonogramem dnia w żłobku.</a:t>
            </a:r>
          </a:p>
          <a:p>
            <a:pPr algn="just"/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 sierpniu drogą mailową przekażemy informacje, w której grupie będzie Państwa dziecko i na którą godzinę przychodzicie do żłobka 02 września. Każda grupa będzie podzielona na trzy mniejsze: część dzieci będzie przebywać w żłobku w godzinach 8.00-9.30, druga część w godzinach 10.00-11.30, a ostatnia w godzinach 14.00-15.30. Nauczeni doświadczeniem ubiegłych lat zdecydowaliśmy, iż ostatnia grupa będzie przychodziła do żłobka dopiero na godzinę 14.00. Około południa dzieci są senne i zbyt zmęczone, by pozytywnie odebrać pobyt w placówce. Dziecko ma możliwość zdrzemnąć się jeszcze w domu, czy w wózku na spacerze i w dobrym nastroju przyjść do żłobka, by skorzystać z popołudniowych aktywności.</a:t>
            </a:r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62526" y="1070811"/>
            <a:ext cx="1031106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02.09.2024 r. – PONIEDZIAŁEK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pierwszy dzień adaptacji</a:t>
            </a:r>
            <a:endParaRPr lang="pl-PL" sz="2400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Tego dnia przychodzicie do żłobka na umówioną godzinę. Do grupy wraz z dzieckiem wchodzi jeden rodzic. Proszę zabrać ubranka na zmianę, pieluszki, a także obuwie zmienne zarówno dla dziecka, jak i opiekuna.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Wchodzicie do żłobka dzwoniąc do przydzielonej grupy za pomocą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wideodomofonu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W trosce o bezpieczeństwo dzieci proszę pamiętać o zamykaniu furtki na dziedzińcu żłobka.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grupie przebywacie 1,5 godziny. Bardzo prosimy o aktywne uczestniczenie we wszystkich zabawach i posiłkach. Bawcie się również z innymi dziećmi. Układajcie klocki, parkujcie samochody i zorganizujcie herbatkę dla wszystkich lalek w sali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Bądźcie na poziomie dzieci, nie stójcie nad nimi, nie obserwujcie z kąta sali. Przyjdźcie w wygodnych dresach i pobawcie się z nimi na dywanie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Rozmawiajcie z opiekunkami, opowiedzcie im o swoim dziecku, odpowiedzcie na wszystkie pytania. Wiedza o upodobaniach dziecka pozwoli opiekunkom szybciej je uspokoić, czy zająć zabawą w trudnych chwilach pierwszej rozłąki z rodzicem.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Wysłuchajcie ważnych informacji organizacyjnych przekazanych przez opiekunki.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Na terenie żłobka obowiązuje całkowity zakaz używania telefonów komórkowych. Uważamy, że jest to czas dla Waszych dzieci, dlatego schowajcie wyciszone telefony głęboko do torby.</a:t>
            </a:r>
          </a:p>
        </p:txBody>
      </p:sp>
    </p:spTree>
    <p:extLst>
      <p:ext uri="{BB962C8B-B14F-4D97-AF65-F5344CB8AC3E}">
        <p14:creationId xmlns:p14="http://schemas.microsoft.com/office/powerpoint/2010/main" val="283681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62526" y="1070811"/>
            <a:ext cx="1031106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03-04.09.2024 r. – WTOREK i ŚRODA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drugi  trzeci dzień adaptacji</a:t>
            </a:r>
            <a:endParaRPr lang="pl-PL" sz="2400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We wtorek i środę powtórzymy poniedziałkowy plan dnia. Wypełnimy je zabawą, rozmowami o dziecku i odpowiedziami na nurtujące Państwa pytania.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Wraz z dziećmi będziecie mieli okazję obejrzeć żłobek, pobawić się na placu zabaw i sali ruchowej.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Opiekunki będą bacznie obserwować dzieci. Jeśli zauważą, że dziecko czuje się bardzo swobodnie w grupie, samo nawiązuje z nimi kontakt, pokazuje zabawki, czy pozwala brać się na ręce, w porozumieniu z rodzicem możemy spróbować krótkiego rozstania (rodzic żegna się z dzieckiem i opuszcza grupę na krótką chwilę).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3304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40468" y="1166842"/>
            <a:ext cx="10311063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05.09.2024 r. – CZWARTEK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czwarty dzień adaptacji</a:t>
            </a:r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Tego dnia również przychodzicie Państwo do żłobka na umówioną godzinę.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Rozpoczynacie dzień od towarzyszenia dziecku przy posiłku, po czym żegnacie się i opuszczacie grupę.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Zachęcamy, by dziecko przyniosło ze sobą ulubioną zabawkę,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przytulankę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lub kocyk. Wzmocni to poczucie jego bezpieczeństwa.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Maluszek zostaje pod opieką opiekunek na około 1 godzinę, po czym jest odbierany przez rodzica.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Opiekunowie na ten czas opuszczają teren żłobka, ale pozostają w pobliżu i w kontakcie telefonicznym.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Zachęcamy, by czas po wyjściu ze żłobka spędzić wspólnie z dzieckiem w bliskości, na zabawie lub spacerze.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191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940468" y="1166842"/>
            <a:ext cx="1031106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06.09.2024 r. – PIĄTEK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– piąty dzień adaptacji</a:t>
            </a:r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dirty="0">
                <a:solidFill>
                  <a:srgbClr val="002060"/>
                </a:solidFill>
              </a:rPr>
              <a:t> 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Dzień wygląda podobnie do czwartku, z wyłączeniem obecności rodzica przy posiłku.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 przebraniu dziecka w szatni, rozstajecie się w drzwiach do sali.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Pożegnajcie się czule, lecz krótko.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Bardzo ważne jest określenie przez rodzica kiedy wróci, tu niezbędny jest konkretny komunikat, np.: gdy zjesz śniadanko, gdy zjesz owoce, po powrocie z placu zabaw, po obiedzie, itp.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Dziecko zostaje w grupie 1-2 godziny. Rodzic jest w kontakcie telefonicznym z opiekunkami, gdyby była potrzeba szybszego odebrania dziecka, przychodzi niezwłocznie.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239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144654" y="1184597"/>
            <a:ext cx="1031106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09-13.09.2024 r. –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 drugi tydzień adaptacji</a:t>
            </a:r>
            <a:endParaRPr lang="pl-PL" sz="2400" b="1" dirty="0">
              <a:solidFill>
                <a:srgbClr val="002060"/>
              </a:solidFill>
            </a:endParaRPr>
          </a:p>
          <a:p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Czas pobytu w żłobku jest stopniowo wydłużany, w zależności od samopoczucia i gotowości dziecka oraz możliwości rodzica.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Jeżeli dziecko jest gotowe może przebywać w placówce od śniadania do godziny 12.00.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pl-PL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16-20.09.2024 r. –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i="1" dirty="0">
                <a:latin typeface="Calibri" panose="020F0502020204030204" pitchFamily="34" charset="0"/>
                <a:cs typeface="Calibri" panose="020F0502020204030204" pitchFamily="34" charset="0"/>
              </a:rPr>
              <a:t>trzeci tydzień adaptacji</a:t>
            </a:r>
            <a:endParaRPr lang="pl-PL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 dwutygodniowej adaptacji dziecka w placówce Rodzice mogą spróbować pozostawić dziecko na leżakowanie. Decyzja jest uzgadniana z opiekunkami, które najlepiej wiedzą, czy dziecko jest już gotowe na kolejny krok. By mogło zostać na drzemkę, musi pić i podejmować próby jedzenia, poprosić o pomoc lub przyjąć ją od opiekunek, zaciekawić się zabawą lub zabawką.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 pierwszych dniach leżakowania proszę odebrać dziecko około godziny 15.00, po zjedzonym podwieczorku.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482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1144654" y="1184597"/>
            <a:ext cx="103110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Wierzymy, że adaptacja Państwa dziecka przebiegnie sprawnie i szybko będzie ono przychodziło do żłobka z uśmiechem na ustach. Najważniejsza jest współpraca opiekunów z personelem żłobka, który mając wieloletnie doświadczenie zrobi wszystko, by adaptacja była jak najmniej stresująca.</a:t>
            </a:r>
          </a:p>
          <a:p>
            <a:pPr algn="ctr">
              <a:lnSpc>
                <a:spcPct val="150000"/>
              </a:lnSpc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Czekamy na Was z niecierpliwością!</a:t>
            </a:r>
          </a:p>
          <a:p>
            <a:pPr algn="ctr">
              <a:lnSpc>
                <a:spcPct val="150000"/>
              </a:lnSpc>
            </a:pPr>
            <a:endParaRPr lang="pl-PL" sz="2000" b="1" i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150000"/>
              </a:lnSpc>
            </a:pPr>
            <a:endParaRPr lang="pl-PL" sz="2000" b="1" i="1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150000"/>
              </a:lnSpc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DE4023F-9C80-41FB-B29A-35337FE11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077" y="3979737"/>
            <a:ext cx="4620270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5243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b91f61f-1185-4990-a5b8-f6a0243aafd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75F2D4B0E194438E3A35E86188CDFD" ma:contentTypeVersion="15" ma:contentTypeDescription="Utwórz nowy dokument." ma:contentTypeScope="" ma:versionID="56eceec8ea00a7c4dc9940557bf16f81">
  <xsd:schema xmlns:xsd="http://www.w3.org/2001/XMLSchema" xmlns:xs="http://www.w3.org/2001/XMLSchema" xmlns:p="http://schemas.microsoft.com/office/2006/metadata/properties" xmlns:ns3="5b91f61f-1185-4990-a5b8-f6a0243aafd3" xmlns:ns4="7f32a789-dc66-4f3b-84ab-70cfe4ed8e81" targetNamespace="http://schemas.microsoft.com/office/2006/metadata/properties" ma:root="true" ma:fieldsID="51685e0981acf3ee26dd8248880d1f48" ns3:_="" ns4:_="">
    <xsd:import namespace="5b91f61f-1185-4990-a5b8-f6a0243aafd3"/>
    <xsd:import namespace="7f32a789-dc66-4f3b-84ab-70cfe4ed8e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91f61f-1185-4990-a5b8-f6a0243aaf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2a789-dc66-4f3b-84ab-70cfe4ed8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9E432A-0D4C-48B5-A53B-9BFC42F32111}">
  <ds:schemaRefs>
    <ds:schemaRef ds:uri="http://purl.org/dc/elements/1.1/"/>
    <ds:schemaRef ds:uri="http://www.w3.org/XML/1998/namespace"/>
    <ds:schemaRef ds:uri="http://schemas.openxmlformats.org/package/2006/metadata/core-properties"/>
    <ds:schemaRef ds:uri="5b91f61f-1185-4990-a5b8-f6a0243aafd3"/>
    <ds:schemaRef ds:uri="http://schemas.microsoft.com/office/infopath/2007/PartnerControls"/>
    <ds:schemaRef ds:uri="http://purl.org/dc/dcmitype/"/>
    <ds:schemaRef ds:uri="http://schemas.microsoft.com/office/2006/documentManagement/types"/>
    <ds:schemaRef ds:uri="7f32a789-dc66-4f3b-84ab-70cfe4ed8e81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0E9083C-64E4-4938-BEF8-A2BE673A13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E5E5E-F6BE-48F7-AE32-2B098D54B1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91f61f-1185-4990-a5b8-f6a0243aafd3"/>
    <ds:schemaRef ds:uri="7f32a789-dc66-4f3b-84ab-70cfe4ed8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1099</Words>
  <Application>Microsoft Office PowerPoint</Application>
  <PresentationFormat>Panoramiczny</PresentationFormat>
  <Paragraphs>64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Engram Warsaw</vt:lpstr>
      <vt:lpstr>Wingdings</vt:lpstr>
      <vt:lpstr>AccentBoxVTI</vt:lpstr>
      <vt:lpstr>HARMONOGRAM ADAPTACJI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Kinga Szczygieł-Stalmach</dc:creator>
  <cp:lastModifiedBy>Kinga Szczygieł-Stalmach</cp:lastModifiedBy>
  <cp:revision>40</cp:revision>
  <dcterms:created xsi:type="dcterms:W3CDTF">2023-03-20T11:53:13Z</dcterms:created>
  <dcterms:modified xsi:type="dcterms:W3CDTF">2024-08-09T09:42:52Z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0x0101002275F2D4B0E194438E3A35E86188CDFD</vt:lpwstr>
  </property>
</Properties>
</file>