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7" r:id="rId2"/>
    <p:sldId id="269" r:id="rId3"/>
    <p:sldId id="271" r:id="rId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B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2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6C064A-D61B-4B21-B757-51A9B82445B8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05E07-67EA-4042-A3F6-853A8AD8D2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3398-B099-4BCF-A188-54D3C8F01C7D}" type="datetimeFigureOut">
              <a:rPr lang="pl-PL" smtClean="0"/>
              <a:t>3.02.2025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B1108-11AB-43C1-A16B-FF49FCDB7E8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3398-B099-4BCF-A188-54D3C8F01C7D}" type="datetimeFigureOut">
              <a:rPr lang="pl-PL" smtClean="0"/>
              <a:t>3.02.2025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B1108-11AB-43C1-A16B-FF49FCDB7E8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3398-B099-4BCF-A188-54D3C8F01C7D}" type="datetimeFigureOut">
              <a:rPr lang="pl-PL" smtClean="0"/>
              <a:t>3.02.2025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B1108-11AB-43C1-A16B-FF49FCDB7E8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3398-B099-4BCF-A188-54D3C8F01C7D}" type="datetimeFigureOut">
              <a:rPr lang="pl-PL" smtClean="0"/>
              <a:t>3.02.2025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B1108-11AB-43C1-A16B-FF49FCDB7E8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3398-B099-4BCF-A188-54D3C8F01C7D}" type="datetimeFigureOut">
              <a:rPr lang="pl-PL" smtClean="0"/>
              <a:t>3.02.2025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B1108-11AB-43C1-A16B-FF49FCDB7E8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3398-B099-4BCF-A188-54D3C8F01C7D}" type="datetimeFigureOut">
              <a:rPr lang="pl-PL" smtClean="0"/>
              <a:t>3.02.2025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B1108-11AB-43C1-A16B-FF49FCDB7E8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3398-B099-4BCF-A188-54D3C8F01C7D}" type="datetimeFigureOut">
              <a:rPr lang="pl-PL" smtClean="0"/>
              <a:t>3.02.2025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B1108-11AB-43C1-A16B-FF49FCDB7E8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3398-B099-4BCF-A188-54D3C8F01C7D}" type="datetimeFigureOut">
              <a:rPr lang="pl-PL" smtClean="0"/>
              <a:t>3.02.2025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B1108-11AB-43C1-A16B-FF49FCDB7E8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3398-B099-4BCF-A188-54D3C8F01C7D}" type="datetimeFigureOut">
              <a:rPr lang="pl-PL" smtClean="0"/>
              <a:t>3.02.2025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B1108-11AB-43C1-A16B-FF49FCDB7E8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3398-B099-4BCF-A188-54D3C8F01C7D}" type="datetimeFigureOut">
              <a:rPr lang="pl-PL" smtClean="0"/>
              <a:t>3.02.2025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B1108-11AB-43C1-A16B-FF49FCDB7E8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93398-B099-4BCF-A188-54D3C8F01C7D}" type="datetimeFigureOut">
              <a:rPr lang="pl-PL" smtClean="0"/>
              <a:t>3.02.2025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B1108-11AB-43C1-A16B-FF49FCDB7E8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93398-B099-4BCF-A188-54D3C8F01C7D}" type="datetimeFigureOut">
              <a:rPr lang="pl-PL" smtClean="0"/>
              <a:t>3.02.2025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B1108-11AB-43C1-A16B-FF49FCDB7E8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 rotWithShape="1">
          <a:blip r:embed="rId2"/>
          <a:srcRect r="23585" b="9091"/>
          <a:stretch>
            <a:fillRect/>
          </a:stretch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77980" y="1122363"/>
            <a:ext cx="5847033" cy="3257954"/>
          </a:xfrm>
        </p:spPr>
        <p:txBody>
          <a:bodyPr anchor="b">
            <a:normAutofit/>
          </a:bodyPr>
          <a:lstStyle/>
          <a:p>
            <a:pPr algn="l"/>
            <a:r>
              <a:rPr lang="pl-PL" sz="4000" b="1" dirty="0">
                <a:latin typeface="Calibri" panose="020F0502020204030204"/>
                <a:cs typeface="Calibri Light" panose="020F0302020204030204"/>
              </a:rPr>
              <a:t>PRZYKŁADOWY JADŁOSPIS</a:t>
            </a:r>
            <a:endParaRPr lang="pl-PL" sz="4000" b="1" dirty="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77980" y="4731811"/>
            <a:ext cx="4023359" cy="120814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pl-PL" sz="2000" dirty="0">
                <a:cs typeface="Calibri" panose="020F0502020204030204"/>
              </a:rPr>
              <a:t>Żłobek nr 76</a:t>
            </a:r>
            <a:endParaRPr lang="en-US" sz="2000" dirty="0">
              <a:ea typeface="+mn-lt"/>
              <a:cs typeface="+mn-lt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pl-PL" sz="2000" dirty="0">
                <a:cs typeface="Calibri" panose="020F0502020204030204"/>
              </a:rPr>
              <a:t>ul. </a:t>
            </a:r>
            <a:r>
              <a:rPr lang="pl-PL" sz="2000">
                <a:cs typeface="Calibri" panose="020F0502020204030204"/>
              </a:rPr>
              <a:t>Ceramiczna 9B</a:t>
            </a:r>
            <a:endParaRPr lang="pl-PL" sz="2000" dirty="0">
              <a:ea typeface="+mn-lt"/>
              <a:cs typeface="+mn-lt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pl-PL" sz="2000" dirty="0">
                <a:cs typeface="Calibri" panose="020F0502020204030204"/>
              </a:rPr>
              <a:t>03- 126 Warszawa</a:t>
            </a:r>
            <a:endParaRPr lang="pl-PL" dirty="0"/>
          </a:p>
        </p:txBody>
      </p:sp>
      <p:sp>
        <p:nvSpPr>
          <p:cNvPr id="13" name="Rectangle 12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26" y="41295"/>
            <a:ext cx="2743200" cy="1770669"/>
          </a:xfrm>
          <a:prstGeom prst="rect">
            <a:avLst/>
          </a:prstGeom>
        </p:spPr>
      </p:pic>
      <p:sp>
        <p:nvSpPr>
          <p:cNvPr id="7" name="TextBox 1"/>
          <p:cNvSpPr txBox="1"/>
          <p:nvPr/>
        </p:nvSpPr>
        <p:spPr>
          <a:xfrm>
            <a:off x="247650" y="6404610"/>
            <a:ext cx="2900045" cy="260350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100" dirty="0">
                <a:latin typeface="Engram Warsaw"/>
              </a:rPr>
              <a:t>#</a:t>
            </a:r>
            <a:r>
              <a:rPr lang="pl-PL" sz="1100" dirty="0">
                <a:solidFill>
                  <a:srgbClr val="0091CF"/>
                </a:solidFill>
                <a:latin typeface="Engram Warsaw"/>
              </a:rPr>
              <a:t>WARSZAWA</a:t>
            </a:r>
            <a:r>
              <a:rPr lang="pl-PL" sz="1100" dirty="0">
                <a:solidFill>
                  <a:srgbClr val="FAB036"/>
                </a:solidFill>
                <a:latin typeface="Engram Warsaw"/>
              </a:rPr>
              <a:t>DLA</a:t>
            </a:r>
            <a:r>
              <a:rPr lang="pl-PL" sz="1100" dirty="0">
                <a:solidFill>
                  <a:srgbClr val="E53629"/>
                </a:solidFill>
                <a:latin typeface="Engram Warsaw"/>
              </a:rPr>
              <a:t>NAJMŁODSZYCH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108000" y="365125"/>
            <a:ext cx="10515600" cy="1325563"/>
          </a:xfrm>
        </p:spPr>
        <p:txBody>
          <a:bodyPr/>
          <a:lstStyle/>
          <a:p>
            <a:pPr algn="ctr"/>
            <a:endParaRPr lang="pl-PL" altLang="en-US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custDataLst>
              <p:tags r:id="rId1"/>
            </p:custDataLst>
          </p:nvPr>
        </p:nvGraphicFramePr>
        <p:xfrm>
          <a:off x="-254635" y="635"/>
          <a:ext cx="12446000" cy="8086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7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4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11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1655">
                <a:tc>
                  <a:txBody>
                    <a:bodyPr/>
                    <a:lstStyle/>
                    <a:p>
                      <a:pPr algn="ctr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b="1" i="1">
                          <a:solidFill>
                            <a:schemeClr val="bg1"/>
                          </a:solidFill>
                          <a:latin typeface="Calibri" panose="020F0502020204030204"/>
                          <a:ea typeface="等线"/>
                        </a:rPr>
                        <a:t>Śniadanie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>
                      <a:noFill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b="1" i="1">
                          <a:solidFill>
                            <a:schemeClr val="bg1"/>
                          </a:solidFill>
                          <a:latin typeface="Calibri" panose="020F0502020204030204"/>
                          <a:ea typeface="等线"/>
                        </a:rPr>
                        <a:t>Obiad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>
                      <a:noFill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pl-PL" sz="1400" b="1" i="1">
                          <a:solidFill>
                            <a:schemeClr val="bg1"/>
                          </a:solidFill>
                          <a:latin typeface="Calibri" panose="020F0502020204030204"/>
                          <a:ea typeface="等线"/>
                        </a:rPr>
                        <a:t>Zupa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>
                      <a:noFill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 i="1">
                          <a:solidFill>
                            <a:schemeClr val="bg1"/>
                          </a:solidFill>
                          <a:latin typeface="Calibri" panose="020F0502020204030204"/>
                          <a:ea typeface="等线"/>
                          <a:sym typeface="+mn-ea"/>
                        </a:rPr>
                        <a:t>Podwieczorek</a:t>
                      </a:r>
                      <a:endParaRPr lang="pl-PL" altLang="en-US" sz="1400" i="1">
                        <a:solidFill>
                          <a:schemeClr val="bg1"/>
                        </a:solidFill>
                        <a:latin typeface="Calibri" panose="020F0502020204030204"/>
                        <a:ea typeface="等线"/>
                        <a:sym typeface="+mn-ea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350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i="1">
                          <a:latin typeface="Calibri" panose="020F0502020204030204"/>
                          <a:ea typeface="等线"/>
                        </a:rPr>
                        <a:t>Płatki owsiane</a:t>
                      </a:r>
                      <a:r>
                        <a:rPr sz="1200" i="1" baseline="30000">
                          <a:latin typeface="Calibri" panose="020F0502020204030204"/>
                          <a:ea typeface="等线"/>
                        </a:rPr>
                        <a:t>1</a:t>
                      </a:r>
                      <a:r>
                        <a:rPr sz="1200" i="1">
                          <a:latin typeface="Calibri" panose="020F0502020204030204"/>
                          <a:ea typeface="等线"/>
                        </a:rPr>
                        <a:t> na mleku</a:t>
                      </a:r>
                      <a:r>
                        <a:rPr sz="1200" i="1" baseline="30000">
                          <a:latin typeface="Calibri" panose="020F0502020204030204"/>
                          <a:ea typeface="等线"/>
                        </a:rPr>
                        <a:t>5</a:t>
                      </a:r>
                      <a:r>
                        <a:rPr sz="1200" i="1">
                          <a:latin typeface="Calibri" panose="020F0502020204030204"/>
                          <a:ea typeface="等线"/>
                        </a:rPr>
                        <a:t>, pieczywo mieszane (bułka wrocławska, chleb razowy, chleb tradycyjny)</a:t>
                      </a:r>
                      <a:r>
                        <a:rPr sz="1200" i="1" baseline="30000">
                          <a:latin typeface="Calibri" panose="020F0502020204030204"/>
                          <a:ea typeface="等线"/>
                        </a:rPr>
                        <a:t>1</a:t>
                      </a:r>
                      <a:r>
                        <a:rPr sz="1200" i="1">
                          <a:latin typeface="Calibri" panose="020F0502020204030204"/>
                          <a:ea typeface="等线"/>
                        </a:rPr>
                        <a:t> z masłem</a:t>
                      </a:r>
                      <a:r>
                        <a:rPr sz="1200" i="1" baseline="30000">
                          <a:latin typeface="Calibri" panose="020F0502020204030204"/>
                          <a:ea typeface="等线"/>
                        </a:rPr>
                        <a:t>5</a:t>
                      </a:r>
                      <a:r>
                        <a:rPr sz="1200" i="1">
                          <a:latin typeface="Calibri" panose="020F0502020204030204"/>
                          <a:ea typeface="等线"/>
                        </a:rPr>
                        <a:t>, ser żółty mierzwioiny</a:t>
                      </a:r>
                      <a:r>
                        <a:rPr sz="1200" i="1" baseline="30000">
                          <a:latin typeface="Calibri" panose="020F0502020204030204"/>
                          <a:ea typeface="等线"/>
                        </a:rPr>
                        <a:t>5</a:t>
                      </a:r>
                      <a:r>
                        <a:rPr sz="1200" i="1">
                          <a:latin typeface="Calibri" panose="020F0502020204030204"/>
                          <a:ea typeface="等线"/>
                        </a:rPr>
                        <a:t>, papryka czerwona, sałata roszponka, herbata owocowa 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b="1" i="1">
                          <a:latin typeface="Calibri" panose="020F0502020204030204"/>
                          <a:ea typeface="等线"/>
                        </a:rPr>
                        <a:t>Dieta: b/ml – kaszka b/ml, bułka b/glutenowa,  flora, szynka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i="1">
                          <a:latin typeface="Calibri" panose="020F0502020204030204"/>
                          <a:ea typeface="等线"/>
                        </a:rPr>
                        <a:t>woda źródlana</a:t>
                      </a:r>
                      <a:endParaRPr sz="1200" b="1" i="1">
                        <a:latin typeface="Calibri" panose="020F0502020204030204"/>
                        <a:ea typeface="等线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i="1">
                          <a:latin typeface="Calibri" panose="020F0502020204030204"/>
                          <a:ea typeface="等线"/>
                        </a:rPr>
                        <a:t>Kaszotto (kasza bulgur, cukinia, bakłażan, dynia, przecier pomidorowy) z kurczakiem, surówka: kapusta pekińska z marchewką, jabłkiem i jogurtem</a:t>
                      </a:r>
                      <a:r>
                        <a:rPr sz="1200" i="1" baseline="30000">
                          <a:latin typeface="Calibri" panose="020F0502020204030204"/>
                          <a:ea typeface="等线"/>
                        </a:rPr>
                        <a:t>5  </a:t>
                      </a:r>
                      <a:r>
                        <a:rPr sz="1200" i="1">
                          <a:latin typeface="Calibri" panose="020F0502020204030204"/>
                          <a:ea typeface="等线"/>
                        </a:rPr>
                        <a:t>jarzynka: marchewka junior gotowana na parze, kompot z wiśni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b="1" i="1">
                          <a:latin typeface="Calibri" panose="020F0502020204030204"/>
                          <a:ea typeface="等线"/>
                        </a:rPr>
                        <a:t>Dieta: surówka z olejem z pestek winogron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i="1">
                          <a:latin typeface="Calibri" panose="020F0502020204030204"/>
                          <a:ea typeface="等线"/>
                        </a:rPr>
                        <a:t>Deser: banany, mandarynki</a:t>
                      </a:r>
                      <a:endParaRPr sz="1200" b="1" i="1">
                        <a:latin typeface="Calibri" panose="020F0502020204030204"/>
                        <a:ea typeface="等线"/>
                      </a:endParaRPr>
                    </a:p>
                  </a:txBody>
                  <a:tcPr marL="0" marR="0" marT="0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i="1">
                          <a:latin typeface="Calibri" panose="020F0502020204030204"/>
                          <a:ea typeface="等线"/>
                        </a:rPr>
                        <a:t>Zupa z białej kapusty na włoszczyźnie</a:t>
                      </a:r>
                      <a:r>
                        <a:rPr sz="1200" i="1" baseline="30000">
                          <a:latin typeface="Calibri" panose="020F0502020204030204"/>
                          <a:ea typeface="等线"/>
                        </a:rPr>
                        <a:t>7 </a:t>
                      </a:r>
                      <a:r>
                        <a:rPr sz="1200" i="1">
                          <a:latin typeface="Calibri" panose="020F0502020204030204"/>
                          <a:ea typeface="等线"/>
                        </a:rPr>
                        <a:t>z ziemniakami i zieleniną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i="1">
                          <a:latin typeface="Calibri" panose="020F0502020204030204"/>
                          <a:ea typeface="等线"/>
                        </a:rPr>
                        <a:t> 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sz="1200" i="1" baseline="30000">
                        <a:latin typeface="Calibri" panose="020F0502020204030204"/>
                        <a:ea typeface="等线"/>
                      </a:endParaRPr>
                    </a:p>
                  </a:txBody>
                  <a:tcPr marL="0" marR="0" marT="0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i="1">
                          <a:latin typeface="Calibri" panose="020F0502020204030204"/>
                          <a:ea typeface="等线"/>
                          <a:sym typeface="+mn-ea"/>
                        </a:rPr>
                        <a:t>Maślanka</a:t>
                      </a:r>
                      <a:r>
                        <a:rPr sz="1200" i="1" baseline="30000">
                          <a:latin typeface="Calibri" panose="020F0502020204030204"/>
                          <a:ea typeface="等线"/>
                          <a:sym typeface="+mn-ea"/>
                        </a:rPr>
                        <a:t>5 </a:t>
                      </a:r>
                      <a:r>
                        <a:rPr sz="1200" i="1">
                          <a:latin typeface="Calibri" panose="020F0502020204030204"/>
                          <a:ea typeface="等线"/>
                          <a:sym typeface="+mn-ea"/>
                        </a:rPr>
                        <a:t> morelowa, biszkopty</a:t>
                      </a:r>
                      <a:r>
                        <a:rPr sz="1200" i="1" baseline="30000">
                          <a:latin typeface="Calibri" panose="020F0502020204030204"/>
                          <a:ea typeface="等线"/>
                          <a:sym typeface="+mn-ea"/>
                        </a:rPr>
                        <a:t>125</a:t>
                      </a:r>
                      <a:endParaRPr sz="1200" i="1" baseline="30000">
                        <a:latin typeface="Calibri" panose="020F0502020204030204"/>
                        <a:ea typeface="等线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i="1">
                          <a:latin typeface="Calibri" panose="020F0502020204030204"/>
                          <a:ea typeface="等线"/>
                          <a:sym typeface="+mn-ea"/>
                        </a:rPr>
                        <a:t>Dieta: Koktajl na napoju jaglanym z brzoskwiniami, wafle ryżowe, woda źródlana</a:t>
                      </a:r>
                      <a:endParaRPr sz="1200" i="1" baseline="30000">
                        <a:latin typeface="Calibri" panose="020F0502020204030204"/>
                        <a:ea typeface="等线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pl-PL" altLang="en-US" sz="1200" i="1">
                        <a:latin typeface="Calibri" panose="020F0502020204030204"/>
                        <a:ea typeface="等线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>
                      <a:noFill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2461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i="1">
                          <a:latin typeface="Calibri" panose="020F0502020204030204"/>
                          <a:ea typeface="等线"/>
                        </a:rPr>
                        <a:t>Kawa zbożowa b/glutenowa na mleku</a:t>
                      </a:r>
                      <a:r>
                        <a:rPr sz="1200" i="1" baseline="30000">
                          <a:latin typeface="Calibri" panose="020F0502020204030204"/>
                          <a:ea typeface="等线"/>
                        </a:rPr>
                        <a:t>5</a:t>
                      </a:r>
                      <a:r>
                        <a:rPr sz="1200" i="1">
                          <a:latin typeface="Calibri" panose="020F0502020204030204"/>
                          <a:ea typeface="等线"/>
                        </a:rPr>
                        <a:t>, pieczywo (bułka wrocławska, chleb razowy, chleb tradycyjny)</a:t>
                      </a:r>
                      <a:r>
                        <a:rPr sz="1200" i="1" baseline="30000">
                          <a:latin typeface="Calibri" panose="020F0502020204030204"/>
                          <a:ea typeface="等线"/>
                        </a:rPr>
                        <a:t>1</a:t>
                      </a:r>
                      <a:r>
                        <a:rPr sz="1200" i="1">
                          <a:latin typeface="Calibri" panose="020F0502020204030204"/>
                          <a:ea typeface="等线"/>
                        </a:rPr>
                        <a:t> z masłem</a:t>
                      </a:r>
                      <a:r>
                        <a:rPr sz="1200" i="1" baseline="30000">
                          <a:latin typeface="Calibri" panose="020F0502020204030204"/>
                          <a:ea typeface="等线"/>
                        </a:rPr>
                        <a:t>5</a:t>
                      </a:r>
                      <a:r>
                        <a:rPr sz="1200" i="1">
                          <a:latin typeface="Calibri" panose="020F0502020204030204"/>
                          <a:ea typeface="等线"/>
                        </a:rPr>
                        <a:t>, polędwica z szynki, sałata rzymska, ogórek, rzodkiewka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b="1" i="1">
                          <a:latin typeface="Calibri" panose="020F0502020204030204"/>
                          <a:ea typeface="等线"/>
                        </a:rPr>
                        <a:t>Dieta: kawa na napoju jaglanym, bułka b/glutenowa, flora,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i="1">
                          <a:latin typeface="Calibri" panose="020F0502020204030204"/>
                          <a:ea typeface="等线"/>
                        </a:rPr>
                        <a:t>woda źródlana</a:t>
                      </a:r>
                      <a:endParaRPr sz="1200" b="1" i="1">
                        <a:latin typeface="Calibri" panose="020F0502020204030204"/>
                        <a:ea typeface="等线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i="1">
                          <a:latin typeface="Calibri" panose="020F0502020204030204"/>
                          <a:ea typeface="等线"/>
                        </a:rPr>
                        <a:t>Klopsiki z  dorsza </a:t>
                      </a:r>
                      <a:r>
                        <a:rPr sz="1200" i="1" baseline="30000">
                          <a:latin typeface="Calibri" panose="020F0502020204030204"/>
                          <a:ea typeface="等线"/>
                        </a:rPr>
                        <a:t>123</a:t>
                      </a:r>
                      <a:r>
                        <a:rPr sz="1200" i="1">
                          <a:latin typeface="Calibri" panose="020F0502020204030204"/>
                          <a:ea typeface="等线"/>
                        </a:rPr>
                        <a:t> w sosie greckim, ziemniaki, surówka: z kapusty kiszonej z marchewką, porem, jabłkiem i oliwą jarzynka: brokuły i marchew junior gotowane na parze, kompot z truskawkowy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b="1" i="1">
                          <a:latin typeface="Calibri" panose="020F0502020204030204"/>
                          <a:ea typeface="等线"/>
                        </a:rPr>
                        <a:t>Dieta: kotlet b/jajka i glutenu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i="1">
                          <a:latin typeface="Calibri" panose="020F0502020204030204"/>
                          <a:ea typeface="等线"/>
                        </a:rPr>
                        <a:t>Deser: jabłka, arbuz</a:t>
                      </a:r>
                      <a:endParaRPr sz="1200" b="1" i="1">
                        <a:latin typeface="Calibri" panose="020F0502020204030204"/>
                        <a:ea typeface="等线"/>
                      </a:endParaRPr>
                    </a:p>
                  </a:txBody>
                  <a:tcPr marL="0" marR="0" marT="0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i="1">
                          <a:latin typeface="Calibri" panose="020F0502020204030204"/>
                          <a:ea typeface="等线"/>
                        </a:rPr>
                        <a:t>Zupa pomidorowa na włoszczyźnie zabielana śmietaną</a:t>
                      </a:r>
                      <a:r>
                        <a:rPr sz="1200" i="1" baseline="30000">
                          <a:latin typeface="Calibri" panose="020F0502020204030204"/>
                          <a:ea typeface="等线"/>
                        </a:rPr>
                        <a:t>5</a:t>
                      </a:r>
                      <a:r>
                        <a:rPr sz="1200" i="1">
                          <a:latin typeface="Calibri" panose="020F0502020204030204"/>
                          <a:ea typeface="等线"/>
                        </a:rPr>
                        <a:t> makaronem b/jajecznym</a:t>
                      </a:r>
                      <a:r>
                        <a:rPr sz="1200" i="1" baseline="30000">
                          <a:latin typeface="Calibri" panose="020F0502020204030204"/>
                          <a:ea typeface="等线"/>
                        </a:rPr>
                        <a:t>1</a:t>
                      </a:r>
                      <a:r>
                        <a:rPr sz="1200" i="1">
                          <a:latin typeface="Calibri" panose="020F0502020204030204"/>
                          <a:ea typeface="等线"/>
                        </a:rPr>
                        <a:t> i zieleniną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i="1">
                          <a:latin typeface="Calibri" panose="020F0502020204030204"/>
                          <a:ea typeface="等线"/>
                        </a:rPr>
                        <a:t> 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sz="1200" b="1" i="1">
                        <a:latin typeface="Calibri" panose="020F0502020204030204"/>
                        <a:ea typeface="等线"/>
                      </a:endParaRPr>
                    </a:p>
                  </a:txBody>
                  <a:tcPr marL="0" marR="0" marT="0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i="1">
                          <a:latin typeface="Calibri" panose="020F0502020204030204"/>
                          <a:ea typeface="等线"/>
                          <a:sym typeface="+mn-ea"/>
                        </a:rPr>
                        <a:t>Budyń jaglano – bananowy gotowany na mleku</a:t>
                      </a:r>
                      <a:r>
                        <a:rPr sz="1200" i="1" baseline="30000">
                          <a:latin typeface="Calibri" panose="020F0502020204030204"/>
                          <a:ea typeface="等线"/>
                          <a:sym typeface="+mn-ea"/>
                        </a:rPr>
                        <a:t>5</a:t>
                      </a:r>
                      <a:r>
                        <a:rPr sz="1200" i="1">
                          <a:latin typeface="Calibri" panose="020F0502020204030204"/>
                          <a:ea typeface="等线"/>
                          <a:sym typeface="+mn-ea"/>
                        </a:rPr>
                        <a:t> </a:t>
                      </a:r>
                      <a:endParaRPr sz="1200" i="1">
                        <a:latin typeface="Calibri" panose="020F0502020204030204"/>
                        <a:ea typeface="等线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b="1" i="1">
                          <a:latin typeface="Calibri" panose="020F0502020204030204"/>
                          <a:ea typeface="等线"/>
                          <a:sym typeface="+mn-ea"/>
                        </a:rPr>
                        <a:t>Dieta: zupa b/śmietany, budyń j.w. na napoju jaglanym</a:t>
                      </a:r>
                      <a:endParaRPr sz="1200" b="1" i="1">
                        <a:latin typeface="Calibri" panose="020F0502020204030204"/>
                        <a:ea typeface="等线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i="1">
                          <a:latin typeface="Calibri" panose="020F0502020204030204"/>
                          <a:ea typeface="等线"/>
                          <a:sym typeface="+mn-ea"/>
                        </a:rPr>
                        <a:t>woda źródlana</a:t>
                      </a:r>
                      <a:endParaRPr lang="pl-PL" altLang="en-US" sz="1200" i="1">
                        <a:latin typeface="Calibri" panose="020F0502020204030204"/>
                        <a:ea typeface="等线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>
                      <a:noFill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801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i="1">
                          <a:latin typeface="Calibri" panose="020F0502020204030204"/>
                          <a:ea typeface="等线"/>
                        </a:rPr>
                        <a:t>Kasza manna</a:t>
                      </a:r>
                      <a:r>
                        <a:rPr sz="1200" i="1" baseline="30000">
                          <a:latin typeface="Calibri" panose="020F0502020204030204"/>
                          <a:ea typeface="等线"/>
                        </a:rPr>
                        <a:t>1</a:t>
                      </a:r>
                      <a:r>
                        <a:rPr sz="1200" i="1">
                          <a:latin typeface="Calibri" panose="020F0502020204030204"/>
                          <a:ea typeface="等线"/>
                        </a:rPr>
                        <a:t> na mleku</a:t>
                      </a:r>
                      <a:r>
                        <a:rPr sz="1200" i="1" baseline="30000">
                          <a:latin typeface="Calibri" panose="020F0502020204030204"/>
                          <a:ea typeface="等线"/>
                        </a:rPr>
                        <a:t>5</a:t>
                      </a:r>
                      <a:r>
                        <a:rPr sz="1200" i="1">
                          <a:latin typeface="Calibri" panose="020F0502020204030204"/>
                          <a:ea typeface="等线"/>
                        </a:rPr>
                        <a:t>, pieczywo mieszane (bułka wrocławska, chleb razowy, chleb tradycyjny)</a:t>
                      </a:r>
                      <a:r>
                        <a:rPr sz="1200" i="1" baseline="30000">
                          <a:latin typeface="Calibri" panose="020F0502020204030204"/>
                          <a:ea typeface="等线"/>
                        </a:rPr>
                        <a:t>1</a:t>
                      </a:r>
                      <a:r>
                        <a:rPr sz="1200" i="1">
                          <a:latin typeface="Calibri" panose="020F0502020204030204"/>
                          <a:ea typeface="等线"/>
                        </a:rPr>
                        <a:t> z masłem</a:t>
                      </a:r>
                      <a:r>
                        <a:rPr sz="1200" i="1" baseline="30000">
                          <a:latin typeface="Calibri" panose="020F0502020204030204"/>
                          <a:ea typeface="等线"/>
                        </a:rPr>
                        <a:t>5</a:t>
                      </a:r>
                      <a:r>
                        <a:rPr sz="1200" i="1">
                          <a:latin typeface="Calibri" panose="020F0502020204030204"/>
                          <a:ea typeface="等线"/>
                        </a:rPr>
                        <a:t>, twarożek</a:t>
                      </a:r>
                      <a:r>
                        <a:rPr sz="1200" i="1" baseline="30000">
                          <a:latin typeface="Calibri" panose="020F0502020204030204"/>
                          <a:ea typeface="等线"/>
                        </a:rPr>
                        <a:t>5  </a:t>
                      </a:r>
                      <a:r>
                        <a:rPr sz="1200" i="1">
                          <a:latin typeface="Calibri" panose="020F0502020204030204"/>
                          <a:ea typeface="等线"/>
                        </a:rPr>
                        <a:t>czereśniowy, marchewka w słupkach i cząstki jabłka, herbata owocowa 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b="1" i="1">
                          <a:latin typeface="Calibri" panose="020F0502020204030204"/>
                          <a:ea typeface="等线"/>
                        </a:rPr>
                        <a:t>Dieta: kaszka b/ml, flora, bułka b/glutenowa, dżem 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i="1">
                          <a:latin typeface="Calibri" panose="020F0502020204030204"/>
                          <a:ea typeface="等线"/>
                        </a:rPr>
                        <a:t>woda źródlana</a:t>
                      </a:r>
                      <a:endParaRPr sz="1200" b="1" i="1">
                        <a:latin typeface="Calibri" panose="020F0502020204030204"/>
                        <a:ea typeface="等线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i="1">
                          <a:latin typeface="Calibri" panose="020F0502020204030204"/>
                          <a:ea typeface="等线"/>
                        </a:rPr>
                        <a:t>Pulpeciki z mięsa mieszanego (wołowe, cielęcina i szynka)  sosie dyniowym z makaronem pełnoziarnistym</a:t>
                      </a:r>
                      <a:r>
                        <a:rPr sz="1200" i="1" baseline="30000">
                          <a:latin typeface="Calibri" panose="020F0502020204030204"/>
                          <a:ea typeface="等线"/>
                        </a:rPr>
                        <a:t>1</a:t>
                      </a:r>
                      <a:r>
                        <a:rPr sz="1200" i="1">
                          <a:latin typeface="Calibri" panose="020F0502020204030204"/>
                          <a:ea typeface="等线"/>
                        </a:rPr>
                        <a:t>, surówka: marchewka z porem, jabłkiem, kukurydzą i jogurtem</a:t>
                      </a:r>
                      <a:r>
                        <a:rPr sz="1200" i="1" baseline="30000">
                          <a:latin typeface="Calibri" panose="020F0502020204030204"/>
                          <a:ea typeface="等线"/>
                        </a:rPr>
                        <a:t>5</a:t>
                      </a:r>
                      <a:r>
                        <a:rPr sz="1200" i="1">
                          <a:latin typeface="Calibri" panose="020F0502020204030204"/>
                          <a:ea typeface="等线"/>
                        </a:rPr>
                        <a:t> jarzynka: marchewka z groszkiem gotowane na parze, kompot z owoców mieszanych </a:t>
                      </a:r>
                      <a:r>
                        <a:rPr sz="1200" i="1">
                          <a:solidFill>
                            <a:srgbClr val="000000"/>
                          </a:solidFill>
                          <a:latin typeface="Calibri" panose="020F0502020204030204"/>
                          <a:ea typeface="等线"/>
                        </a:rPr>
                        <a:t>(truskawka, malina, czarna porzeczka, wiśnia)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b="1" i="1">
                          <a:latin typeface="Calibri" panose="020F0502020204030204"/>
                          <a:ea typeface="等线"/>
                        </a:rPr>
                        <a:t>Dieta b/ml z olejem z pestek winogron),</a:t>
                      </a:r>
                      <a:r>
                        <a:rPr sz="1200" i="1">
                          <a:latin typeface="Calibri" panose="020F0502020204030204"/>
                          <a:ea typeface="等线"/>
                        </a:rPr>
                        <a:t> makaron b/glutenowy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i="1">
                          <a:latin typeface="Calibri" panose="020F0502020204030204"/>
                          <a:ea typeface="等线"/>
                        </a:rPr>
                        <a:t>Deser: gruszki, pomarańcze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i="1">
                          <a:latin typeface="Calibri" panose="020F0502020204030204"/>
                          <a:ea typeface="等线"/>
                        </a:rPr>
                        <a:t> </a:t>
                      </a:r>
                      <a:endParaRPr sz="1200" i="1">
                        <a:solidFill>
                          <a:srgbClr val="000000"/>
                        </a:solidFill>
                        <a:latin typeface="Calibri" panose="020F0502020204030204"/>
                        <a:ea typeface="等线"/>
                      </a:endParaRPr>
                    </a:p>
                  </a:txBody>
                  <a:tcPr marL="0" marR="0" marT="0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i="1">
                          <a:latin typeface="Calibri" panose="020F0502020204030204"/>
                          <a:ea typeface="等线"/>
                        </a:rPr>
                        <a:t>Zupa buraczkowa na włoszczyźnie</a:t>
                      </a:r>
                      <a:r>
                        <a:rPr sz="1200" i="1" baseline="30000">
                          <a:latin typeface="Calibri" panose="020F0502020204030204"/>
                          <a:ea typeface="等线"/>
                        </a:rPr>
                        <a:t>7</a:t>
                      </a:r>
                      <a:r>
                        <a:rPr sz="1200" i="1">
                          <a:latin typeface="Calibri" panose="020F0502020204030204"/>
                          <a:ea typeface="等线"/>
                        </a:rPr>
                        <a:t> z ziemniakami i zieleniną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i="1">
                          <a:latin typeface="Calibri" panose="020F0502020204030204"/>
                          <a:ea typeface="等线"/>
                        </a:rPr>
                        <a:t> 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sz="1200" b="1" i="1">
                        <a:latin typeface="Calibri" panose="020F0502020204030204"/>
                        <a:ea typeface="等线"/>
                      </a:endParaRPr>
                    </a:p>
                  </a:txBody>
                  <a:tcPr marL="0" marR="0" marT="0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i="1">
                          <a:latin typeface="Calibri" panose="020F0502020204030204"/>
                          <a:ea typeface="等线"/>
                          <a:sym typeface="+mn-ea"/>
                        </a:rPr>
                        <a:t>Duszone śliwki i morele posypane prażonymi płatkami migdałów, kefir waniliowy do picia</a:t>
                      </a:r>
                      <a:endParaRPr sz="1200" i="1">
                        <a:latin typeface="Calibri" panose="020F0502020204030204"/>
                        <a:ea typeface="等线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b="1" i="1">
                          <a:latin typeface="Calibri" panose="020F0502020204030204"/>
                          <a:ea typeface="等线"/>
                          <a:sym typeface="+mn-ea"/>
                        </a:rPr>
                        <a:t>Dieta: napój jaglany</a:t>
                      </a:r>
                      <a:endParaRPr sz="1200" b="1" i="1">
                        <a:latin typeface="Calibri" panose="020F0502020204030204"/>
                        <a:ea typeface="等线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i="1">
                          <a:latin typeface="Calibri" panose="020F0502020204030204"/>
                          <a:ea typeface="等线"/>
                          <a:sym typeface="+mn-ea"/>
                        </a:rPr>
                        <a:t>woda źródlana</a:t>
                      </a:r>
                      <a:endParaRPr lang="pl-PL" altLang="en-US" sz="1200" i="1">
                        <a:latin typeface="Calibri" panose="020F0502020204030204"/>
                        <a:ea typeface="等线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>
                      <a:noFill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3921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i="1">
                          <a:latin typeface="Calibri" panose="020F0502020204030204"/>
                          <a:ea typeface="等线"/>
                        </a:rPr>
                        <a:t>Płatki ryżowe na mleku</a:t>
                      </a:r>
                      <a:r>
                        <a:rPr sz="1200" i="1" baseline="30000">
                          <a:latin typeface="Calibri" panose="020F0502020204030204"/>
                          <a:ea typeface="等线"/>
                        </a:rPr>
                        <a:t>5</a:t>
                      </a:r>
                      <a:r>
                        <a:rPr sz="1200" i="1">
                          <a:latin typeface="Calibri" panose="020F0502020204030204"/>
                          <a:ea typeface="等线"/>
                        </a:rPr>
                        <a:t>, pieczywo mieszane (bułka wrocławska, chleb razowy, chleb tradycyjny)</a:t>
                      </a:r>
                      <a:r>
                        <a:rPr sz="1200" i="1" baseline="30000">
                          <a:latin typeface="Calibri" panose="020F0502020204030204"/>
                          <a:ea typeface="等线"/>
                        </a:rPr>
                        <a:t>1</a:t>
                      </a:r>
                      <a:r>
                        <a:rPr sz="1200" i="1">
                          <a:latin typeface="Calibri" panose="020F0502020204030204"/>
                          <a:ea typeface="等线"/>
                        </a:rPr>
                        <a:t> z masłem</a:t>
                      </a:r>
                      <a:r>
                        <a:rPr sz="1200" i="1" baseline="30000">
                          <a:latin typeface="Calibri" panose="020F0502020204030204"/>
                          <a:ea typeface="等线"/>
                        </a:rPr>
                        <a:t>5</a:t>
                      </a:r>
                      <a:r>
                        <a:rPr sz="1200" i="1">
                          <a:latin typeface="Calibri" panose="020F0502020204030204"/>
                          <a:ea typeface="等线"/>
                        </a:rPr>
                        <a:t>, pasta z awokado, mozzarelli, pomidory suszone, ogórek kiszony herbata owocowa 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b="1" i="1">
                          <a:latin typeface="Calibri" panose="020F0502020204030204"/>
                          <a:ea typeface="等线"/>
                        </a:rPr>
                        <a:t>Dieta: kaszka b/ml, bułka b/glutenowa, flora, 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i="1">
                          <a:latin typeface="Calibri" panose="020F0502020204030204"/>
                          <a:ea typeface="等线"/>
                        </a:rPr>
                        <a:t>woda źródlana</a:t>
                      </a:r>
                      <a:endParaRPr sz="1200" b="1" i="1">
                        <a:latin typeface="Calibri" panose="020F0502020204030204"/>
                        <a:ea typeface="等线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i="1">
                          <a:latin typeface="Calibri" panose="020F0502020204030204"/>
                          <a:ea typeface="等线"/>
                        </a:rPr>
                        <a:t>Gulasz z mięsem ze schabu w sosie jarzynowym z kasza jęczmienną, surówka: kapusta czerwona z porem, marchewką i jogurtem</a:t>
                      </a:r>
                      <a:r>
                        <a:rPr sz="1200" i="1" baseline="30000">
                          <a:latin typeface="Calibri" panose="020F0502020204030204"/>
                          <a:ea typeface="等线"/>
                        </a:rPr>
                        <a:t>5</a:t>
                      </a:r>
                      <a:r>
                        <a:rPr sz="1200" i="1">
                          <a:latin typeface="Calibri" panose="020F0502020204030204"/>
                          <a:ea typeface="等线"/>
                        </a:rPr>
                        <a:t> jarzynka: bukiet jarzyn gotowanych na parze, kompot ze śliwek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b="1" i="1">
                          <a:latin typeface="Calibri" panose="020F0502020204030204"/>
                          <a:ea typeface="等线"/>
                        </a:rPr>
                        <a:t>Dieta b/ml: z olejem z pestek winogron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i="1">
                          <a:latin typeface="Calibri" panose="020F0502020204030204"/>
                          <a:ea typeface="等线"/>
                        </a:rPr>
                        <a:t>Deser: melon, banany</a:t>
                      </a:r>
                      <a:endParaRPr sz="1200" b="1" i="1">
                        <a:latin typeface="Calibri" panose="020F0502020204030204"/>
                        <a:ea typeface="等线"/>
                      </a:endParaRPr>
                    </a:p>
                  </a:txBody>
                  <a:tcPr marL="0" marR="0" marT="0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i="1">
                          <a:latin typeface="Calibri" panose="020F0502020204030204"/>
                          <a:ea typeface="等线"/>
                        </a:rPr>
                        <a:t>Zupa delikatny kapuśniaczek na włoszczyźnie</a:t>
                      </a:r>
                      <a:r>
                        <a:rPr sz="1200" i="1" baseline="30000">
                          <a:latin typeface="Calibri" panose="020F0502020204030204"/>
                          <a:ea typeface="等线"/>
                        </a:rPr>
                        <a:t>7 </a:t>
                      </a:r>
                      <a:r>
                        <a:rPr sz="1200" i="1">
                          <a:latin typeface="Calibri" panose="020F0502020204030204"/>
                          <a:ea typeface="等线"/>
                        </a:rPr>
                        <a:t>z ziemniakami i zieleniną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i="1">
                          <a:latin typeface="Calibri" panose="020F0502020204030204"/>
                          <a:ea typeface="等线"/>
                        </a:rPr>
                        <a:t> 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sz="1200" b="1" i="1">
                        <a:latin typeface="Calibri" panose="020F0502020204030204"/>
                        <a:ea typeface="等线"/>
                      </a:endParaRPr>
                    </a:p>
                  </a:txBody>
                  <a:tcPr marL="0" marR="0" marT="0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i="1">
                          <a:latin typeface="Calibri" panose="020F0502020204030204"/>
                          <a:ea typeface="等线"/>
                          <a:sym typeface="+mn-ea"/>
                        </a:rPr>
                        <a:t>Sałatka owocowa (kolorowe winogrona, ananas, brzoskwinia, pomarańcza), jogurt</a:t>
                      </a:r>
                      <a:r>
                        <a:rPr sz="1200" i="1" baseline="30000">
                          <a:latin typeface="Calibri" panose="020F0502020204030204"/>
                          <a:ea typeface="等线"/>
                          <a:sym typeface="+mn-ea"/>
                        </a:rPr>
                        <a:t>5</a:t>
                      </a:r>
                      <a:r>
                        <a:rPr sz="1200" i="1">
                          <a:latin typeface="Calibri" panose="020F0502020204030204"/>
                          <a:ea typeface="等线"/>
                          <a:sym typeface="+mn-ea"/>
                        </a:rPr>
                        <a:t> do picia</a:t>
                      </a:r>
                      <a:endParaRPr sz="1200" i="1">
                        <a:latin typeface="Calibri" panose="020F0502020204030204"/>
                        <a:ea typeface="等线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b="1" i="1">
                          <a:latin typeface="Calibri" panose="020F0502020204030204"/>
                          <a:ea typeface="等线"/>
                          <a:sym typeface="+mn-ea"/>
                        </a:rPr>
                        <a:t>Dieta: napój jaglany do picia</a:t>
                      </a:r>
                      <a:endParaRPr sz="1200" b="1" i="1">
                        <a:latin typeface="Calibri" panose="020F0502020204030204"/>
                        <a:ea typeface="等线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i="1">
                          <a:latin typeface="Calibri" panose="020F0502020204030204"/>
                          <a:ea typeface="等线"/>
                          <a:sym typeface="+mn-ea"/>
                        </a:rPr>
                        <a:t>woda źródlana</a:t>
                      </a:r>
                      <a:endParaRPr sz="1200" i="1">
                        <a:latin typeface="Calibri" panose="020F0502020204030204"/>
                        <a:ea typeface="等线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i="1">
                          <a:latin typeface="Calibri" panose="020F0502020204030204"/>
                          <a:ea typeface="等线"/>
                          <a:sym typeface="+mn-ea"/>
                        </a:rPr>
                        <a:t> </a:t>
                      </a:r>
                      <a:endParaRPr lang="pl-PL" altLang="en-US" sz="1200" i="1">
                        <a:latin typeface="Calibri" panose="020F0502020204030204"/>
                        <a:ea typeface="等线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>
                      <a:noFill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7035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100" i="1">
                          <a:latin typeface="Calibri" panose="020F0502020204030204"/>
                          <a:ea typeface="等线"/>
                        </a:rPr>
                        <a:t>Płatki gryczane na mleku</a:t>
                      </a:r>
                      <a:r>
                        <a:rPr sz="1100" i="1" baseline="30000">
                          <a:latin typeface="Calibri" panose="020F0502020204030204"/>
                          <a:ea typeface="等线"/>
                        </a:rPr>
                        <a:t>5</a:t>
                      </a:r>
                      <a:r>
                        <a:rPr sz="1100" i="1">
                          <a:latin typeface="Calibri" panose="020F0502020204030204"/>
                          <a:ea typeface="等线"/>
                        </a:rPr>
                        <a:t>, pieczywo mieszane (bułka wrocławska, chleb razowy, chleb tradycyjny)</a:t>
                      </a:r>
                      <a:r>
                        <a:rPr sz="1100" i="1" baseline="30000">
                          <a:latin typeface="Calibri" panose="020F0502020204030204"/>
                          <a:ea typeface="等线"/>
                        </a:rPr>
                        <a:t>1</a:t>
                      </a:r>
                      <a:r>
                        <a:rPr sz="1100" i="1">
                          <a:latin typeface="Calibri" panose="020F0502020204030204"/>
                          <a:ea typeface="等线"/>
                        </a:rPr>
                        <a:t> z masłem</a:t>
                      </a:r>
                      <a:r>
                        <a:rPr sz="1100" i="1" baseline="30000">
                          <a:latin typeface="Calibri" panose="020F0502020204030204"/>
                          <a:ea typeface="等线"/>
                        </a:rPr>
                        <a:t>5</a:t>
                      </a:r>
                      <a:r>
                        <a:rPr sz="1100" i="1">
                          <a:latin typeface="Calibri" panose="020F0502020204030204"/>
                          <a:ea typeface="等线"/>
                        </a:rPr>
                        <a:t> pasta jajeczna</a:t>
                      </a:r>
                      <a:r>
                        <a:rPr sz="1100" i="1" baseline="30000">
                          <a:latin typeface="Calibri" panose="020F0502020204030204"/>
                          <a:ea typeface="等线"/>
                        </a:rPr>
                        <a:t>2</a:t>
                      </a:r>
                      <a:r>
                        <a:rPr sz="1100" i="1">
                          <a:latin typeface="Calibri" panose="020F0502020204030204"/>
                          <a:ea typeface="等线"/>
                        </a:rPr>
                        <a:t> ze szczypiorkiem, ogórek, roszponka herbata owocowa 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100" b="1" i="1">
                          <a:latin typeface="Calibri" panose="020F0502020204030204"/>
                          <a:ea typeface="等线"/>
                        </a:rPr>
                        <a:t>Dieta: kaszka b/ml, flora, bułka b/glutenowa, szynka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100" i="1">
                          <a:latin typeface="Calibri" panose="020F0502020204030204"/>
                          <a:ea typeface="等线"/>
                        </a:rPr>
                        <a:t>woda źródlana</a:t>
                      </a:r>
                      <a:endParaRPr sz="1100" b="1" i="1">
                        <a:latin typeface="Calibri" panose="020F0502020204030204"/>
                        <a:ea typeface="等线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100" i="1">
                          <a:latin typeface="Calibri" panose="020F0502020204030204"/>
                          <a:ea typeface="等线"/>
                        </a:rPr>
                        <a:t>Kotlet</a:t>
                      </a:r>
                      <a:r>
                        <a:rPr sz="1100" i="1" baseline="30000">
                          <a:latin typeface="Calibri" panose="020F0502020204030204"/>
                          <a:ea typeface="等线"/>
                        </a:rPr>
                        <a:t>12</a:t>
                      </a:r>
                      <a:r>
                        <a:rPr sz="1100" i="1">
                          <a:latin typeface="Calibri" panose="020F0502020204030204"/>
                          <a:ea typeface="等线"/>
                        </a:rPr>
                        <a:t> z ciecierzycy, brokułów i pieczonej włoszczyzny</a:t>
                      </a:r>
                      <a:r>
                        <a:rPr sz="1100" i="1" baseline="30000">
                          <a:latin typeface="Calibri" panose="020F0502020204030204"/>
                          <a:ea typeface="等线"/>
                        </a:rPr>
                        <a:t>7</a:t>
                      </a:r>
                      <a:r>
                        <a:rPr sz="1100" i="1">
                          <a:latin typeface="Calibri" panose="020F0502020204030204"/>
                          <a:ea typeface="等线"/>
                        </a:rPr>
                        <a:t>, ziemniaki, surówka: mizeria z ogórków ze szczypiorkiem i jogurtem</a:t>
                      </a:r>
                      <a:r>
                        <a:rPr sz="1100" i="1" baseline="30000">
                          <a:latin typeface="Calibri" panose="020F0502020204030204"/>
                          <a:ea typeface="等线"/>
                        </a:rPr>
                        <a:t>5</a:t>
                      </a:r>
                      <a:r>
                        <a:rPr sz="1100" i="1">
                          <a:latin typeface="Calibri" panose="020F0502020204030204"/>
                          <a:ea typeface="等线"/>
                        </a:rPr>
                        <a:t> jarzynka: buraczki gotowane na parze, kompot z truskawkowy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100" b="1" i="1">
                          <a:latin typeface="Calibri" panose="020F0502020204030204"/>
                          <a:ea typeface="等线"/>
                        </a:rPr>
                        <a:t>Dieta: surówka z olejem z pestek winogron, kotlet j.w bez jajka bułki i selera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100" i="1">
                          <a:latin typeface="Calibri" panose="020F0502020204030204"/>
                          <a:ea typeface="等线"/>
                        </a:rPr>
                        <a:t>Deser: gruszki, mango</a:t>
                      </a:r>
                      <a:endParaRPr sz="1100" b="1" i="1">
                        <a:latin typeface="Calibri" panose="020F0502020204030204"/>
                        <a:ea typeface="等线"/>
                      </a:endParaRPr>
                    </a:p>
                  </a:txBody>
                  <a:tcPr marL="0" marR="0" marT="0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100" i="1">
                          <a:latin typeface="Calibri" panose="020F0502020204030204"/>
                          <a:ea typeface="等线"/>
                        </a:rPr>
                        <a:t>Zupa krem z pieczonej papryki i marchewki z mleczkiem kokosowym</a:t>
                      </a:r>
                      <a:r>
                        <a:rPr sz="1100" i="1" baseline="30000">
                          <a:latin typeface="Calibri" panose="020F0502020204030204"/>
                          <a:ea typeface="等线"/>
                        </a:rPr>
                        <a:t>6</a:t>
                      </a:r>
                      <a:r>
                        <a:rPr sz="1100" i="1">
                          <a:latin typeface="Calibri" panose="020F0502020204030204"/>
                          <a:ea typeface="等线"/>
                        </a:rPr>
                        <a:t>  i ryżem jaśminowym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100" i="1">
                          <a:latin typeface="Calibri" panose="020F0502020204030204"/>
                          <a:ea typeface="等线"/>
                        </a:rPr>
                        <a:t> </a:t>
                      </a:r>
                      <a:endParaRPr sz="1100" b="1" i="1" baseline="30000">
                        <a:latin typeface="Calibri" panose="020F0502020204030204"/>
                        <a:ea typeface="等线"/>
                      </a:endParaRPr>
                    </a:p>
                  </a:txBody>
                  <a:tcPr marL="0" marR="0" marT="0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i="1">
                          <a:latin typeface="Calibri" panose="020F0502020204030204"/>
                          <a:ea typeface="等线"/>
                          <a:sym typeface="+mn-ea"/>
                        </a:rPr>
                        <a:t>Racuszki</a:t>
                      </a:r>
                      <a:r>
                        <a:rPr sz="1200" i="1" baseline="30000">
                          <a:latin typeface="Calibri" panose="020F0502020204030204"/>
                          <a:ea typeface="等线"/>
                          <a:sym typeface="+mn-ea"/>
                        </a:rPr>
                        <a:t>12</a:t>
                      </a:r>
                      <a:r>
                        <a:rPr sz="1200" i="1">
                          <a:latin typeface="Calibri" panose="020F0502020204030204"/>
                          <a:ea typeface="等线"/>
                          <a:sym typeface="+mn-ea"/>
                        </a:rPr>
                        <a:t> serowe</a:t>
                      </a:r>
                      <a:r>
                        <a:rPr sz="1200" i="1" baseline="30000">
                          <a:latin typeface="Calibri" panose="020F0502020204030204"/>
                          <a:ea typeface="等线"/>
                          <a:sym typeface="+mn-ea"/>
                        </a:rPr>
                        <a:t>5 </a:t>
                      </a:r>
                      <a:r>
                        <a:rPr sz="1200" i="1">
                          <a:latin typeface="Calibri" panose="020F0502020204030204"/>
                          <a:ea typeface="等线"/>
                          <a:sym typeface="+mn-ea"/>
                        </a:rPr>
                        <a:t>pieczone na parze, mleko</a:t>
                      </a:r>
                      <a:r>
                        <a:rPr sz="1200" i="1" baseline="30000">
                          <a:latin typeface="Calibri" panose="020F0502020204030204"/>
                          <a:ea typeface="等线"/>
                          <a:sym typeface="+mn-ea"/>
                        </a:rPr>
                        <a:t>5 </a:t>
                      </a:r>
                      <a:r>
                        <a:rPr sz="1200" i="1">
                          <a:latin typeface="Calibri" panose="020F0502020204030204"/>
                          <a:ea typeface="等线"/>
                          <a:sym typeface="+mn-ea"/>
                        </a:rPr>
                        <a:t>do picia</a:t>
                      </a:r>
                      <a:endParaRPr sz="1200" i="1">
                        <a:latin typeface="Calibri" panose="020F0502020204030204"/>
                        <a:ea typeface="等线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b="1" i="1">
                          <a:latin typeface="Calibri" panose="020F0502020204030204"/>
                          <a:ea typeface="等线"/>
                          <a:sym typeface="+mn-ea"/>
                        </a:rPr>
                        <a:t>Dieta: zupa b/mleczka kokosowego Racuszki na mące owsianej b/glutenowej z bananem,</a:t>
                      </a:r>
                      <a:endParaRPr sz="1200" b="1" i="1">
                        <a:latin typeface="Calibri" panose="020F0502020204030204"/>
                        <a:ea typeface="等线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200" i="1">
                          <a:latin typeface="Calibri" panose="020F0502020204030204"/>
                          <a:ea typeface="等线"/>
                          <a:sym typeface="+mn-ea"/>
                        </a:rPr>
                        <a:t>woda źródlana</a:t>
                      </a:r>
                      <a:endParaRPr sz="1200" i="1">
                        <a:latin typeface="Calibri" panose="020F0502020204030204"/>
                        <a:ea typeface="等线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endParaRPr lang="pl-PL" altLang="en-US" sz="1200" i="1">
                        <a:latin typeface="Calibri" panose="020F0502020204030204"/>
                        <a:ea typeface="等线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>
                      <a:noFill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0" y="0"/>
            <a:ext cx="12192000" cy="6858635"/>
          </a:xfrm>
          <a:prstGeom prst="rect">
            <a:avLst/>
          </a:prstGeom>
          <a:solidFill>
            <a:srgbClr val="E9EBF5"/>
          </a:solidFill>
        </p:spPr>
        <p:txBody>
          <a:bodyPr>
            <a:noAutofit/>
          </a:bodyPr>
          <a:lstStyle/>
          <a:p>
            <a:pPr defTabSz="266700"/>
            <a:endParaRPr sz="1600" b="1" i="1">
              <a:solidFill>
                <a:srgbClr val="000000"/>
              </a:solidFill>
              <a:latin typeface="Calibri" panose="020F0502020204030204"/>
              <a:ea typeface="Calibri" panose="020F0502020204030204"/>
            </a:endParaRPr>
          </a:p>
          <a:p>
            <a:pPr indent="457200" algn="ctr" defTabSz="266700"/>
            <a:endParaRPr sz="1600" b="1" i="1">
              <a:solidFill>
                <a:srgbClr val="000000"/>
              </a:solidFill>
              <a:latin typeface="Calibri" panose="020F0502020204030204"/>
              <a:ea typeface="Calibri" panose="020F0502020204030204"/>
            </a:endParaRPr>
          </a:p>
          <a:p>
            <a:pPr indent="457200" algn="ctr" defTabSz="266700"/>
            <a:endParaRPr sz="1600" b="1" i="1">
              <a:solidFill>
                <a:srgbClr val="000000"/>
              </a:solidFill>
              <a:latin typeface="Calibri" panose="020F0502020204030204"/>
              <a:ea typeface="Calibri" panose="020F0502020204030204"/>
            </a:endParaRPr>
          </a:p>
          <a:p>
            <a:pPr indent="457200" algn="ctr" defTabSz="266700"/>
            <a:r>
              <a:rPr sz="1600" b="1" i="1">
                <a:solidFill>
                  <a:srgbClr val="000000"/>
                </a:solidFill>
                <a:latin typeface="Calibri" panose="020F0502020204030204"/>
                <a:ea typeface="Calibri" panose="020F0502020204030204"/>
              </a:rPr>
              <a:t>Dzieci przebywające na diecie mają zapewnione kaszki bezmleczne owocowe i kleiki bezmleczne.</a:t>
            </a:r>
          </a:p>
          <a:p>
            <a:pPr indent="457200" algn="ctr" defTabSz="266700"/>
            <a:r>
              <a:rPr sz="1600" b="1" i="1">
                <a:solidFill>
                  <a:srgbClr val="000000"/>
                </a:solidFill>
                <a:latin typeface="Calibri" panose="020F0502020204030204"/>
                <a:ea typeface="Calibri" panose="020F0502020204030204"/>
              </a:rPr>
              <a:t>Ponadto wszystkie dzieci dostają wodę na żądanie. </a:t>
            </a:r>
          </a:p>
          <a:p>
            <a:pPr indent="457200" algn="ctr" defTabSz="266700"/>
            <a:r>
              <a:rPr sz="1600" b="1" i="1">
                <a:solidFill>
                  <a:srgbClr val="000000"/>
                </a:solidFill>
                <a:latin typeface="Calibri" panose="020F0502020204030204"/>
                <a:ea typeface="Calibri" panose="020F0502020204030204"/>
              </a:rPr>
              <a:t>Dodatkiem do zup jest wysokiej jakości oliwa z oliwek.</a:t>
            </a:r>
          </a:p>
          <a:p>
            <a:pPr indent="457200" algn="ctr" defTabSz="266700"/>
            <a:endParaRPr sz="1600" b="1" i="1">
              <a:solidFill>
                <a:srgbClr val="000000"/>
              </a:solidFill>
              <a:latin typeface="Calibri" panose="020F0502020204030204"/>
              <a:ea typeface="Calibri" panose="020F0502020204030204"/>
            </a:endParaRPr>
          </a:p>
          <a:p>
            <a:pPr indent="457200" algn="ctr" defTabSz="266700"/>
            <a:r>
              <a:rPr sz="1600" b="1" i="1">
                <a:solidFill>
                  <a:srgbClr val="000000"/>
                </a:solidFill>
                <a:latin typeface="Calibri" panose="020F0502020204030204"/>
                <a:ea typeface="Calibri" panose="020F0502020204030204"/>
              </a:rPr>
              <a:t>Informacje o składnikach alergennych użytych do przygotowania posiłków zgodnie z jadłospisem opracowano zgodnie z </a:t>
            </a:r>
            <a:r>
              <a:rPr lang="pl-PL" sz="1600" b="1" i="1">
                <a:solidFill>
                  <a:srgbClr val="000000"/>
                </a:solidFill>
                <a:latin typeface="Calibri" panose="020F0502020204030204"/>
                <a:ea typeface="Calibri" panose="020F0502020204030204"/>
              </a:rPr>
              <a:t>	</a:t>
            </a:r>
            <a:r>
              <a:rPr sz="1600" b="1" i="1">
                <a:solidFill>
                  <a:srgbClr val="000000"/>
                </a:solidFill>
                <a:latin typeface="Calibri" panose="020F0502020204030204"/>
                <a:ea typeface="Calibri" panose="020F0502020204030204"/>
              </a:rPr>
              <a:t>Rozporządzeniem Parlamentu Europejskiego i Rady (UE) nr 1169/2011 z dnia 25 października 2011r w sprawie przekazywania </a:t>
            </a:r>
            <a:r>
              <a:rPr lang="pl-PL" sz="1600" b="1" i="1">
                <a:solidFill>
                  <a:srgbClr val="000000"/>
                </a:solidFill>
                <a:latin typeface="Calibri" panose="020F0502020204030204"/>
                <a:ea typeface="Calibri" panose="020F0502020204030204"/>
              </a:rPr>
              <a:t>	</a:t>
            </a:r>
            <a:r>
              <a:rPr sz="1600" b="1" i="1">
                <a:solidFill>
                  <a:srgbClr val="000000"/>
                </a:solidFill>
                <a:latin typeface="Calibri" panose="020F0502020204030204"/>
                <a:ea typeface="Calibri" panose="020F0502020204030204"/>
              </a:rPr>
              <a:t>konsumentom informacji na temat żywności (…).</a:t>
            </a:r>
          </a:p>
          <a:p>
            <a:pPr indent="457200" algn="ctr" defTabSz="266700"/>
            <a:endParaRPr sz="1600" b="1" i="1">
              <a:solidFill>
                <a:srgbClr val="000000"/>
              </a:solidFill>
              <a:latin typeface="Calibri" panose="020F0502020204030204"/>
              <a:ea typeface="Calibri" panose="020F0502020204030204"/>
            </a:endParaRPr>
          </a:p>
          <a:p>
            <a:pPr indent="457200" algn="ctr" defTabSz="266700"/>
            <a:r>
              <a:rPr sz="1600" b="1" i="1">
                <a:solidFill>
                  <a:srgbClr val="FF0000"/>
                </a:solidFill>
                <a:latin typeface="Calibri" panose="020F0502020204030204"/>
                <a:ea typeface="Calibri" panose="020F0502020204030204"/>
              </a:rPr>
              <a:t>Legenda alergenów</a:t>
            </a:r>
            <a:r>
              <a:rPr sz="1600" b="1" i="1">
                <a:solidFill>
                  <a:srgbClr val="000000"/>
                </a:solidFill>
                <a:latin typeface="Calibri" panose="020F0502020204030204"/>
                <a:ea typeface="Calibri" panose="020F0502020204030204"/>
              </a:rPr>
              <a:t>:</a:t>
            </a:r>
          </a:p>
          <a:p>
            <a:pPr indent="457200" algn="ctr" defTabSz="266700"/>
            <a:r>
              <a:rPr sz="1600" b="1" i="1">
                <a:solidFill>
                  <a:srgbClr val="000000"/>
                </a:solidFill>
                <a:latin typeface="Calibri" panose="020F0502020204030204"/>
                <a:ea typeface="Calibri" panose="020F0502020204030204"/>
              </a:rPr>
              <a:t> 1.Zboża zawierające gluten    2. Jaja    3. Ryby    4. Soja    5. Mleko i produkty pochodne   6. Orzechy   7.</a:t>
            </a:r>
            <a:r>
              <a:rPr lang="pl-PL" sz="1600" b="1" i="1">
                <a:solidFill>
                  <a:srgbClr val="000000"/>
                </a:solidFill>
                <a:latin typeface="Calibri" panose="020F0502020204030204"/>
                <a:ea typeface="Calibri" panose="020F0502020204030204"/>
              </a:rPr>
              <a:t> </a:t>
            </a:r>
            <a:r>
              <a:rPr sz="1600" b="1" i="1">
                <a:solidFill>
                  <a:srgbClr val="000000"/>
                </a:solidFill>
                <a:latin typeface="Calibri" panose="020F0502020204030204"/>
                <a:ea typeface="Calibri" panose="020F0502020204030204"/>
              </a:rPr>
              <a:t>Seler   8.Dwutlenek siarki i </a:t>
            </a:r>
            <a:r>
              <a:rPr lang="pl-PL" sz="1600" b="1" i="1">
                <a:solidFill>
                  <a:srgbClr val="000000"/>
                </a:solidFill>
                <a:latin typeface="Calibri" panose="020F0502020204030204"/>
                <a:ea typeface="Calibri" panose="020F0502020204030204"/>
              </a:rPr>
              <a:t> 			     </a:t>
            </a:r>
            <a:r>
              <a:rPr sz="1600" b="1" i="1">
                <a:solidFill>
                  <a:srgbClr val="000000"/>
                </a:solidFill>
                <a:latin typeface="Calibri" panose="020F0502020204030204"/>
                <a:ea typeface="Calibri" panose="020F0502020204030204"/>
              </a:rPr>
              <a:t>siarczyny   9. Nasiona sezamu w stężeniach powyżej 10 mg/kg</a:t>
            </a:r>
          </a:p>
          <a:p>
            <a:pPr indent="457200" algn="ctr" defTabSz="266700"/>
            <a:endParaRPr sz="1600" b="1" i="1">
              <a:solidFill>
                <a:srgbClr val="000000"/>
              </a:solidFill>
              <a:latin typeface="Calibri" panose="020F0502020204030204"/>
              <a:ea typeface="Calibri" panose="020F0502020204030204"/>
            </a:endParaRPr>
          </a:p>
          <a:p>
            <a:pPr indent="457200" algn="ctr" defTabSz="266700"/>
            <a:r>
              <a:rPr sz="1600" b="1" i="1">
                <a:solidFill>
                  <a:srgbClr val="000000"/>
                </a:solidFill>
                <a:latin typeface="Calibri" panose="020F0502020204030204"/>
                <a:ea typeface="Calibri" panose="020F0502020204030204"/>
              </a:rPr>
              <a:t>Żłobek zapewnia 70-75% całodziennego zapotrzebowania dziecka na energię i poszczególne składniki odżywcze tj. 700-750 kcal</a:t>
            </a:r>
          </a:p>
          <a:p>
            <a:pPr indent="457200" algn="ctr" defTabSz="266700"/>
            <a:endParaRPr sz="1600" b="1" i="1" u="sng">
              <a:solidFill>
                <a:srgbClr val="000000"/>
              </a:solidFill>
              <a:latin typeface="Calibri" panose="020F0502020204030204"/>
              <a:ea typeface="Calibri" panose="020F0502020204030204"/>
            </a:endParaRPr>
          </a:p>
          <a:p>
            <a:pPr indent="457200" algn="ctr" defTabSz="266700"/>
            <a:r>
              <a:rPr sz="1600" b="1" i="1" u="sng">
                <a:solidFill>
                  <a:srgbClr val="000000"/>
                </a:solidFill>
                <a:latin typeface="Calibri" panose="020F0502020204030204"/>
                <a:ea typeface="Calibri" panose="020F0502020204030204"/>
              </a:rPr>
              <a:t>Kaloryczność posiłków serwowanych w żłobku:</a:t>
            </a:r>
          </a:p>
          <a:p>
            <a:pPr indent="457200" algn="ctr" defTabSz="266700"/>
            <a:r>
              <a:rPr sz="1600" b="1" i="1">
                <a:solidFill>
                  <a:srgbClr val="000000"/>
                </a:solidFill>
                <a:latin typeface="Calibri" panose="020F0502020204030204"/>
                <a:ea typeface="Calibri" panose="020F0502020204030204"/>
              </a:rPr>
              <a:t>I śniadanie 25% - 250 kcal ; </a:t>
            </a:r>
          </a:p>
          <a:p>
            <a:pPr indent="457200" algn="ctr" defTabSz="266700"/>
            <a:r>
              <a:rPr sz="1600" b="1" i="1">
                <a:solidFill>
                  <a:srgbClr val="000000"/>
                </a:solidFill>
                <a:latin typeface="Calibri" panose="020F0502020204030204"/>
                <a:ea typeface="Calibri" panose="020F0502020204030204"/>
              </a:rPr>
              <a:t> Obiad (II danie z owocami) 30-35% - 300-350 kcal ; </a:t>
            </a:r>
          </a:p>
          <a:p>
            <a:pPr indent="457200" algn="ctr" defTabSz="266700"/>
            <a:r>
              <a:rPr lang="pl-PL" sz="1600" b="1" i="1">
                <a:solidFill>
                  <a:srgbClr val="000000"/>
                </a:solidFill>
                <a:latin typeface="Calibri" panose="020F0502020204030204"/>
                <a:ea typeface="Calibri" panose="020F0502020204030204"/>
              </a:rPr>
              <a:t>                                                                        </a:t>
            </a:r>
            <a:r>
              <a:rPr sz="1600" b="1" i="1">
                <a:solidFill>
                  <a:srgbClr val="000000"/>
                </a:solidFill>
                <a:latin typeface="Calibri" panose="020F0502020204030204"/>
                <a:ea typeface="Calibri" panose="020F0502020204030204"/>
              </a:rPr>
              <a:t>  Zupa 5% 50 kcal + podwieczorek 10-15 % 100-150 kcal                                                                               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980*636"/>
  <p:tag name="TABLE_ENDDRAG_RECT" val="-20*0*980*636"/>
</p:tagLst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989</Words>
  <Application>Microsoft Office PowerPoint</Application>
  <PresentationFormat>Panoramiczny</PresentationFormat>
  <Paragraphs>83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9" baseType="lpstr">
      <vt:lpstr>等线</vt:lpstr>
      <vt:lpstr>Arial</vt:lpstr>
      <vt:lpstr>Calibri</vt:lpstr>
      <vt:lpstr>Calibri Light</vt:lpstr>
      <vt:lpstr>Engram Warsaw</vt:lpstr>
      <vt:lpstr>Motyw pakietu Office</vt:lpstr>
      <vt:lpstr>PRZYKŁADOWY JADŁOSPIS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STANDARDY ORGANIZACJI ŻYWIENIA W ŻŁOBKU</dc:title>
  <dc:creator>Sylwia Parzych</dc:creator>
  <cp:lastModifiedBy>Patrycja Wilczewska</cp:lastModifiedBy>
  <cp:revision>8</cp:revision>
  <dcterms:created xsi:type="dcterms:W3CDTF">2025-01-16T10:39:00Z</dcterms:created>
  <dcterms:modified xsi:type="dcterms:W3CDTF">2025-02-03T07:59:07Z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187BA01D8870456C882F8DFCBA3659EC_12</vt:lpwstr>
  </property>
  <property fmtid="{D5CDD505-2E9C-101B-9397-08002B2CF9AE}" pid="3" name="KSOProductBuildVer">
    <vt:lpwstr>1045-12.2.0.19805</vt:lpwstr>
  </property>
</Properties>
</file>