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1"/>
  </p:notesMasterIdLst>
  <p:sldIdLst>
    <p:sldId id="26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63EC84-063A-EB33-B9B6-EA67E28FEA46}" v="51" dt="2023-03-20T12:30:06.235"/>
    <p1510:client id="{D745A3C9-40B9-D158-62EA-ED9F260AF128}" v="82" dt="2023-03-20T12:05:19.0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5DD7A7-CA21-45FC-8EC0-8824E2FFA099}" type="datetimeFigureOut">
              <a:rPr lang="pl-PL" smtClean="0"/>
              <a:t>02-07-2025</a:t>
            </a:fld>
            <a:endParaRPr lang="pl-PL"/>
          </a:p>
        </p:txBody>
      </p:sp>
      <p:sp>
        <p:nvSpPr>
          <p:cNvPr id="4" name="Symbol zastępczy obrazu slajd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8D510F-8BA9-4A10-B8E9-3E25DD40158B}" type="slidenum">
              <a:rPr lang="pl-PL" smtClean="0"/>
              <a:t>‹#›</a:t>
            </a:fld>
            <a:endParaRPr lang="pl-PL"/>
          </a:p>
        </p:txBody>
      </p:sp>
    </p:spTree>
    <p:extLst>
      <p:ext uri="{BB962C8B-B14F-4D97-AF65-F5344CB8AC3E}">
        <p14:creationId xmlns:p14="http://schemas.microsoft.com/office/powerpoint/2010/main" val="654265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768D510F-8BA9-4A10-B8E9-3E25DD40158B}" type="slidenum">
              <a:rPr lang="pl-PL" smtClean="0"/>
              <a:t>2</a:t>
            </a:fld>
            <a:endParaRPr lang="pl-PL"/>
          </a:p>
        </p:txBody>
      </p:sp>
    </p:spTree>
    <p:extLst>
      <p:ext uri="{BB962C8B-B14F-4D97-AF65-F5344CB8AC3E}">
        <p14:creationId xmlns:p14="http://schemas.microsoft.com/office/powerpoint/2010/main" val="2419105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2AC24A9-CCB6-4F8D-B8DB-C2F3692CFA5A}"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B2DC25EE-239B-4C5F-AAD1-255A7D5F1EE2}" type="slidenum">
              <a:rPr lang="en-US" smtClean="0"/>
              <a:t>‹#›</a:t>
            </a:fld>
            <a:endParaRPr lang="en-US"/>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02AC24A9-CCB6-4F8D-B8DB-C2F3692CFA5A}"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02AC24A9-CCB6-4F8D-B8DB-C2F3692CFA5A}" type="datetimeFigureOut">
              <a:rPr lang="en-US" smtClean="0"/>
              <a:t>7/2/2025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2AC24A9-CCB6-4F8D-B8DB-C2F3692CFA5A}" type="datetimeFigureOut">
              <a:rPr lang="en-US" smtClean="0"/>
              <a:t>7/2/2025</a:t>
            </a:fld>
            <a:endParaRPr lang="en-US"/>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02AC24A9-CCB6-4F8D-B8DB-C2F3692CFA5A}"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02AC24A9-CCB6-4F8D-B8DB-C2F3692CFA5A}" type="datetimeFigureOut">
              <a:rPr lang="en-US" smtClean="0"/>
              <a:t>7/2/2025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02AC24A9-CCB6-4F8D-B8DB-C2F3692CFA5A}" type="datetimeFigureOut">
              <a:rPr lang="en-US" smtClean="0"/>
              <a:t>7/2/2025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C25EE-239B-4C5F-AAD1-255A7D5F1E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2AC24A9-CCB6-4F8D-B8DB-C2F3692CFA5A}" type="datetimeFigureOut">
              <a:rPr lang="en-US" smtClean="0"/>
              <a:t>7/2/2025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C25EE-239B-4C5F-AAD1-255A7D5F1E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02AC24A9-CCB6-4F8D-B8DB-C2F3692CFA5A}" type="datetimeFigureOut">
              <a:rPr lang="en-US" smtClean="0"/>
              <a:t>7/2/2025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02AC24A9-CCB6-4F8D-B8DB-C2F3692CFA5A}" type="datetimeFigureOut">
              <a:rPr lang="en-US" smtClean="0"/>
              <a:t>7/2/2025</a:t>
            </a:fld>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02AC24A9-CCB6-4F8D-B8DB-C2F3692CFA5A}" type="datetimeFigureOut">
              <a:rPr lang="en-US" smtClean="0"/>
              <a:t>7/2/2025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B2DC25EE-239B-4C5F-AAD1-255A7D5F1EE2}" type="slidenum">
              <a:rPr lang="en-US" smtClean="0"/>
              <a:t>‹#›</a:t>
            </a:fld>
            <a:endParaRPr lang="en-US"/>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44">
            <a:extLst>
              <a:ext uri="{FF2B5EF4-FFF2-40B4-BE49-F238E27FC236}">
                <a16:creationId xmlns:a16="http://schemas.microsoft.com/office/drawing/2014/main" id="{E91DC736-0EF8-4F87-9146-EBF1D2EE4D3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4" name="Picture 4">
            <a:extLst>
              <a:ext uri="{FF2B5EF4-FFF2-40B4-BE49-F238E27FC236}">
                <a16:creationId xmlns:a16="http://schemas.microsoft.com/office/drawing/2014/main" id="{C6F9F4B6-59B0-657E-FDBC-898F508D820F}"/>
              </a:ext>
            </a:extLst>
          </p:cNvPr>
          <p:cNvPicPr>
            <a:picLocks noChangeAspect="1"/>
          </p:cNvPicPr>
          <p:nvPr/>
        </p:nvPicPr>
        <p:blipFill rotWithShape="1">
          <a:blip r:embed="rId2"/>
          <a:srcRect l="7972" r="7972"/>
          <a:stretch/>
        </p:blipFill>
        <p:spPr>
          <a:xfrm>
            <a:off x="3927339" y="0"/>
            <a:ext cx="8668512" cy="6857990"/>
          </a:xfrm>
          <a:prstGeom prst="rect">
            <a:avLst/>
          </a:prstGeom>
        </p:spPr>
      </p:pic>
      <p:sp>
        <p:nvSpPr>
          <p:cNvPr id="47" name="Rectangle 46">
            <a:extLst>
              <a:ext uri="{FF2B5EF4-FFF2-40B4-BE49-F238E27FC236}">
                <a16:creationId xmlns:a16="http://schemas.microsoft.com/office/drawing/2014/main" id="{097CD68E-23E3-4007-8847-CD0944C4F7B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 name="Podtytuł 2"/>
          <p:cNvSpPr>
            <a:spLocks noGrp="1"/>
          </p:cNvSpPr>
          <p:nvPr>
            <p:ph type="subTitle" idx="1"/>
          </p:nvPr>
        </p:nvSpPr>
        <p:spPr>
          <a:xfrm>
            <a:off x="463603" y="4729148"/>
            <a:ext cx="4023359" cy="1208141"/>
          </a:xfrm>
        </p:spPr>
        <p:txBody>
          <a:bodyPr vert="horz" lIns="91440" tIns="45720" rIns="91440" bIns="45720" rtlCol="0" anchor="t">
            <a:normAutofit lnSpcReduction="10000"/>
          </a:bodyPr>
          <a:lstStyle/>
          <a:p>
            <a:pPr algn="l">
              <a:spcBef>
                <a:spcPts val="0"/>
              </a:spcBef>
            </a:pPr>
            <a:r>
              <a:rPr lang="pl-PL" sz="2000" cap="none" dirty="0">
                <a:solidFill>
                  <a:schemeClr val="tx1"/>
                </a:solidFill>
                <a:latin typeface="Calibri"/>
                <a:cs typeface="Calibri"/>
              </a:rPr>
              <a:t>Żłobek nr </a:t>
            </a:r>
            <a:r>
              <a:rPr lang="pl-PL" sz="2000" cap="none" dirty="0" smtClean="0">
                <a:solidFill>
                  <a:schemeClr val="tx1"/>
                </a:solidFill>
                <a:latin typeface="Calibri"/>
                <a:cs typeface="Calibri"/>
              </a:rPr>
              <a:t>53/ Oddział Żłobka nr 53</a:t>
            </a:r>
            <a:endParaRPr lang="en-US" sz="2000" cap="none" dirty="0">
              <a:solidFill>
                <a:schemeClr val="tx1"/>
              </a:solidFill>
              <a:latin typeface="Calibri"/>
              <a:cs typeface="Calibri"/>
            </a:endParaRPr>
          </a:p>
          <a:p>
            <a:pPr algn="l">
              <a:spcBef>
                <a:spcPts val="0"/>
              </a:spcBef>
            </a:pPr>
            <a:r>
              <a:rPr lang="pl-PL" sz="2000" cap="none" dirty="0">
                <a:solidFill>
                  <a:schemeClr val="tx1"/>
                </a:solidFill>
                <a:latin typeface="Calibri"/>
                <a:cs typeface="Calibri"/>
              </a:rPr>
              <a:t>ul. Akacjowa 15</a:t>
            </a:r>
          </a:p>
          <a:p>
            <a:pPr algn="l">
              <a:spcBef>
                <a:spcPts val="0"/>
              </a:spcBef>
            </a:pPr>
            <a:r>
              <a:rPr lang="pl-PL" sz="2000" cap="none" dirty="0">
                <a:solidFill>
                  <a:schemeClr val="tx1"/>
                </a:solidFill>
                <a:latin typeface="Calibri"/>
                <a:ea typeface="+mn-lt"/>
                <a:cs typeface="+mn-lt"/>
              </a:rPr>
              <a:t>05-076</a:t>
            </a:r>
            <a:endParaRPr lang="pl-PL" cap="none" dirty="0">
              <a:solidFill>
                <a:schemeClr val="tx1"/>
              </a:solidFill>
              <a:latin typeface="Calibri"/>
            </a:endParaRPr>
          </a:p>
          <a:p>
            <a:pPr algn="l"/>
            <a:endParaRPr lang="pl-PL" sz="2000" cap="none" dirty="0">
              <a:solidFill>
                <a:schemeClr val="tx1"/>
              </a:solidFill>
              <a:latin typeface="Calibri"/>
              <a:cs typeface="Calibri"/>
            </a:endParaRPr>
          </a:p>
        </p:txBody>
      </p:sp>
      <p:sp>
        <p:nvSpPr>
          <p:cNvPr id="2" name="Tytuł 1"/>
          <p:cNvSpPr>
            <a:spLocks noGrp="1"/>
          </p:cNvSpPr>
          <p:nvPr>
            <p:ph type="ctrTitle"/>
          </p:nvPr>
        </p:nvSpPr>
        <p:spPr>
          <a:xfrm>
            <a:off x="362962" y="1151118"/>
            <a:ext cx="4023360" cy="3204134"/>
          </a:xfrm>
        </p:spPr>
        <p:txBody>
          <a:bodyPr anchor="b">
            <a:normAutofit/>
          </a:bodyPr>
          <a:lstStyle/>
          <a:p>
            <a:pPr algn="ctr"/>
            <a:r>
              <a:rPr lang="pl-PL" sz="4000" dirty="0">
                <a:latin typeface="Calibri"/>
                <a:cs typeface="Calibri"/>
              </a:rPr>
              <a:t>HARMONOGRAM ADAPTACJI</a:t>
            </a:r>
          </a:p>
        </p:txBody>
      </p:sp>
      <p:sp>
        <p:nvSpPr>
          <p:cNvPr id="49" name="Rectangle 48">
            <a:extLst>
              <a:ext uri="{FF2B5EF4-FFF2-40B4-BE49-F238E27FC236}">
                <a16:creationId xmlns:a16="http://schemas.microsoft.com/office/drawing/2014/main" id="{AF2F604E-43BE-4DC3-B983-E071523364F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8C9B587-E65E-4B52-B37C-ABEBB6E879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C6BC1D3-63A4-EC7D-4A4B-6F75FE569411}"/>
              </a:ext>
            </a:extLst>
          </p:cNvPr>
          <p:cNvSpPr txBox="1"/>
          <p:nvPr/>
        </p:nvSpPr>
        <p:spPr>
          <a:xfrm>
            <a:off x="361336" y="6400176"/>
            <a:ext cx="2743200"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100" b="0" i="0" u="none" strike="noStrike" kern="1200" cap="none" spc="0" normalizeH="0" baseline="0" noProof="0" dirty="0">
                <a:ln>
                  <a:noFill/>
                </a:ln>
                <a:solidFill>
                  <a:prstClr val="black"/>
                </a:solidFill>
                <a:effectLst/>
                <a:uLnTx/>
                <a:uFillTx/>
                <a:latin typeface="Engram Warsaw"/>
                <a:ea typeface="+mn-ea"/>
                <a:cs typeface="+mn-cs"/>
              </a:rPr>
              <a:t>#</a:t>
            </a:r>
            <a:r>
              <a:rPr kumimoji="0" lang="pl-PL" sz="1100" b="0" i="0" u="none" strike="noStrike" kern="1200" cap="none" spc="0" normalizeH="0" baseline="0" noProof="0" dirty="0">
                <a:ln>
                  <a:noFill/>
                </a:ln>
                <a:solidFill>
                  <a:srgbClr val="0091CF"/>
                </a:solidFill>
                <a:effectLst/>
                <a:uLnTx/>
                <a:uFillTx/>
                <a:latin typeface="Engram Warsaw"/>
                <a:ea typeface="+mn-ea"/>
                <a:cs typeface="+mn-cs"/>
              </a:rPr>
              <a:t>WARSZAWA</a:t>
            </a:r>
            <a:r>
              <a:rPr kumimoji="0" lang="pl-PL" sz="1100" b="0" i="0" u="none" strike="noStrike" kern="1200" cap="none" spc="0" normalizeH="0" baseline="0" noProof="0" dirty="0">
                <a:ln>
                  <a:noFill/>
                </a:ln>
                <a:solidFill>
                  <a:srgbClr val="FAB036"/>
                </a:solidFill>
                <a:effectLst/>
                <a:uLnTx/>
                <a:uFillTx/>
                <a:latin typeface="Engram Warsaw"/>
                <a:ea typeface="+mn-ea"/>
                <a:cs typeface="+mn-cs"/>
              </a:rPr>
              <a:t>DLA</a:t>
            </a:r>
            <a:r>
              <a:rPr kumimoji="0" lang="pl-PL" sz="1100" b="0" i="0" u="none" strike="noStrike" kern="1200" cap="none" spc="0" normalizeH="0" baseline="0" noProof="0" dirty="0">
                <a:ln>
                  <a:noFill/>
                </a:ln>
                <a:solidFill>
                  <a:srgbClr val="E53629"/>
                </a:solidFill>
                <a:effectLst/>
                <a:uLnTx/>
                <a:uFillTx/>
                <a:latin typeface="Engram Warsaw"/>
                <a:ea typeface="+mn-ea"/>
                <a:cs typeface="+mn-cs"/>
              </a:rPr>
              <a:t>NAJMŁODSZYCH</a:t>
            </a:r>
            <a:endParaRPr kumimoji="0" lang="en-US" sz="1800" b="0" i="0" u="none" strike="noStrike" kern="1200" cap="none" spc="0" normalizeH="0" baseline="0" noProof="0" dirty="0">
              <a:ln>
                <a:noFill/>
              </a:ln>
              <a:solidFill>
                <a:prstClr val="black"/>
              </a:solidFill>
              <a:effectLst/>
              <a:uLnTx/>
              <a:uFillTx/>
              <a:latin typeface="Century Gothic"/>
              <a:ea typeface="+mn-ea"/>
              <a:cs typeface="+mn-cs"/>
            </a:endParaRPr>
          </a:p>
        </p:txBody>
      </p:sp>
      <p:pic>
        <p:nvPicPr>
          <p:cNvPr id="7" name="Picture 7">
            <a:extLst>
              <a:ext uri="{FF2B5EF4-FFF2-40B4-BE49-F238E27FC236}">
                <a16:creationId xmlns:a16="http://schemas.microsoft.com/office/drawing/2014/main" id="{7C775662-AB62-CFEA-15CD-E4CDC12737B1}"/>
              </a:ext>
            </a:extLst>
          </p:cNvPr>
          <p:cNvPicPr>
            <a:picLocks noChangeAspect="1"/>
          </p:cNvPicPr>
          <p:nvPr/>
        </p:nvPicPr>
        <p:blipFill>
          <a:blip r:embed="rId3"/>
          <a:stretch>
            <a:fillRect/>
          </a:stretch>
        </p:blipFill>
        <p:spPr>
          <a:xfrm>
            <a:off x="361336" y="196214"/>
            <a:ext cx="2399071" cy="1524863"/>
          </a:xfrm>
          <a:prstGeom prst="rect">
            <a:avLst/>
          </a:prstGeom>
        </p:spPr>
      </p:pic>
    </p:spTree>
    <p:extLst>
      <p:ext uri="{BB962C8B-B14F-4D97-AF65-F5344CB8AC3E}">
        <p14:creationId xmlns:p14="http://schemas.microsoft.com/office/powerpoint/2010/main" val="183773920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400"/>
                                        <p:tgtEl>
                                          <p:spTgt spid="3">
                                            <p:txEl>
                                              <p:pRg st="1" end="1"/>
                                            </p:txEl>
                                          </p:spTgt>
                                        </p:tgtEl>
                                      </p:cBhvr>
                                    </p:animEffect>
                                  </p:childTnLst>
                                </p:cTn>
                              </p:par>
                              <p:par>
                                <p:cTn id="11" presetID="10" presetClass="entr" presetSubtype="0" fill="hold" grpId="0" nodeType="withEffect">
                                  <p:stCondLst>
                                    <p:cond delay="2000"/>
                                  </p:stCondLst>
                                  <p:iterate type="lt">
                                    <p:tmPct val="10000"/>
                                  </p:iterate>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400"/>
                                        <p:tgtEl>
                                          <p:spTgt spid="3">
                                            <p:txEl>
                                              <p:pRg st="2" end="2"/>
                                            </p:txEl>
                                          </p:spTgt>
                                        </p:tgtEl>
                                      </p:cBhvr>
                                    </p:animEffect>
                                  </p:childTnLst>
                                </p:cTn>
                              </p:par>
                              <p:par>
                                <p:cTn id="14" presetID="10" presetClass="entr" presetSubtype="0" fill="hold" grpId="0" nodeType="withEffect">
                                  <p:stCondLst>
                                    <p:cond delay="1000"/>
                                  </p:stCondLst>
                                  <p:iterate type="lt">
                                    <p:tmPct val="10000"/>
                                  </p:iterate>
                                  <p:childTnLst>
                                    <p:set>
                                      <p:cBhvr>
                                        <p:cTn id="15" dur="1" fill="hold">
                                          <p:stCondLst>
                                            <p:cond delay="0"/>
                                          </p:stCondLst>
                                        </p:cTn>
                                        <p:tgtEl>
                                          <p:spTgt spid="2"/>
                                        </p:tgtEl>
                                        <p:attrNameLst>
                                          <p:attrName>style.visibility</p:attrName>
                                        </p:attrNameLst>
                                      </p:cBhvr>
                                      <p:to>
                                        <p:strVal val="visible"/>
                                      </p:to>
                                    </p:set>
                                    <p:animEffect transition="in" filter="fade">
                                      <p:cBhvr>
                                        <p:cTn id="16"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16:creationId xmlns:a16="http://schemas.microsoft.com/office/drawing/2014/main" id="{0E2CA835-FCE6-48A5-954B-CC6D693B95E1}"/>
              </a:ext>
            </a:extLst>
          </p:cNvPr>
          <p:cNvSpPr/>
          <p:nvPr/>
        </p:nvSpPr>
        <p:spPr>
          <a:xfrm>
            <a:off x="0" y="6505303"/>
            <a:ext cx="12192000" cy="35269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l-PL"/>
          </a:p>
        </p:txBody>
      </p:sp>
      <p:sp>
        <p:nvSpPr>
          <p:cNvPr id="3" name="Prostokąt 2">
            <a:extLst>
              <a:ext uri="{FF2B5EF4-FFF2-40B4-BE49-F238E27FC236}">
                <a16:creationId xmlns:a16="http://schemas.microsoft.com/office/drawing/2014/main" id="{5B37BCD2-9797-4D03-8996-702626378744}"/>
              </a:ext>
            </a:extLst>
          </p:cNvPr>
          <p:cNvSpPr/>
          <p:nvPr/>
        </p:nvSpPr>
        <p:spPr>
          <a:xfrm>
            <a:off x="3942077" y="6519446"/>
            <a:ext cx="4307846" cy="338554"/>
          </a:xfrm>
          <a:prstGeom prst="rect">
            <a:avLst/>
          </a:prstGeom>
        </p:spPr>
        <p:txBody>
          <a:bodyPr wrap="none">
            <a:spAutoFit/>
          </a:bodyPr>
          <a:lstStyle/>
          <a:p>
            <a:r>
              <a:rPr lang="pl-PL" sz="1600" dirty="0">
                <a:solidFill>
                  <a:schemeClr val="bg1"/>
                </a:solidFill>
                <a:latin typeface="Calibri" panose="020F0502020204030204" pitchFamily="34" charset="0"/>
                <a:ea typeface="Calibri" panose="020F0502020204030204" pitchFamily="34" charset="0"/>
                <a:cs typeface="Calibri" panose="020F0502020204030204" pitchFamily="34" charset="0"/>
              </a:rPr>
              <a:t>m.st. Warszawa | Zespół Żłobków m.st. Warszawy</a:t>
            </a:r>
          </a:p>
        </p:txBody>
      </p:sp>
      <p:sp>
        <p:nvSpPr>
          <p:cNvPr id="6" name="pole tekstowe 5">
            <a:extLst>
              <a:ext uri="{FF2B5EF4-FFF2-40B4-BE49-F238E27FC236}">
                <a16:creationId xmlns:a16="http://schemas.microsoft.com/office/drawing/2014/main" id="{589BC5E2-732E-4C66-AB67-7B869EF7EBBC}"/>
              </a:ext>
            </a:extLst>
          </p:cNvPr>
          <p:cNvSpPr txBox="1"/>
          <p:nvPr/>
        </p:nvSpPr>
        <p:spPr>
          <a:xfrm>
            <a:off x="962526" y="1070811"/>
            <a:ext cx="10311063" cy="523220"/>
          </a:xfrm>
          <a:prstGeom prst="rect">
            <a:avLst/>
          </a:prstGeom>
          <a:noFill/>
        </p:spPr>
        <p:txBody>
          <a:bodyPr wrap="square" rtlCol="0">
            <a:spAutoFit/>
          </a:bodyPr>
          <a:lstStyle/>
          <a:p>
            <a:r>
              <a:rPr lang="pl-PL" sz="2800" b="1" dirty="0">
                <a:solidFill>
                  <a:schemeClr val="tx2">
                    <a:lumMod val="10000"/>
                  </a:schemeClr>
                </a:solidFill>
                <a:latin typeface="Segoe Print" pitchFamily="2" charset="0"/>
              </a:rPr>
              <a:t>HARMONOGRAM PROCESU ADAPTACJI</a:t>
            </a:r>
            <a:endParaRPr lang="pl-PL" sz="2800" b="1" dirty="0">
              <a:latin typeface="Segoe Print" pitchFamily="2" charset="0"/>
            </a:endParaRPr>
          </a:p>
        </p:txBody>
      </p:sp>
      <p:sp>
        <p:nvSpPr>
          <p:cNvPr id="7" name="Tytuł 6"/>
          <p:cNvSpPr>
            <a:spLocks noGrp="1"/>
          </p:cNvSpPr>
          <p:nvPr>
            <p:ph type="title"/>
          </p:nvPr>
        </p:nvSpPr>
        <p:spPr/>
        <p:txBody>
          <a:bodyPr/>
          <a:lstStyle/>
          <a:p>
            <a:endParaRPr lang="pl-PL" dirty="0"/>
          </a:p>
        </p:txBody>
      </p:sp>
      <p:sp>
        <p:nvSpPr>
          <p:cNvPr id="8" name="Symbol zastępczy zawartości 7"/>
          <p:cNvSpPr>
            <a:spLocks noGrp="1"/>
          </p:cNvSpPr>
          <p:nvPr>
            <p:ph idx="1"/>
          </p:nvPr>
        </p:nvSpPr>
        <p:spPr/>
        <p:txBody>
          <a:bodyPr>
            <a:normAutofit/>
          </a:bodyPr>
          <a:lstStyle/>
          <a:p>
            <a:pPr marL="0" indent="0">
              <a:buNone/>
            </a:pPr>
            <a:r>
              <a:rPr lang="pl-PL" sz="1800" dirty="0">
                <a:latin typeface="Segoe Print" pitchFamily="2" charset="0"/>
              </a:rPr>
              <a:t>Zapraszamy wszystkie nowo przyjęte dzieci do udziału w naszym programie adaptacyjnym, który rozpocznie się z dniem </a:t>
            </a:r>
            <a:r>
              <a:rPr lang="pl-PL" sz="1800" b="1" u="sng" dirty="0">
                <a:effectLst>
                  <a:outerShdw blurRad="38100" dist="38100" dir="2700000" algn="tl">
                    <a:srgbClr val="000000">
                      <a:alpha val="43137"/>
                    </a:srgbClr>
                  </a:outerShdw>
                </a:effectLst>
                <a:latin typeface="Segoe Print" pitchFamily="2" charset="0"/>
              </a:rPr>
              <a:t>01.09.2025r.</a:t>
            </a:r>
          </a:p>
          <a:p>
            <a:pPr marL="0" indent="0">
              <a:buNone/>
            </a:pPr>
            <a:endParaRPr lang="pl-PL" sz="1800" dirty="0">
              <a:latin typeface="Segoe Print" pitchFamily="2" charset="0"/>
            </a:endParaRPr>
          </a:p>
          <a:p>
            <a:pPr marL="0" indent="0">
              <a:buNone/>
            </a:pPr>
            <a:r>
              <a:rPr lang="pl-PL" sz="1800" dirty="0">
                <a:latin typeface="Segoe Print" pitchFamily="2" charset="0"/>
              </a:rPr>
              <a:t> Zależy nam, aby proces ten przebiegł jak najprzyjemniej oraz z jak najmniejszą ilością stresu dlatego nie chcemy, żeby dzieci oraz ich rodzice przebywali naraz w jednym miejscu o tej samej porze. Byłoby to bardzo męczące zarówno dla naszych maluchów jak i dla dorosłych. </a:t>
            </a:r>
          </a:p>
          <a:p>
            <a:endParaRPr lang="pl-PL" sz="1800" dirty="0">
              <a:latin typeface="Segoe Print" pitchFamily="2" charset="0"/>
            </a:endParaRPr>
          </a:p>
        </p:txBody>
      </p:sp>
    </p:spTree>
    <p:extLst>
      <p:ext uri="{BB962C8B-B14F-4D97-AF65-F5344CB8AC3E}">
        <p14:creationId xmlns:p14="http://schemas.microsoft.com/office/powerpoint/2010/main" val="3406704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solidFill>
                  <a:schemeClr val="tx2">
                    <a:lumMod val="10000"/>
                  </a:schemeClr>
                </a:solidFill>
                <a:latin typeface="Segoe Print" pitchFamily="2" charset="0"/>
              </a:rPr>
              <a:t>I TYDZIEŃ  </a:t>
            </a:r>
            <a:r>
              <a:rPr lang="pl-PL" sz="2800" u="sng" dirty="0">
                <a:latin typeface="Segoe Print" pitchFamily="2" charset="0"/>
              </a:rPr>
              <a:t>01-05.09.2025r.</a:t>
            </a:r>
            <a:endParaRPr lang="pl-PL" sz="2800" dirty="0">
              <a:latin typeface="Segoe Print" pitchFamily="2" charset="0"/>
            </a:endParaRPr>
          </a:p>
        </p:txBody>
      </p:sp>
      <p:sp>
        <p:nvSpPr>
          <p:cNvPr id="3" name="Symbol zastępczy zawartości 2"/>
          <p:cNvSpPr>
            <a:spLocks noGrp="1"/>
          </p:cNvSpPr>
          <p:nvPr>
            <p:ph idx="1"/>
          </p:nvPr>
        </p:nvSpPr>
        <p:spPr/>
        <p:txBody>
          <a:bodyPr>
            <a:normAutofit/>
          </a:bodyPr>
          <a:lstStyle/>
          <a:p>
            <a:pPr marL="0" lvl="0" indent="0">
              <a:buNone/>
            </a:pPr>
            <a:r>
              <a:rPr lang="pl-PL" sz="1800" dirty="0">
                <a:latin typeface="Segoe Print" pitchFamily="2" charset="0"/>
              </a:rPr>
              <a:t>W pierwszym tygodniu września </a:t>
            </a:r>
            <a:r>
              <a:rPr lang="pl-PL" sz="1800" dirty="0" err="1">
                <a:latin typeface="Segoe Print" pitchFamily="2" charset="0"/>
              </a:rPr>
              <a:t>tj</a:t>
            </a:r>
            <a:r>
              <a:rPr lang="pl-PL" sz="1800" dirty="0">
                <a:latin typeface="Segoe Print" pitchFamily="2" charset="0"/>
              </a:rPr>
              <a:t> </a:t>
            </a:r>
            <a:r>
              <a:rPr lang="pl-PL" sz="1800" b="1" u="sng" dirty="0">
                <a:latin typeface="Segoe Print" pitchFamily="2" charset="0"/>
              </a:rPr>
              <a:t>od 01-05.09. 2025 (od poniedziałku do piątku)</a:t>
            </a:r>
            <a:r>
              <a:rPr lang="pl-PL" sz="1800" dirty="0">
                <a:latin typeface="Segoe Print" pitchFamily="2" charset="0"/>
              </a:rPr>
              <a:t> nowo przyjęte dzieci z grupy - ”SŁONECZKA</a:t>
            </a:r>
            <a:r>
              <a:rPr lang="pl-PL" sz="1800" dirty="0" smtClean="0">
                <a:latin typeface="Segoe Print" pitchFamily="2" charset="0"/>
              </a:rPr>
              <a:t>” i „MOTYLKI” </a:t>
            </a:r>
            <a:r>
              <a:rPr lang="pl-PL" sz="1800" dirty="0">
                <a:latin typeface="Segoe Print" pitchFamily="2" charset="0"/>
              </a:rPr>
              <a:t>oraz ich rodzice każdego dnia będą dzieleni na trzy grupy:</a:t>
            </a:r>
          </a:p>
          <a:p>
            <a:pPr marL="0" lvl="0" indent="0">
              <a:buNone/>
            </a:pPr>
            <a:r>
              <a:rPr lang="pl-PL" sz="1800" b="1" u="sng" dirty="0">
                <a:solidFill>
                  <a:schemeClr val="tx2">
                    <a:lumMod val="10000"/>
                  </a:schemeClr>
                </a:solidFill>
                <a:latin typeface="Segoe Print" pitchFamily="2" charset="0"/>
              </a:rPr>
              <a:t>Pierwszą grupę dzieci zapraszamy w godzinach 08:00-10:00;</a:t>
            </a:r>
            <a:r>
              <a:rPr lang="pl-PL" sz="1800" b="1" dirty="0">
                <a:solidFill>
                  <a:schemeClr val="tx2">
                    <a:lumMod val="10000"/>
                  </a:schemeClr>
                </a:solidFill>
                <a:latin typeface="Segoe Print" pitchFamily="2" charset="0"/>
              </a:rPr>
              <a:t> </a:t>
            </a:r>
          </a:p>
          <a:p>
            <a:pPr marL="0" lvl="0" indent="0">
              <a:buNone/>
            </a:pPr>
            <a:r>
              <a:rPr lang="pl-PL" sz="1800" b="1" u="sng" dirty="0">
                <a:solidFill>
                  <a:schemeClr val="tx2">
                    <a:lumMod val="10000"/>
                  </a:schemeClr>
                </a:solidFill>
                <a:latin typeface="Segoe Print" pitchFamily="2" charset="0"/>
              </a:rPr>
              <a:t>Drugą grupę dzieci zapraszamy w godzinach 10:30-12:00;</a:t>
            </a:r>
          </a:p>
          <a:p>
            <a:pPr marL="0" lvl="0" indent="0">
              <a:buNone/>
            </a:pPr>
            <a:r>
              <a:rPr lang="pl-PL" sz="1800" b="1" u="sng" dirty="0">
                <a:solidFill>
                  <a:schemeClr val="tx2">
                    <a:lumMod val="10000"/>
                  </a:schemeClr>
                </a:solidFill>
                <a:latin typeface="Segoe Print" pitchFamily="2" charset="0"/>
              </a:rPr>
              <a:t>Trzecią grupę dzieci zapraszamy w godzinach 14:00-15:30 </a:t>
            </a:r>
          </a:p>
          <a:p>
            <a:pPr marL="0" lvl="0" indent="0">
              <a:buNone/>
            </a:pPr>
            <a:endParaRPr lang="pl-PL" sz="1800" dirty="0">
              <a:solidFill>
                <a:schemeClr val="tx2">
                  <a:lumMod val="10000"/>
                </a:schemeClr>
              </a:solidFill>
              <a:latin typeface="Segoe Print" pitchFamily="2" charset="0"/>
            </a:endParaRPr>
          </a:p>
          <a:p>
            <a:pPr marL="0" indent="0">
              <a:buNone/>
            </a:pPr>
            <a:endParaRPr lang="pl-PL" sz="1800" b="1" u="sng" dirty="0">
              <a:solidFill>
                <a:schemeClr val="tx2">
                  <a:lumMod val="10000"/>
                </a:schemeClr>
              </a:solidFill>
              <a:latin typeface="Segoe Print" pitchFamily="2" charset="0"/>
            </a:endParaRPr>
          </a:p>
          <a:p>
            <a:endParaRPr lang="pl-PL" sz="1800" dirty="0">
              <a:latin typeface="Segoe Print" pitchFamily="2" charset="0"/>
            </a:endParaRPr>
          </a:p>
        </p:txBody>
      </p:sp>
    </p:spTree>
    <p:extLst>
      <p:ext uri="{BB962C8B-B14F-4D97-AF65-F5344CB8AC3E}">
        <p14:creationId xmlns:p14="http://schemas.microsoft.com/office/powerpoint/2010/main" val="1622955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solidFill>
                  <a:srgbClr val="9A5315">
                    <a:lumMod val="50000"/>
                  </a:srgbClr>
                </a:solidFill>
                <a:latin typeface="Segoe Print"/>
              </a:rPr>
              <a:t>Przebieg adaptacji</a:t>
            </a:r>
            <a:endParaRPr lang="pl-PL" sz="2800" b="1" dirty="0"/>
          </a:p>
        </p:txBody>
      </p:sp>
      <p:sp>
        <p:nvSpPr>
          <p:cNvPr id="3" name="Symbol zastępczy zawartości 2"/>
          <p:cNvSpPr>
            <a:spLocks noGrp="1"/>
          </p:cNvSpPr>
          <p:nvPr>
            <p:ph idx="1"/>
          </p:nvPr>
        </p:nvSpPr>
        <p:spPr/>
        <p:txBody>
          <a:bodyPr>
            <a:normAutofit/>
          </a:bodyPr>
          <a:lstStyle/>
          <a:p>
            <a:pPr marL="0" lvl="0" indent="0">
              <a:lnSpc>
                <a:spcPct val="100000"/>
              </a:lnSpc>
              <a:spcBef>
                <a:spcPts val="1800"/>
              </a:spcBef>
              <a:buNone/>
            </a:pPr>
            <a:r>
              <a:rPr lang="pl-PL" sz="1800" b="1" dirty="0">
                <a:latin typeface="Segoe Print"/>
              </a:rPr>
              <a:t>Początek: </a:t>
            </a:r>
            <a:r>
              <a:rPr lang="pl-PL" sz="1800" dirty="0">
                <a:latin typeface="Segoe Print"/>
              </a:rPr>
              <a:t>Dziecko przebywa z rodzicem na terenie żłobka –</a:t>
            </a:r>
            <a:br>
              <a:rPr lang="pl-PL" sz="1800" dirty="0">
                <a:latin typeface="Segoe Print"/>
              </a:rPr>
            </a:br>
            <a:r>
              <a:rPr lang="pl-PL" sz="1800" dirty="0">
                <a:latin typeface="Segoe Print"/>
              </a:rPr>
              <a:t>przez pierwsze 3 dni (poniedziałek, wtorek, środa) - po ok 2h każdego dnia.</a:t>
            </a:r>
          </a:p>
          <a:p>
            <a:pPr marL="0" lvl="0" indent="0">
              <a:lnSpc>
                <a:spcPct val="100000"/>
              </a:lnSpc>
              <a:spcBef>
                <a:spcPts val="1800"/>
              </a:spcBef>
              <a:buNone/>
            </a:pPr>
            <a:r>
              <a:rPr lang="pl-PL" sz="1800" dirty="0">
                <a:latin typeface="Segoe Print"/>
              </a:rPr>
              <a:t>W tym czasie poznaje miejsce, zabawki, Panie opiekunki i inne dzieci. </a:t>
            </a:r>
            <a:br>
              <a:rPr lang="pl-PL" sz="1800" dirty="0">
                <a:latin typeface="Segoe Print"/>
              </a:rPr>
            </a:br>
            <a:r>
              <a:rPr lang="pl-PL" sz="1800" dirty="0">
                <a:latin typeface="Segoe Print"/>
              </a:rPr>
              <a:t>Włącza się z rodzicem w zabawy proponowane przez Opiekunów. </a:t>
            </a:r>
          </a:p>
          <a:p>
            <a:pPr marL="0" lvl="0" indent="0">
              <a:lnSpc>
                <a:spcPct val="100000"/>
              </a:lnSpc>
              <a:spcBef>
                <a:spcPts val="1800"/>
              </a:spcBef>
              <a:buNone/>
            </a:pPr>
            <a:r>
              <a:rPr lang="pl-PL" sz="1800" dirty="0">
                <a:latin typeface="Segoe Print"/>
              </a:rPr>
              <a:t>Proponujemy aby przez trzy pierwsze dni przebywać z dzieckiem przez cały okres pobytu w żłobku w wyznaczonych godzinach</a:t>
            </a:r>
          </a:p>
          <a:p>
            <a:pPr marL="0" lvl="0" indent="0">
              <a:lnSpc>
                <a:spcPct val="100000"/>
              </a:lnSpc>
              <a:spcBef>
                <a:spcPts val="1800"/>
              </a:spcBef>
              <a:buNone/>
            </a:pPr>
            <a:r>
              <a:rPr lang="pl-PL" sz="1800" dirty="0">
                <a:latin typeface="Segoe Print"/>
              </a:rPr>
              <a:t>Jeżeli zaistnieje taka konieczność pamiętajcie Państwo, że wychodząc i pozostawiając dziecko np. w ogrodzie uprzedzacie je: Mama/Tata idzie do łazienki i wróci. </a:t>
            </a:r>
            <a:br>
              <a:rPr lang="pl-PL" sz="1800" dirty="0">
                <a:latin typeface="Segoe Print"/>
              </a:rPr>
            </a:br>
            <a:r>
              <a:rPr lang="pl-PL" sz="1800" dirty="0">
                <a:latin typeface="Segoe Print"/>
              </a:rPr>
              <a:t>Możesz się tutaj bawić</a:t>
            </a:r>
          </a:p>
          <a:p>
            <a:pPr marL="0" lvl="0" indent="0">
              <a:lnSpc>
                <a:spcPct val="100000"/>
              </a:lnSpc>
              <a:spcBef>
                <a:spcPts val="1800"/>
              </a:spcBef>
              <a:buNone/>
            </a:pPr>
            <a:r>
              <a:rPr lang="pl-PL" sz="1800" dirty="0">
                <a:latin typeface="Segoe Print"/>
              </a:rPr>
              <a:t>Nie wskazane jest, aby chować się przed dzieckiem np. na placu zabaw i sprawdzać jak zareaguje nie widząc Mamy czy Taty.</a:t>
            </a:r>
          </a:p>
          <a:p>
            <a:endParaRPr lang="pl-PL" sz="1800" dirty="0"/>
          </a:p>
        </p:txBody>
      </p:sp>
    </p:spTree>
    <p:extLst>
      <p:ext uri="{BB962C8B-B14F-4D97-AF65-F5344CB8AC3E}">
        <p14:creationId xmlns:p14="http://schemas.microsoft.com/office/powerpoint/2010/main" val="1722560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475989" y="982347"/>
            <a:ext cx="11060482" cy="1985159"/>
          </a:xfrm>
          <a:prstGeom prst="rect">
            <a:avLst/>
          </a:prstGeom>
        </p:spPr>
        <p:txBody>
          <a:bodyPr wrap="square">
            <a:spAutoFit/>
          </a:bodyPr>
          <a:lstStyle/>
          <a:p>
            <a:pPr lvl="0">
              <a:spcBef>
                <a:spcPts val="1800"/>
              </a:spcBef>
            </a:pPr>
            <a:r>
              <a:rPr lang="pl-PL" dirty="0">
                <a:latin typeface="Segoe Print"/>
              </a:rPr>
              <a:t>Po okresie 3 dni (poniedziałek, wtorek, środa) dziecko zostaje pod opieką żłobka na okres ok. 2h </a:t>
            </a:r>
            <a:br>
              <a:rPr lang="pl-PL" dirty="0">
                <a:latin typeface="Segoe Print"/>
              </a:rPr>
            </a:br>
            <a:r>
              <a:rPr lang="pl-PL" dirty="0">
                <a:latin typeface="Segoe Print"/>
              </a:rPr>
              <a:t>i jeżeli dobrze znosi rozłąkę z rodzicem -  nie płacze - ten czas jest stopniowo wydłużany odpowiednio do obiadu, do podwieczorka</a:t>
            </a:r>
          </a:p>
          <a:p>
            <a:pPr lvl="0">
              <a:spcBef>
                <a:spcPts val="1800"/>
              </a:spcBef>
            </a:pPr>
            <a:r>
              <a:rPr lang="pl-PL" dirty="0">
                <a:latin typeface="Segoe Print"/>
              </a:rPr>
              <a:t>Panie opiekunki podchodzą do każdego dziecka indywidualnie. </a:t>
            </a:r>
            <a:br>
              <a:rPr lang="pl-PL" dirty="0">
                <a:latin typeface="Segoe Print"/>
              </a:rPr>
            </a:br>
            <a:r>
              <a:rPr lang="pl-PL" dirty="0">
                <a:latin typeface="Segoe Print"/>
              </a:rPr>
              <a:t>Potrafią ocenić czy dziecko jest gotowe na to by wydłużyć ten czas</a:t>
            </a:r>
          </a:p>
        </p:txBody>
      </p:sp>
    </p:spTree>
    <p:extLst>
      <p:ext uri="{BB962C8B-B14F-4D97-AF65-F5344CB8AC3E}">
        <p14:creationId xmlns:p14="http://schemas.microsoft.com/office/powerpoint/2010/main" val="2327705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spc="-100" dirty="0">
                <a:ln w="3200">
                  <a:solidFill>
                    <a:srgbClr val="D2533C">
                      <a:shade val="75000"/>
                      <a:alpha val="25000"/>
                    </a:srgbClr>
                  </a:solidFill>
                  <a:prstDash val="solid"/>
                  <a:round/>
                </a:ln>
                <a:solidFill>
                  <a:srgbClr val="F3F2DC">
                    <a:lumMod val="10000"/>
                  </a:srgbClr>
                </a:solidFill>
                <a:effectLst>
                  <a:innerShdw blurRad="50800" dist="25400" dir="13500000">
                    <a:prstClr val="black">
                      <a:alpha val="70000"/>
                    </a:prstClr>
                  </a:innerShdw>
                </a:effectLst>
                <a:latin typeface="Segoe Print" pitchFamily="2" charset="0"/>
              </a:rPr>
              <a:t>II TYDZIEŃ  08</a:t>
            </a:r>
            <a:r>
              <a:rPr lang="pl-PL" sz="2800" b="1" spc="-100" dirty="0">
                <a:ln w="3200">
                  <a:solidFill>
                    <a:srgbClr val="D2533C">
                      <a:shade val="75000"/>
                      <a:alpha val="25000"/>
                    </a:srgbClr>
                  </a:solidFill>
                  <a:prstDash val="solid"/>
                  <a:round/>
                </a:ln>
                <a:latin typeface="Segoe Print" pitchFamily="2" charset="0"/>
              </a:rPr>
              <a:t>-12.09.2025r.</a:t>
            </a:r>
            <a:endParaRPr lang="pl-PL" sz="2800" b="1" dirty="0">
              <a:effectLst>
                <a:outerShdw blurRad="38100" dist="38100" dir="2700000" algn="tl">
                  <a:srgbClr val="000000">
                    <a:alpha val="43137"/>
                  </a:srgbClr>
                </a:outerShdw>
              </a:effectLst>
              <a:latin typeface="Segoe Print" pitchFamily="2" charset="0"/>
            </a:endParaRPr>
          </a:p>
        </p:txBody>
      </p:sp>
      <p:sp>
        <p:nvSpPr>
          <p:cNvPr id="3" name="Symbol zastępczy zawartości 2"/>
          <p:cNvSpPr>
            <a:spLocks noGrp="1"/>
          </p:cNvSpPr>
          <p:nvPr>
            <p:ph idx="1"/>
          </p:nvPr>
        </p:nvSpPr>
        <p:spPr>
          <a:xfrm>
            <a:off x="609600" y="1752601"/>
            <a:ext cx="10972800" cy="4373563"/>
          </a:xfrm>
        </p:spPr>
        <p:txBody>
          <a:bodyPr>
            <a:normAutofit/>
          </a:bodyPr>
          <a:lstStyle/>
          <a:p>
            <a:pPr marL="0" indent="0">
              <a:buNone/>
            </a:pPr>
            <a:r>
              <a:rPr lang="pl-PL" sz="1800" dirty="0">
                <a:latin typeface="Segoe Print" pitchFamily="2" charset="0"/>
              </a:rPr>
              <a:t>W drugim tygodniu września tj.: od poniedziałku do piątku prosimy przyprowadzić dzieci i pozostawić pod opieką naszych pań opiekunek </a:t>
            </a:r>
          </a:p>
          <a:p>
            <a:pPr marL="0" lvl="0" indent="0">
              <a:buNone/>
            </a:pPr>
            <a:r>
              <a:rPr lang="pl-PL" sz="1800" b="1" u="sng" dirty="0">
                <a:solidFill>
                  <a:schemeClr val="tx2">
                    <a:lumMod val="10000"/>
                  </a:schemeClr>
                </a:solidFill>
                <a:latin typeface="Segoe Print" pitchFamily="2" charset="0"/>
              </a:rPr>
              <a:t>Pierwszą grupę dzieci zapraszamy w godzinach 08:00-10:00;</a:t>
            </a:r>
            <a:r>
              <a:rPr lang="pl-PL" sz="1800" b="1" dirty="0">
                <a:solidFill>
                  <a:schemeClr val="tx2">
                    <a:lumMod val="10000"/>
                  </a:schemeClr>
                </a:solidFill>
                <a:latin typeface="Segoe Print" pitchFamily="2" charset="0"/>
              </a:rPr>
              <a:t> </a:t>
            </a:r>
          </a:p>
          <a:p>
            <a:pPr marL="0" lvl="0" indent="0">
              <a:buNone/>
            </a:pPr>
            <a:r>
              <a:rPr lang="pl-PL" sz="1800" b="1" u="sng" dirty="0">
                <a:solidFill>
                  <a:schemeClr val="tx2">
                    <a:lumMod val="10000"/>
                  </a:schemeClr>
                </a:solidFill>
                <a:latin typeface="Segoe Print" pitchFamily="2" charset="0"/>
              </a:rPr>
              <a:t>Drugą grupę dzieci zapraszamy w godzinach 10:30-12:00;</a:t>
            </a:r>
          </a:p>
          <a:p>
            <a:pPr marL="0" lvl="0" indent="0">
              <a:buNone/>
            </a:pPr>
            <a:r>
              <a:rPr lang="pl-PL" sz="1800" b="1" u="sng" dirty="0">
                <a:solidFill>
                  <a:schemeClr val="tx2">
                    <a:lumMod val="10000"/>
                  </a:schemeClr>
                </a:solidFill>
                <a:latin typeface="Segoe Print" pitchFamily="2" charset="0"/>
              </a:rPr>
              <a:t>Trzecią grupę dzieci zapraszamy w godzinach 14:00-15:30 </a:t>
            </a:r>
          </a:p>
          <a:p>
            <a:pPr marL="0" indent="0">
              <a:buNone/>
            </a:pPr>
            <a:endParaRPr lang="pl-PL" sz="1800" dirty="0">
              <a:latin typeface="Segoe Print" pitchFamily="2" charset="0"/>
            </a:endParaRPr>
          </a:p>
          <a:p>
            <a:pPr marL="0" indent="0">
              <a:buNone/>
            </a:pPr>
            <a:endParaRPr lang="pl-PL" sz="1800" dirty="0">
              <a:latin typeface="Segoe Print" pitchFamily="2" charset="0"/>
            </a:endParaRPr>
          </a:p>
          <a:p>
            <a:endParaRPr lang="pl-PL" sz="1800" dirty="0">
              <a:latin typeface="Segoe Print" pitchFamily="2" charset="0"/>
            </a:endParaRPr>
          </a:p>
        </p:txBody>
      </p:sp>
    </p:spTree>
    <p:extLst>
      <p:ext uri="{BB962C8B-B14F-4D97-AF65-F5344CB8AC3E}">
        <p14:creationId xmlns:p14="http://schemas.microsoft.com/office/powerpoint/2010/main" val="260798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663878" y="799991"/>
            <a:ext cx="10772383" cy="6324808"/>
          </a:xfrm>
          <a:prstGeom prst="rect">
            <a:avLst/>
          </a:prstGeom>
        </p:spPr>
        <p:txBody>
          <a:bodyPr wrap="square">
            <a:spAutoFit/>
          </a:bodyPr>
          <a:lstStyle/>
          <a:p>
            <a:pPr marL="347472" indent="-347472">
              <a:spcBef>
                <a:spcPts val="1800"/>
              </a:spcBef>
              <a:buFont typeface="Arial" panose="020B0604020202020204" pitchFamily="34" charset="0"/>
              <a:buChar char="•"/>
            </a:pPr>
            <a:r>
              <a:rPr lang="pl-PL" dirty="0">
                <a:latin typeface="Segoe Print"/>
              </a:rPr>
              <a:t>Jeżeli dziecko pożegnało się z rodzicem, przekroczyło próg sali zabaw niewskazane jest, aby rodzic zaglądał przez oko budynku i pokazywał się dziecku. Dziecko nie rozumie takiej sytuacji i wzmaga ona jego niepokój. </a:t>
            </a:r>
          </a:p>
          <a:p>
            <a:pPr marL="347472" indent="-347472">
              <a:spcBef>
                <a:spcPts val="1800"/>
              </a:spcBef>
              <a:buFont typeface="Arial" panose="020B0604020202020204" pitchFamily="34" charset="0"/>
              <a:buChar char="•"/>
            </a:pPr>
            <a:r>
              <a:rPr lang="pl-PL" dirty="0">
                <a:latin typeface="Segoe Print" pitchFamily="2" charset="0"/>
              </a:rPr>
              <a:t>W drugim tygodniu adaptacji niektóre dzieci mogą być już gotowe do pozostania pod opieką Pań Opiekunek na dłuższy czas, max do godz. 12.00, ale tylko pod warunkiem, że Panie Opiekunki potwierdzą gotowość dziecka na kolejny krok w przód. Co oznacza gotowość? To znaczy, że spełnione muszą być 3 podstawowe warunki:</a:t>
            </a:r>
          </a:p>
          <a:p>
            <a:pPr>
              <a:spcBef>
                <a:spcPts val="1800"/>
              </a:spcBef>
            </a:pPr>
            <a:r>
              <a:rPr lang="pl-PL" dirty="0">
                <a:latin typeface="Segoe Print" pitchFamily="2" charset="0"/>
              </a:rPr>
              <a:t>1 Czuję się tutaj bezpiecznie - nie płaczę za mamą i tatą</a:t>
            </a:r>
          </a:p>
          <a:p>
            <a:pPr>
              <a:spcBef>
                <a:spcPts val="1800"/>
              </a:spcBef>
            </a:pPr>
            <a:r>
              <a:rPr lang="pl-PL" dirty="0">
                <a:latin typeface="Segoe Print" pitchFamily="2" charset="0"/>
              </a:rPr>
              <a:t>2. Będę się bawił/a</a:t>
            </a:r>
          </a:p>
          <a:p>
            <a:pPr>
              <a:spcBef>
                <a:spcPts val="1800"/>
              </a:spcBef>
            </a:pPr>
            <a:r>
              <a:rPr lang="pl-PL" dirty="0">
                <a:latin typeface="Segoe Print" pitchFamily="2" charset="0"/>
              </a:rPr>
              <a:t>3. Będę jadł/a</a:t>
            </a:r>
          </a:p>
          <a:p>
            <a:pPr>
              <a:spcBef>
                <a:spcPts val="1800"/>
              </a:spcBef>
            </a:pPr>
            <a:endParaRPr lang="pl-PL" dirty="0">
              <a:latin typeface="Segoe Print" pitchFamily="2" charset="0"/>
            </a:endParaRPr>
          </a:p>
          <a:p>
            <a:pPr marL="347472" indent="-347472">
              <a:spcBef>
                <a:spcPts val="1800"/>
              </a:spcBef>
              <a:buFont typeface="Arial" panose="020B0604020202020204" pitchFamily="34" charset="0"/>
              <a:buChar char="•"/>
            </a:pPr>
            <a:endParaRPr lang="pl-PL" dirty="0">
              <a:latin typeface="Segoe Print" pitchFamily="2" charset="0"/>
            </a:endParaRPr>
          </a:p>
          <a:p>
            <a:pPr marL="347472" indent="-347472">
              <a:spcBef>
                <a:spcPts val="1800"/>
              </a:spcBef>
              <a:buFont typeface="Arial" panose="020B0604020202020204" pitchFamily="34" charset="0"/>
              <a:buChar char="•"/>
            </a:pPr>
            <a:endParaRPr lang="pl-PL" dirty="0">
              <a:latin typeface="Segoe Print" pitchFamily="2" charset="0"/>
            </a:endParaRPr>
          </a:p>
          <a:p>
            <a:pPr marL="347472" indent="-347472">
              <a:spcBef>
                <a:spcPts val="1800"/>
              </a:spcBef>
              <a:buFont typeface="Arial" panose="020B0604020202020204" pitchFamily="34" charset="0"/>
              <a:buChar char="•"/>
            </a:pPr>
            <a:endParaRPr lang="pl-PL" dirty="0">
              <a:latin typeface="Segoe Print" pitchFamily="2" charset="0"/>
            </a:endParaRPr>
          </a:p>
          <a:p>
            <a:pPr marL="347472" lvl="0" indent="-347472">
              <a:spcBef>
                <a:spcPts val="1800"/>
              </a:spcBef>
              <a:buFont typeface="Arial" panose="020B0604020202020204" pitchFamily="34" charset="0"/>
              <a:buChar char="•"/>
            </a:pPr>
            <a:endParaRPr lang="pl-PL" dirty="0">
              <a:latin typeface="Segoe Print"/>
            </a:endParaRPr>
          </a:p>
        </p:txBody>
      </p:sp>
    </p:spTree>
    <p:extLst>
      <p:ext uri="{BB962C8B-B14F-4D97-AF65-F5344CB8AC3E}">
        <p14:creationId xmlns:p14="http://schemas.microsoft.com/office/powerpoint/2010/main" val="1090562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solidFill>
                  <a:schemeClr val="tx2">
                    <a:lumMod val="10000"/>
                  </a:schemeClr>
                </a:solidFill>
                <a:latin typeface="Segoe Print" pitchFamily="2" charset="0"/>
              </a:rPr>
              <a:t>III TYDZIEŃ i kolejne…</a:t>
            </a:r>
            <a:endParaRPr lang="pl-PL" sz="2800" b="1" dirty="0">
              <a:latin typeface="Segoe Print" pitchFamily="2" charset="0"/>
            </a:endParaRPr>
          </a:p>
        </p:txBody>
      </p:sp>
      <p:sp>
        <p:nvSpPr>
          <p:cNvPr id="3" name="Symbol zastępczy zawartości 2"/>
          <p:cNvSpPr>
            <a:spLocks noGrp="1"/>
          </p:cNvSpPr>
          <p:nvPr>
            <p:ph idx="1"/>
          </p:nvPr>
        </p:nvSpPr>
        <p:spPr/>
        <p:txBody>
          <a:bodyPr>
            <a:normAutofit/>
          </a:bodyPr>
          <a:lstStyle/>
          <a:p>
            <a:r>
              <a:rPr lang="pl-PL" sz="1800" dirty="0">
                <a:latin typeface="Segoe Print" pitchFamily="2" charset="0"/>
              </a:rPr>
              <a:t>Po dwutygodniowej adaptacji dziecka w placówce przychodzi moment, kiedy mogą Państwo podjąć próbę pozostawienia dziecka na leżakowanie pod warunkiem, że Panie Opiekunki potwierdzą gotowość dziecka na kolejny krok w przód. </a:t>
            </a:r>
            <a:r>
              <a:rPr lang="pl-PL" sz="1800" b="1" dirty="0">
                <a:latin typeface="Segoe Print" pitchFamily="2" charset="0"/>
              </a:rPr>
              <a:t>Leżakowanie również jest sukcesywnie wydłużane- </a:t>
            </a:r>
            <a:r>
              <a:rPr lang="pl-PL" sz="1800" dirty="0">
                <a:latin typeface="Segoe Print" pitchFamily="2" charset="0"/>
              </a:rPr>
              <a:t>proszę pamiętać o tym, że sen w nowym miejscu jest dla dziecka stresogenne, dlatego też ważne jest, abyście Państwo byli w kontakcie z Paniami Opiekunkami i mieli możliwość odebrania dziecka zaraz po jego przebudzeniu.</a:t>
            </a:r>
          </a:p>
          <a:p>
            <a:endParaRPr lang="pl-PL" sz="1800" dirty="0">
              <a:latin typeface="Segoe Print" pitchFamily="2" charset="0"/>
            </a:endParaRPr>
          </a:p>
        </p:txBody>
      </p:sp>
    </p:spTree>
    <p:extLst>
      <p:ext uri="{BB962C8B-B14F-4D97-AF65-F5344CB8AC3E}">
        <p14:creationId xmlns:p14="http://schemas.microsoft.com/office/powerpoint/2010/main" val="2943684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solidFill>
                  <a:srgbClr val="9A5315">
                    <a:lumMod val="50000"/>
                  </a:srgbClr>
                </a:solidFill>
                <a:latin typeface="Segoe Print"/>
              </a:rPr>
              <a:t>Warunki dobrej adaptacji- ścisła współpraca pomiędzy żłobkiem a rodzicami</a:t>
            </a:r>
            <a:endParaRPr lang="pl-PL" sz="2800" b="1" dirty="0"/>
          </a:p>
        </p:txBody>
      </p:sp>
      <p:sp>
        <p:nvSpPr>
          <p:cNvPr id="3" name="Symbol zastępczy zawartości 2"/>
          <p:cNvSpPr>
            <a:spLocks noGrp="1"/>
          </p:cNvSpPr>
          <p:nvPr>
            <p:ph idx="1"/>
          </p:nvPr>
        </p:nvSpPr>
        <p:spPr/>
        <p:txBody>
          <a:bodyPr>
            <a:normAutofit/>
          </a:bodyPr>
          <a:lstStyle/>
          <a:p>
            <a:pPr marL="347472" lvl="0" indent="-347472">
              <a:lnSpc>
                <a:spcPct val="100000"/>
              </a:lnSpc>
              <a:spcBef>
                <a:spcPts val="1800"/>
              </a:spcBef>
            </a:pPr>
            <a:r>
              <a:rPr lang="pl-PL" sz="1800" dirty="0">
                <a:latin typeface="Segoe Print"/>
              </a:rPr>
              <a:t>Aby proces adaptacji przebiegał sprawnie i trwał jak najkrócej, musi istnieć ścisła współpraca między rodzicami, </a:t>
            </a:r>
            <a:br>
              <a:rPr lang="pl-PL" sz="1800" dirty="0">
                <a:latin typeface="Segoe Print"/>
              </a:rPr>
            </a:br>
            <a:r>
              <a:rPr lang="pl-PL" sz="1800" dirty="0">
                <a:latin typeface="Segoe Print"/>
              </a:rPr>
              <a:t>a pracownikami żłobka. </a:t>
            </a:r>
          </a:p>
          <a:p>
            <a:pPr marL="347472" lvl="0" indent="-347472">
              <a:lnSpc>
                <a:spcPct val="100000"/>
              </a:lnSpc>
              <a:spcBef>
                <a:spcPts val="1800"/>
              </a:spcBef>
            </a:pPr>
            <a:r>
              <a:rPr lang="pl-PL" sz="1800" dirty="0">
                <a:latin typeface="Segoe Print"/>
              </a:rPr>
              <a:t>Zachęcam Państwa do bieżącego wyjaśniania wszelkich spraw z Opiekunami.  </a:t>
            </a:r>
            <a:r>
              <a:rPr lang="pl-PL" sz="1800" dirty="0">
                <a:solidFill>
                  <a:schemeClr val="tx2">
                    <a:lumMod val="10000"/>
                  </a:schemeClr>
                </a:solidFill>
                <a:latin typeface="Segoe Print" pitchFamily="2" charset="0"/>
              </a:rPr>
              <a:t>Nasza palcówka, jako profesjonalne środowisko wychowawcze chętnie pomoże, doradzi i udzieli wsparcia. To od nas dorosłych zależy, jak dzieci odnajdą się </a:t>
            </a:r>
            <a:br>
              <a:rPr lang="pl-PL" sz="1800" dirty="0">
                <a:solidFill>
                  <a:schemeClr val="tx2">
                    <a:lumMod val="10000"/>
                  </a:schemeClr>
                </a:solidFill>
                <a:latin typeface="Segoe Print" pitchFamily="2" charset="0"/>
              </a:rPr>
            </a:br>
            <a:r>
              <a:rPr lang="pl-PL" sz="1800" dirty="0">
                <a:solidFill>
                  <a:schemeClr val="tx2">
                    <a:lumMod val="10000"/>
                  </a:schemeClr>
                </a:solidFill>
                <a:latin typeface="Segoe Print" pitchFamily="2" charset="0"/>
              </a:rPr>
              <a:t>w nowej sytuacji i jak szybko nabędą nowe umiejętności. Wspólnie z Państwem pragniemy aby nasi podopieczni byli radośni i odważni, mądrzy i zaradni, kochani i kochający. Dołożymy wszelkich starań aby współpraca miedzy nami jak najbardziej korzystnie wpłynęła na dzieci.</a:t>
            </a:r>
          </a:p>
          <a:p>
            <a:endParaRPr lang="pl-PL" sz="1800" dirty="0"/>
          </a:p>
        </p:txBody>
      </p:sp>
    </p:spTree>
    <p:extLst>
      <p:ext uri="{BB962C8B-B14F-4D97-AF65-F5344CB8AC3E}">
        <p14:creationId xmlns:p14="http://schemas.microsoft.com/office/powerpoint/2010/main" val="1946012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123</TotalTime>
  <Words>465</Words>
  <Application>Microsoft Office PowerPoint</Application>
  <PresentationFormat>Panoramiczny</PresentationFormat>
  <Paragraphs>44</Paragraphs>
  <Slides>9</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9</vt:i4>
      </vt:variant>
    </vt:vector>
  </HeadingPairs>
  <TitlesOfParts>
    <vt:vector size="16" baseType="lpstr">
      <vt:lpstr>Arial</vt:lpstr>
      <vt:lpstr>Book Antiqua</vt:lpstr>
      <vt:lpstr>Calibri</vt:lpstr>
      <vt:lpstr>Century Gothic</vt:lpstr>
      <vt:lpstr>Engram Warsaw</vt:lpstr>
      <vt:lpstr>Segoe Print</vt:lpstr>
      <vt:lpstr>Apteka</vt:lpstr>
      <vt:lpstr>HARMONOGRAM ADAPTACJI</vt:lpstr>
      <vt:lpstr>Prezentacja programu PowerPoint</vt:lpstr>
      <vt:lpstr>I TYDZIEŃ  01-05.09.2025r.</vt:lpstr>
      <vt:lpstr>Przebieg adaptacji</vt:lpstr>
      <vt:lpstr>Prezentacja programu PowerPoint</vt:lpstr>
      <vt:lpstr>II TYDZIEŃ  08-12.09.2025r.</vt:lpstr>
      <vt:lpstr>Prezentacja programu PowerPoint</vt:lpstr>
      <vt:lpstr>III TYDZIEŃ i kolejne…</vt:lpstr>
      <vt:lpstr>Warunki dobrej adaptacji- ścisła współpraca pomiędzy żłobkiem a rodzicami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Marta Kasia</dc:creator>
  <cp:lastModifiedBy>Katarzyna Gralewska</cp:lastModifiedBy>
  <cp:revision>50</cp:revision>
  <dcterms:created xsi:type="dcterms:W3CDTF">2023-03-20T11:53:13Z</dcterms:created>
  <dcterms:modified xsi:type="dcterms:W3CDTF">2025-07-02T13:05:03Z</dcterms:modified>
</cp:coreProperties>
</file>