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7" r:id="rId4"/>
  </p:sldMasterIdLst>
  <p:sldIdLst>
    <p:sldId id="256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CC00FF"/>
    <a:srgbClr val="FFCC00"/>
    <a:srgbClr val="D60093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9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oletta Iwańska" userId="c1fd7839-f04f-42dd-a1a8-35801cea7ee2" providerId="ADAL" clId="{A5C947BC-77E9-4C61-BD9D-84352F1157F5}"/>
    <pc:docChg chg="modSld">
      <pc:chgData name="Wioletta Iwańska" userId="c1fd7839-f04f-42dd-a1a8-35801cea7ee2" providerId="ADAL" clId="{A5C947BC-77E9-4C61-BD9D-84352F1157F5}" dt="2025-08-29T10:52:27.881" v="1" actId="14100"/>
      <pc:docMkLst>
        <pc:docMk/>
      </pc:docMkLst>
      <pc:sldChg chg="modSp">
        <pc:chgData name="Wioletta Iwańska" userId="c1fd7839-f04f-42dd-a1a8-35801cea7ee2" providerId="ADAL" clId="{A5C947BC-77E9-4C61-BD9D-84352F1157F5}" dt="2025-08-29T10:52:27.881" v="1" actId="14100"/>
        <pc:sldMkLst>
          <pc:docMk/>
          <pc:sldMk cId="650317164" sldId="256"/>
        </pc:sldMkLst>
        <pc:spChg chg="mod">
          <ac:chgData name="Wioletta Iwańska" userId="c1fd7839-f04f-42dd-a1a8-35801cea7ee2" providerId="ADAL" clId="{A5C947BC-77E9-4C61-BD9D-84352F1157F5}" dt="2025-08-29T10:52:27.881" v="1" actId="14100"/>
          <ac:spMkLst>
            <pc:docMk/>
            <pc:sldMk cId="650317164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1448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94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3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12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995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1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8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46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40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2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6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4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3927339" y="0"/>
            <a:ext cx="8668512" cy="685799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1151118"/>
            <a:ext cx="3827929" cy="3115143"/>
          </a:xfrm>
        </p:spPr>
        <p:txBody>
          <a:bodyPr anchor="b">
            <a:normAutofit/>
          </a:bodyPr>
          <a:lstStyle/>
          <a:p>
            <a:pPr algn="ctr"/>
            <a:r>
              <a:rPr lang="pl-PL" sz="4000" dirty="0">
                <a:latin typeface="Calibri"/>
                <a:cs typeface="Calibri"/>
              </a:rPr>
              <a:t>HARMONOGRAM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5507" y="4661648"/>
            <a:ext cx="4096870" cy="124609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30</a:t>
            </a:r>
            <a:endParaRPr lang="en-US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Stanisława Augusta 79</a:t>
            </a: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ea typeface="+mn-lt"/>
                <a:cs typeface="+mn-lt"/>
              </a:rPr>
              <a:t>03- 846</a:t>
            </a:r>
            <a:endParaRPr lang="pl-PL" dirty="0">
              <a:latin typeface="Calibri"/>
            </a:endParaRPr>
          </a:p>
          <a:p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B624A6-4673-48A0-87FB-618D5367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6574536" cy="600164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Grupa Biedronki I 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E87030B-EAA8-4554-B7D2-23FFF11230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988533"/>
              </p:ext>
            </p:extLst>
          </p:nvPr>
        </p:nvGraphicFramePr>
        <p:xfrm>
          <a:off x="594360" y="1307592"/>
          <a:ext cx="9244584" cy="39136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35">
                  <a:extLst>
                    <a:ext uri="{9D8B030D-6E8A-4147-A177-3AD203B41FA5}">
                      <a16:colId xmlns:a16="http://schemas.microsoft.com/office/drawing/2014/main" val="3997689000"/>
                    </a:ext>
                  </a:extLst>
                </a:gridCol>
                <a:gridCol w="1404659">
                  <a:extLst>
                    <a:ext uri="{9D8B030D-6E8A-4147-A177-3AD203B41FA5}">
                      <a16:colId xmlns:a16="http://schemas.microsoft.com/office/drawing/2014/main" val="407166195"/>
                    </a:ext>
                  </a:extLst>
                </a:gridCol>
                <a:gridCol w="1592300">
                  <a:extLst>
                    <a:ext uri="{9D8B030D-6E8A-4147-A177-3AD203B41FA5}">
                      <a16:colId xmlns:a16="http://schemas.microsoft.com/office/drawing/2014/main" val="2319954952"/>
                    </a:ext>
                  </a:extLst>
                </a:gridCol>
                <a:gridCol w="1217678">
                  <a:extLst>
                    <a:ext uri="{9D8B030D-6E8A-4147-A177-3AD203B41FA5}">
                      <a16:colId xmlns:a16="http://schemas.microsoft.com/office/drawing/2014/main" val="420895866"/>
                    </a:ext>
                  </a:extLst>
                </a:gridCol>
                <a:gridCol w="1217020">
                  <a:extLst>
                    <a:ext uri="{9D8B030D-6E8A-4147-A177-3AD203B41FA5}">
                      <a16:colId xmlns:a16="http://schemas.microsoft.com/office/drawing/2014/main" val="442845976"/>
                    </a:ext>
                  </a:extLst>
                </a:gridCol>
                <a:gridCol w="936879">
                  <a:extLst>
                    <a:ext uri="{9D8B030D-6E8A-4147-A177-3AD203B41FA5}">
                      <a16:colId xmlns:a16="http://schemas.microsoft.com/office/drawing/2014/main" val="1686244195"/>
                    </a:ext>
                  </a:extLst>
                </a:gridCol>
                <a:gridCol w="818613">
                  <a:extLst>
                    <a:ext uri="{9D8B030D-6E8A-4147-A177-3AD203B41FA5}">
                      <a16:colId xmlns:a16="http://schemas.microsoft.com/office/drawing/2014/main" val="2726857424"/>
                    </a:ext>
                  </a:extLst>
                </a:gridCol>
              </a:tblGrid>
              <a:tr h="25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PONIEDZIAŁEK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WTOREK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SRODA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CZWARTEK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PIĄTEK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SOBOTA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NIEDZIELA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extLst>
                  <a:ext uri="{0D108BD9-81ED-4DB2-BD59-A6C34878D82A}">
                    <a16:rowId xmlns:a16="http://schemas.microsoft.com/office/drawing/2014/main" val="301590296"/>
                  </a:ext>
                </a:extLst>
              </a:tr>
              <a:tr h="1481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extLst>
                  <a:ext uri="{0D108BD9-81ED-4DB2-BD59-A6C34878D82A}">
                    <a16:rowId xmlns:a16="http://schemas.microsoft.com/office/drawing/2014/main" val="3635502788"/>
                  </a:ext>
                </a:extLst>
              </a:tr>
              <a:tr h="3622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2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3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4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5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2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extLst>
                  <a:ext uri="{0D108BD9-81ED-4DB2-BD59-A6C34878D82A}">
                    <a16:rowId xmlns:a16="http://schemas.microsoft.com/office/drawing/2014/main" val="1943197402"/>
                  </a:ext>
                </a:extLst>
              </a:tr>
              <a:tr h="9922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u="sng" dirty="0">
                          <a:effectLst/>
                        </a:rPr>
                        <a:t>Z RODZICAMI</a:t>
                      </a:r>
                      <a:endParaRPr lang="pl-PL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CC0099"/>
                          </a:solidFill>
                          <a:effectLst/>
                        </a:rPr>
                        <a:t>8:15  –  9:45    gr.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0" dirty="0">
                          <a:solidFill>
                            <a:srgbClr val="FFC000"/>
                          </a:solidFill>
                          <a:effectLst/>
                        </a:rPr>
                        <a:t>10:15 - 11:45   gr. II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u="sng" dirty="0">
                          <a:effectLst/>
                        </a:rPr>
                        <a:t>Z RODZICAMI</a:t>
                      </a:r>
                      <a:endParaRPr lang="pl-PL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CC00"/>
                          </a:solidFill>
                          <a:effectLst/>
                        </a:rPr>
                        <a:t>8:00 – 9:30    gr. II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CC0099"/>
                          </a:solidFill>
                          <a:effectLst/>
                        </a:rPr>
                        <a:t>10:00-11:45    gr. I</a:t>
                      </a:r>
                      <a:endParaRPr lang="pl-PL" sz="1100" dirty="0">
                        <a:solidFill>
                          <a:srgbClr val="CC00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u="sng" dirty="0">
                          <a:effectLst/>
                        </a:rPr>
                        <a:t>Z RODZICAMI</a:t>
                      </a:r>
                      <a:endParaRPr lang="pl-PL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CC00FF"/>
                          </a:solidFill>
                          <a:effectLst/>
                        </a:rPr>
                        <a:t>8:15  –  9:45    gr.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FFCC00"/>
                          </a:solidFill>
                          <a:effectLst/>
                        </a:rPr>
                        <a:t>10:15 - 11:45   gr. 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8:00 – 9:30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10:30- 12:00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Godzinę pobytu Rodzice ustalają z paniami opiekunkami.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900" dirty="0">
                          <a:effectLst/>
                        </a:rPr>
                        <a:t>X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43266"/>
                  </a:ext>
                </a:extLst>
              </a:tr>
              <a:tr h="3622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8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9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10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11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12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2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2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extLst>
                  <a:ext uri="{0D108BD9-81ED-4DB2-BD59-A6C34878D82A}">
                    <a16:rowId xmlns:a16="http://schemas.microsoft.com/office/drawing/2014/main" val="2354552820"/>
                  </a:ext>
                </a:extLst>
              </a:tr>
              <a:tr h="861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8:00 – 9:30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10:30- 12:00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</a:rPr>
                        <a:t>Godzinę pobytu Rodzice ustalają z paniami opiekunkami.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8:00 – 12:00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Godzina przyjścia i czas pobytu w żłobku ustalany indywidualnie dla każdego dziecka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900">
                          <a:effectLst/>
                        </a:rPr>
                        <a:t>X</a:t>
                      </a:r>
                      <a:endParaRPr lang="pl-PL" sz="9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2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454868"/>
                  </a:ext>
                </a:extLst>
              </a:tr>
              <a:tr h="3622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15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16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17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18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19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2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200">
                          <a:effectLst/>
                        </a:rPr>
                        <a:t> </a:t>
                      </a:r>
                      <a:endParaRPr lang="pl-PL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extLst>
                  <a:ext uri="{0D108BD9-81ED-4DB2-BD59-A6C34878D82A}">
                    <a16:rowId xmlns:a16="http://schemas.microsoft.com/office/drawing/2014/main" val="2126846572"/>
                  </a:ext>
                </a:extLst>
              </a:tr>
              <a:tr h="568948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8:00-12:00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effectLst/>
                        </a:rPr>
                        <a:t>Godzina przyjścia i czas pobytu w żłobku ustalany indywidualnie dla każdego dziecka.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900" dirty="0">
                          <a:effectLst/>
                        </a:rPr>
                        <a:t>X</a:t>
                      </a:r>
                      <a:endParaRPr lang="pl-PL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39" marR="53939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25288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E99453E6-F97F-4F88-81AE-8466AD1DC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923353" y="111090"/>
            <a:ext cx="1539907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2039CB31-46AF-4593-9C62-3FEFB79792F3}"/>
              </a:ext>
            </a:extLst>
          </p:cNvPr>
          <p:cNvSpPr/>
          <p:nvPr/>
        </p:nvSpPr>
        <p:spPr>
          <a:xfrm>
            <a:off x="594360" y="5350353"/>
            <a:ext cx="94014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 wtorku 16 września dzieci mogą już zostać na leżakowanie. Nie wszystkie są jednak na to gotowe. Leżakowanie będzie indywidualnie ustalane dla każdego dziecka.</a:t>
            </a:r>
            <a:endParaRPr kumimoji="0" lang="pl-PL" altLang="pl-PL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l-PL" altLang="pl-PL" sz="1000" b="1" dirty="0">
                <a:solidFill>
                  <a:srgbClr val="FF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Grupa I dzieci z nazwiskami  na literę D- Pi.;</a:t>
            </a:r>
            <a:r>
              <a:rPr lang="pl-PL" altLang="pl-PL" sz="1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</a:t>
            </a:r>
            <a:r>
              <a:rPr lang="pl-PL" altLang="pl-PL" sz="1000" b="1" dirty="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Grupa II dzieci z nazwiskami Pu.- Sz.                                   </a:t>
            </a:r>
            <a:endParaRPr kumimoji="0" lang="pl-PL" altLang="pl-PL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172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B624A6-4673-48A0-87FB-618D5367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6574536" cy="600164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Grupa Biedronki II B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EE87030B-EAA8-4554-B7D2-23FFF11230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954340"/>
              </p:ext>
            </p:extLst>
          </p:nvPr>
        </p:nvGraphicFramePr>
        <p:xfrm>
          <a:off x="594360" y="1307593"/>
          <a:ext cx="9015983" cy="4624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6558">
                  <a:extLst>
                    <a:ext uri="{9D8B030D-6E8A-4147-A177-3AD203B41FA5}">
                      <a16:colId xmlns:a16="http://schemas.microsoft.com/office/drawing/2014/main" val="3997689000"/>
                    </a:ext>
                  </a:extLst>
                </a:gridCol>
                <a:gridCol w="1369925">
                  <a:extLst>
                    <a:ext uri="{9D8B030D-6E8A-4147-A177-3AD203B41FA5}">
                      <a16:colId xmlns:a16="http://schemas.microsoft.com/office/drawing/2014/main" val="407166195"/>
                    </a:ext>
                  </a:extLst>
                </a:gridCol>
                <a:gridCol w="1552926">
                  <a:extLst>
                    <a:ext uri="{9D8B030D-6E8A-4147-A177-3AD203B41FA5}">
                      <a16:colId xmlns:a16="http://schemas.microsoft.com/office/drawing/2014/main" val="2319954952"/>
                    </a:ext>
                  </a:extLst>
                </a:gridCol>
                <a:gridCol w="1187567">
                  <a:extLst>
                    <a:ext uri="{9D8B030D-6E8A-4147-A177-3AD203B41FA5}">
                      <a16:colId xmlns:a16="http://schemas.microsoft.com/office/drawing/2014/main" val="420895866"/>
                    </a:ext>
                  </a:extLst>
                </a:gridCol>
                <a:gridCol w="1186925">
                  <a:extLst>
                    <a:ext uri="{9D8B030D-6E8A-4147-A177-3AD203B41FA5}">
                      <a16:colId xmlns:a16="http://schemas.microsoft.com/office/drawing/2014/main" val="442845976"/>
                    </a:ext>
                  </a:extLst>
                </a:gridCol>
                <a:gridCol w="913712">
                  <a:extLst>
                    <a:ext uri="{9D8B030D-6E8A-4147-A177-3AD203B41FA5}">
                      <a16:colId xmlns:a16="http://schemas.microsoft.com/office/drawing/2014/main" val="1686244195"/>
                    </a:ext>
                  </a:extLst>
                </a:gridCol>
                <a:gridCol w="798370">
                  <a:extLst>
                    <a:ext uri="{9D8B030D-6E8A-4147-A177-3AD203B41FA5}">
                      <a16:colId xmlns:a16="http://schemas.microsoft.com/office/drawing/2014/main" val="2726857424"/>
                    </a:ext>
                  </a:extLst>
                </a:gridCol>
              </a:tblGrid>
              <a:tr h="1780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PONIEDZIAŁEK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WTOREK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SRODA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CZWARTEK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PIĄTEK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SOBOTA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NIEDZIELA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590296"/>
                  </a:ext>
                </a:extLst>
              </a:tr>
              <a:tr h="1260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5502788"/>
                  </a:ext>
                </a:extLst>
              </a:tr>
              <a:tr h="320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3197402"/>
                  </a:ext>
                </a:extLst>
              </a:tr>
              <a:tr h="8421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 RODZICAMI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FF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8:15 – 9:45    gr. 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10:15- 11:45   gr. II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14: 00-15:30   gr. III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 RODZICAMI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8:15 – 9:45    gr. II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10:15- 11:45   gr. III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FF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14:00 - 15:30    gr. 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 RODZICAMI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8:15 – 9:30    gr. III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FF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10:15- 11:45   gr. 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14:00 -15:30    gr. II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8:00 – 9:30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10:30- 12:00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14:00-15:30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Godzinę pobytu Rodzice ustalają z paniami opiekunkami.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43266"/>
                  </a:ext>
                </a:extLst>
              </a:tr>
              <a:tr h="320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4552820"/>
                  </a:ext>
                </a:extLst>
              </a:tr>
              <a:tr h="817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8:00 – 9:30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10:30- 12:00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14:00-15:30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Godzinę pobytu Rodzice ustalają z paniami opiekunkami.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8:00 -12:00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Godzina przyjścia i czas pobytu w żłobku ustalany indywidualnie dla każdego dziecka.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454868"/>
                  </a:ext>
                </a:extLst>
              </a:tr>
              <a:tr h="3207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8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6846572"/>
                  </a:ext>
                </a:extLst>
              </a:tr>
              <a:tr h="521703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8:00-12:00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Godzina przyjścia i czas pobytu w żłobku ustalany indywidualnie dla każdego dziecka.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X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25288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E99453E6-F97F-4F88-81AE-8466AD1DC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923353" y="111090"/>
            <a:ext cx="1539907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2039CB31-46AF-4593-9C62-3FEFB79792F3}"/>
              </a:ext>
            </a:extLst>
          </p:cNvPr>
          <p:cNvSpPr/>
          <p:nvPr/>
        </p:nvSpPr>
        <p:spPr>
          <a:xfrm>
            <a:off x="594360" y="5965994"/>
            <a:ext cx="90996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l-PL" altLang="pl-PL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Od wtorku 16 września dzieci mogą już zostać na leżakowanie. Nie wszystkie są jednak na to gotowe. Leżakowanie będzie indywidualnie ustalane dla każdego dziecka.</a:t>
            </a:r>
            <a:endParaRPr kumimoji="0" lang="pl-PL" altLang="pl-P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rgbClr val="FF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Grupa I dzieci z nazwiskami  na literę B-G;</a:t>
            </a: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</a:t>
            </a: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Grupa II dzieci z nazwiskami M- P.;                                  </a:t>
            </a:r>
            <a:r>
              <a:rPr kumimoji="0" lang="pl-PL" altLang="pl-PL" sz="10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Grupa III dzieci z nazwiskami S-Ż.</a:t>
            </a:r>
            <a:endParaRPr kumimoji="0" lang="pl-PL" altLang="pl-P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571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B624A6-4673-48A0-87FB-618D5367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6574536" cy="600164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Grupa </a:t>
            </a:r>
            <a:r>
              <a:rPr lang="pl-PL" b="1" dirty="0" err="1"/>
              <a:t>Pszczóli</a:t>
            </a:r>
            <a:r>
              <a:rPr lang="pl-PL" b="1" dirty="0"/>
              <a:t> II A</a:t>
            </a:r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A89433A8-5BED-479E-BF71-5D93784314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157667"/>
              </p:ext>
            </p:extLst>
          </p:nvPr>
        </p:nvGraphicFramePr>
        <p:xfrm>
          <a:off x="777240" y="1324744"/>
          <a:ext cx="8916779" cy="4180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4480">
                  <a:extLst>
                    <a:ext uri="{9D8B030D-6E8A-4147-A177-3AD203B41FA5}">
                      <a16:colId xmlns:a16="http://schemas.microsoft.com/office/drawing/2014/main" val="3533870370"/>
                    </a:ext>
                  </a:extLst>
                </a:gridCol>
                <a:gridCol w="1354851">
                  <a:extLst>
                    <a:ext uri="{9D8B030D-6E8A-4147-A177-3AD203B41FA5}">
                      <a16:colId xmlns:a16="http://schemas.microsoft.com/office/drawing/2014/main" val="4167837283"/>
                    </a:ext>
                  </a:extLst>
                </a:gridCol>
                <a:gridCol w="1535837">
                  <a:extLst>
                    <a:ext uri="{9D8B030D-6E8A-4147-A177-3AD203B41FA5}">
                      <a16:colId xmlns:a16="http://schemas.microsoft.com/office/drawing/2014/main" val="367019133"/>
                    </a:ext>
                  </a:extLst>
                </a:gridCol>
                <a:gridCol w="1174502">
                  <a:extLst>
                    <a:ext uri="{9D8B030D-6E8A-4147-A177-3AD203B41FA5}">
                      <a16:colId xmlns:a16="http://schemas.microsoft.com/office/drawing/2014/main" val="3744081874"/>
                    </a:ext>
                  </a:extLst>
                </a:gridCol>
                <a:gridCol w="1173864">
                  <a:extLst>
                    <a:ext uri="{9D8B030D-6E8A-4147-A177-3AD203B41FA5}">
                      <a16:colId xmlns:a16="http://schemas.microsoft.com/office/drawing/2014/main" val="2708609523"/>
                    </a:ext>
                  </a:extLst>
                </a:gridCol>
                <a:gridCol w="903659">
                  <a:extLst>
                    <a:ext uri="{9D8B030D-6E8A-4147-A177-3AD203B41FA5}">
                      <a16:colId xmlns:a16="http://schemas.microsoft.com/office/drawing/2014/main" val="1693743656"/>
                    </a:ext>
                  </a:extLst>
                </a:gridCol>
                <a:gridCol w="789586">
                  <a:extLst>
                    <a:ext uri="{9D8B030D-6E8A-4147-A177-3AD203B41FA5}">
                      <a16:colId xmlns:a16="http://schemas.microsoft.com/office/drawing/2014/main" val="27173171"/>
                    </a:ext>
                  </a:extLst>
                </a:gridCol>
              </a:tblGrid>
              <a:tr h="2005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PONIEDZIAŁEK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WTOREK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SRODA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CZWARTEK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PIĄTEK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SOBOTA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NIEDZIELA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extLst>
                  <a:ext uri="{0D108BD9-81ED-4DB2-BD59-A6C34878D82A}">
                    <a16:rowId xmlns:a16="http://schemas.microsoft.com/office/drawing/2014/main" val="2825869031"/>
                  </a:ext>
                </a:extLst>
              </a:tr>
              <a:tr h="1290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extLst>
                  <a:ext uri="{0D108BD9-81ED-4DB2-BD59-A6C34878D82A}">
                    <a16:rowId xmlns:a16="http://schemas.microsoft.com/office/drawing/2014/main" val="2966201915"/>
                  </a:ext>
                </a:extLst>
              </a:tr>
              <a:tr h="3266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1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2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3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4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5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extLst>
                  <a:ext uri="{0D108BD9-81ED-4DB2-BD59-A6C34878D82A}">
                    <a16:rowId xmlns:a16="http://schemas.microsoft.com/office/drawing/2014/main" val="4135969373"/>
                  </a:ext>
                </a:extLst>
              </a:tr>
              <a:tr h="8625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</a:rPr>
                        <a:t>Z RODZICAMI</a:t>
                      </a:r>
                      <a:endParaRPr lang="pl-PL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CC0099"/>
                          </a:solidFill>
                          <a:effectLst/>
                        </a:rPr>
                        <a:t>8:00 – 9:30    gr.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00B050"/>
                          </a:solidFill>
                          <a:effectLst/>
                        </a:rPr>
                        <a:t>10:30- 12:00   gr. II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FFCC00"/>
                          </a:solidFill>
                          <a:effectLst/>
                        </a:rPr>
                        <a:t>14: 00-15:30   gr. III</a:t>
                      </a:r>
                      <a:endParaRPr lang="pl-PL" sz="1000" dirty="0">
                        <a:solidFill>
                          <a:srgbClr val="FFCC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</a:rPr>
                        <a:t>Z RODZICAMI</a:t>
                      </a:r>
                      <a:endParaRPr lang="pl-PL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00B050"/>
                          </a:solidFill>
                          <a:effectLst/>
                        </a:rPr>
                        <a:t>8:00 – 9:30    gr. 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FFCC00"/>
                          </a:solidFill>
                          <a:effectLst/>
                        </a:rPr>
                        <a:t>10:30- 12:00   gr. III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CC00FF"/>
                          </a:solidFill>
                          <a:effectLst/>
                        </a:rPr>
                        <a:t>14:00-15:30    gr. I</a:t>
                      </a:r>
                      <a:endParaRPr lang="pl-PL" sz="1000" dirty="0">
                        <a:solidFill>
                          <a:srgbClr val="CC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</a:rPr>
                        <a:t>Z RODZICAMI</a:t>
                      </a:r>
                      <a:endParaRPr lang="pl-PL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FFCC00"/>
                          </a:solidFill>
                          <a:effectLst/>
                        </a:rPr>
                        <a:t>8:00 – 9:30    gr. III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D60093"/>
                          </a:solidFill>
                          <a:effectLst/>
                        </a:rPr>
                        <a:t>10:30- 12:00   gr.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00B050"/>
                          </a:solidFill>
                          <a:effectLst/>
                        </a:rPr>
                        <a:t>14:00-15:30    gr. II</a:t>
                      </a:r>
                      <a:endParaRPr lang="pl-PL" sz="10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8:00 – 9:30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10:30- 12:00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14:00-15:30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Godzinę pobytu Rodzice ustalają z paniami opiekunkami.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200">
                          <a:effectLst/>
                        </a:rPr>
                        <a:t>X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346272"/>
                  </a:ext>
                </a:extLst>
              </a:tr>
              <a:tr h="3266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8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9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</a:rPr>
                        <a:t>10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11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12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extLst>
                  <a:ext uri="{0D108BD9-81ED-4DB2-BD59-A6C34878D82A}">
                    <a16:rowId xmlns:a16="http://schemas.microsoft.com/office/drawing/2014/main" val="1365330057"/>
                  </a:ext>
                </a:extLst>
              </a:tr>
              <a:tr h="8343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8:00 – 9:30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10:30- 12:00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14:00-15:30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Godzinę pobytu Rodzice ustalają z paniami opiekunkami.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8:00-12:00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Godzina przyjścia i czas pobytu w żłobku ustalany indywidualnie dla każdego dziecka..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200">
                          <a:effectLst/>
                        </a:rPr>
                        <a:t>X</a:t>
                      </a:r>
                      <a:endParaRPr lang="pl-PL" sz="1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097796"/>
                  </a:ext>
                </a:extLst>
              </a:tr>
              <a:tr h="3266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15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16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17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18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</a:rPr>
                        <a:t>19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5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extLst>
                  <a:ext uri="{0D108BD9-81ED-4DB2-BD59-A6C34878D82A}">
                    <a16:rowId xmlns:a16="http://schemas.microsoft.com/office/drawing/2014/main" val="4056924485"/>
                  </a:ext>
                </a:extLst>
              </a:tr>
              <a:tr h="606533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8:00-12:00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Godzina przyjścia i czas pobytu w żłobku ustalany indywidualnie dla każdego dziecka.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200" dirty="0">
                          <a:effectLst/>
                        </a:rPr>
                        <a:t>X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71" marR="6197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929247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E99453E6-F97F-4F88-81AE-8466AD1DC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923353" y="111090"/>
            <a:ext cx="1539907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2039CB31-46AF-4593-9C62-3FEFB79792F3}"/>
              </a:ext>
            </a:extLst>
          </p:cNvPr>
          <p:cNvSpPr/>
          <p:nvPr/>
        </p:nvSpPr>
        <p:spPr>
          <a:xfrm>
            <a:off x="676656" y="5533256"/>
            <a:ext cx="9017363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100" dirty="0"/>
              <a:t>Od wtorku 16 września dzieci mogą już zostać na leżakowanie. Nie wszystkie są jednak na to gotowe. Leżakowanie będzie indywidualnie ustalane dla każdego dziecka.</a:t>
            </a:r>
          </a:p>
          <a:p>
            <a:r>
              <a:rPr lang="pl-PL" sz="1100" b="1" dirty="0">
                <a:solidFill>
                  <a:srgbClr val="D60093"/>
                </a:solidFill>
              </a:rPr>
              <a:t>Grupa I dzieci z nazwiskami  na literę A-K</a:t>
            </a:r>
            <a:r>
              <a:rPr lang="pl-PL" sz="1100" b="1" dirty="0"/>
              <a:t>;                       </a:t>
            </a:r>
            <a:r>
              <a:rPr lang="pl-PL" sz="1100" b="1" dirty="0">
                <a:solidFill>
                  <a:srgbClr val="00B050"/>
                </a:solidFill>
              </a:rPr>
              <a:t>Grupa II dzieci z nazwiskami M-</a:t>
            </a:r>
            <a:r>
              <a:rPr lang="pl-PL" sz="1100" b="1" dirty="0" err="1">
                <a:solidFill>
                  <a:srgbClr val="00B050"/>
                </a:solidFill>
              </a:rPr>
              <a:t>Sta</a:t>
            </a:r>
            <a:r>
              <a:rPr lang="pl-PL" sz="1100" b="1" dirty="0">
                <a:solidFill>
                  <a:srgbClr val="FFCC00"/>
                </a:solidFill>
              </a:rPr>
              <a:t>;.                                   Grupa III dzieci z nazwiskami Sto-Z.</a:t>
            </a:r>
            <a:endParaRPr lang="pl-PL" sz="1100" dirty="0">
              <a:solidFill>
                <a:srgbClr val="FFCC00"/>
              </a:solidFill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l-PL" altLang="pl-P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345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B624A6-4673-48A0-87FB-618D5367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6574536" cy="600164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Grupa Motylki III B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1B1996CA-5C02-4942-9444-DAE89853A1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4684123"/>
              </p:ext>
            </p:extLst>
          </p:nvPr>
        </p:nvGraphicFramePr>
        <p:xfrm>
          <a:off x="521208" y="1225296"/>
          <a:ext cx="9546335" cy="41020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4591">
                  <a:extLst>
                    <a:ext uri="{9D8B030D-6E8A-4147-A177-3AD203B41FA5}">
                      <a16:colId xmlns:a16="http://schemas.microsoft.com/office/drawing/2014/main" val="2869182378"/>
                    </a:ext>
                  </a:extLst>
                </a:gridCol>
                <a:gridCol w="1450510">
                  <a:extLst>
                    <a:ext uri="{9D8B030D-6E8A-4147-A177-3AD203B41FA5}">
                      <a16:colId xmlns:a16="http://schemas.microsoft.com/office/drawing/2014/main" val="494096326"/>
                    </a:ext>
                  </a:extLst>
                </a:gridCol>
                <a:gridCol w="1644271">
                  <a:extLst>
                    <a:ext uri="{9D8B030D-6E8A-4147-A177-3AD203B41FA5}">
                      <a16:colId xmlns:a16="http://schemas.microsoft.com/office/drawing/2014/main" val="100975773"/>
                    </a:ext>
                  </a:extLst>
                </a:gridCol>
                <a:gridCol w="1257426">
                  <a:extLst>
                    <a:ext uri="{9D8B030D-6E8A-4147-A177-3AD203B41FA5}">
                      <a16:colId xmlns:a16="http://schemas.microsoft.com/office/drawing/2014/main" val="1894363502"/>
                    </a:ext>
                  </a:extLst>
                </a:gridCol>
                <a:gridCol w="1256743">
                  <a:extLst>
                    <a:ext uri="{9D8B030D-6E8A-4147-A177-3AD203B41FA5}">
                      <a16:colId xmlns:a16="http://schemas.microsoft.com/office/drawing/2014/main" val="2940438362"/>
                    </a:ext>
                  </a:extLst>
                </a:gridCol>
                <a:gridCol w="967460">
                  <a:extLst>
                    <a:ext uri="{9D8B030D-6E8A-4147-A177-3AD203B41FA5}">
                      <a16:colId xmlns:a16="http://schemas.microsoft.com/office/drawing/2014/main" val="3790247554"/>
                    </a:ext>
                  </a:extLst>
                </a:gridCol>
                <a:gridCol w="845334">
                  <a:extLst>
                    <a:ext uri="{9D8B030D-6E8A-4147-A177-3AD203B41FA5}">
                      <a16:colId xmlns:a16="http://schemas.microsoft.com/office/drawing/2014/main" val="2008062989"/>
                    </a:ext>
                  </a:extLst>
                </a:gridCol>
              </a:tblGrid>
              <a:tr h="2143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PONIEDZIAŁEK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WTOREK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SRODA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CZWARTEK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PIĄTEK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SOBOTA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NIEDZIELA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extLst>
                  <a:ext uri="{0D108BD9-81ED-4DB2-BD59-A6C34878D82A}">
                    <a16:rowId xmlns:a16="http://schemas.microsoft.com/office/drawing/2014/main" val="937533224"/>
                  </a:ext>
                </a:extLst>
              </a:tr>
              <a:tr h="1529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extLst>
                  <a:ext uri="{0D108BD9-81ED-4DB2-BD59-A6C34878D82A}">
                    <a16:rowId xmlns:a16="http://schemas.microsoft.com/office/drawing/2014/main" val="1961920025"/>
                  </a:ext>
                </a:extLst>
              </a:tr>
              <a:tr h="3976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900">
                          <a:effectLst/>
                        </a:rPr>
                        <a:t>1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900">
                          <a:effectLst/>
                        </a:rPr>
                        <a:t>2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900">
                          <a:effectLst/>
                        </a:rPr>
                        <a:t>3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900">
                          <a:effectLst/>
                        </a:rPr>
                        <a:t>4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900">
                          <a:effectLst/>
                        </a:rPr>
                        <a:t>5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9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6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extLst>
                  <a:ext uri="{0D108BD9-81ED-4DB2-BD59-A6C34878D82A}">
                    <a16:rowId xmlns:a16="http://schemas.microsoft.com/office/drawing/2014/main" val="382886833"/>
                  </a:ext>
                </a:extLst>
              </a:tr>
              <a:tr h="849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</a:rPr>
                        <a:t>Z RODZICAMI</a:t>
                      </a:r>
                      <a:endParaRPr lang="pl-PL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FF66FF"/>
                          </a:solidFill>
                          <a:effectLst/>
                        </a:rPr>
                        <a:t>8:00 – 9:30    gr.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00B050"/>
                          </a:solidFill>
                          <a:effectLst/>
                        </a:rPr>
                        <a:t>10:30- 12:00   gr. II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</a:rPr>
                        <a:t>Z RODZICAMI</a:t>
                      </a:r>
                      <a:endParaRPr lang="pl-PL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00B050"/>
                          </a:solidFill>
                          <a:effectLst/>
                        </a:rPr>
                        <a:t>8:00 – 9:30    gr. II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CC00FF"/>
                          </a:solidFill>
                          <a:effectLst/>
                        </a:rPr>
                        <a:t>10:30- 12:00   gr. I</a:t>
                      </a:r>
                      <a:endParaRPr lang="pl-PL" sz="1000" dirty="0">
                        <a:solidFill>
                          <a:srgbClr val="CC00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u="sng" dirty="0">
                          <a:effectLst/>
                        </a:rPr>
                        <a:t>Z RODZICAMI</a:t>
                      </a:r>
                      <a:endParaRPr lang="pl-PL" sz="10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FF66FF"/>
                          </a:solidFill>
                          <a:effectLst/>
                        </a:rPr>
                        <a:t>8:00 – 9:30    gr.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solidFill>
                            <a:srgbClr val="00B050"/>
                          </a:solidFill>
                          <a:effectLst/>
                        </a:rPr>
                        <a:t>10:30- 12:00   gr. II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                         8:00 – 9:30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10:30- 12:00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Godzinę pobytu Rodzice ustalają z paniami opiekunkami.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dirty="0">
                          <a:effectLst/>
                        </a:rPr>
                        <a:t>X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097863"/>
                  </a:ext>
                </a:extLst>
              </a:tr>
              <a:tr h="3976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900">
                          <a:effectLst/>
                        </a:rPr>
                        <a:t>8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900">
                          <a:effectLst/>
                        </a:rPr>
                        <a:t>9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900">
                          <a:effectLst/>
                        </a:rPr>
                        <a:t>10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900">
                          <a:effectLst/>
                        </a:rPr>
                        <a:t>11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900">
                          <a:effectLst/>
                        </a:rPr>
                        <a:t>12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6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6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extLst>
                  <a:ext uri="{0D108BD9-81ED-4DB2-BD59-A6C34878D82A}">
                    <a16:rowId xmlns:a16="http://schemas.microsoft.com/office/drawing/2014/main" val="2141985917"/>
                  </a:ext>
                </a:extLst>
              </a:tr>
              <a:tr h="983793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8:00 – 9:30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10:30- 12:00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effectLst/>
                        </a:rPr>
                        <a:t>Godzinę pobytu Rodzice ustalają z paniami opiekunkami.</a:t>
                      </a:r>
                      <a:endParaRPr lang="pl-PL" sz="1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>
                          <a:effectLst/>
                        </a:rPr>
                        <a:t>X</a:t>
                      </a:r>
                      <a:endParaRPr lang="pl-PL" sz="1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6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694016"/>
                  </a:ext>
                </a:extLst>
              </a:tr>
              <a:tr h="3976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900">
                          <a:effectLst/>
                        </a:rPr>
                        <a:t>15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900">
                          <a:effectLst/>
                        </a:rPr>
                        <a:t>16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900">
                          <a:effectLst/>
                        </a:rPr>
                        <a:t>17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900">
                          <a:effectLst/>
                        </a:rPr>
                        <a:t>18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900">
                          <a:effectLst/>
                        </a:rPr>
                        <a:t>19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6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600">
                          <a:effectLst/>
                        </a:rPr>
                        <a:t> 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extLst>
                  <a:ext uri="{0D108BD9-81ED-4DB2-BD59-A6C34878D82A}">
                    <a16:rowId xmlns:a16="http://schemas.microsoft.com/office/drawing/2014/main" val="3424219036"/>
                  </a:ext>
                </a:extLst>
              </a:tr>
              <a:tr h="648051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8:00-12:00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Godzina przyjścia i czas pobytu w żłobku ustalany indywidualnie dla każdego dziecka.</a:t>
                      </a:r>
                      <a:endParaRPr lang="pl-PL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300" dirty="0">
                          <a:effectLst/>
                        </a:rPr>
                        <a:t>X</a:t>
                      </a:r>
                      <a:endParaRPr lang="pl-PL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652" marR="64652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55056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E99453E6-F97F-4F88-81AE-8466AD1DC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923353" y="111090"/>
            <a:ext cx="1539907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</a:t>
            </a: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2039CB31-46AF-4593-9C62-3FEFB79792F3}"/>
              </a:ext>
            </a:extLst>
          </p:cNvPr>
          <p:cNvSpPr/>
          <p:nvPr/>
        </p:nvSpPr>
        <p:spPr>
          <a:xfrm>
            <a:off x="457200" y="5358384"/>
            <a:ext cx="961034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100" dirty="0"/>
              <a:t>Od wtorku 16 września dzieci mogą już zostać na leżakowanie. Nie wszystkie są jednak na to gotowe. Leżakowanie będzie indywidualnie ustalane dla każdego dziecka.</a:t>
            </a:r>
          </a:p>
          <a:p>
            <a:r>
              <a:rPr lang="pl-PL" sz="1100" b="1" dirty="0">
                <a:solidFill>
                  <a:srgbClr val="CC00FF"/>
                </a:solidFill>
              </a:rPr>
              <a:t>Grupa I dzieci z nazwiskami  na literę A-L</a:t>
            </a:r>
            <a:r>
              <a:rPr lang="pl-PL" sz="1100" b="1" dirty="0">
                <a:solidFill>
                  <a:srgbClr val="00B050"/>
                </a:solidFill>
              </a:rPr>
              <a:t>;                       Grupa II dzieci z nazwiskami Ł-Z;.        </a:t>
            </a:r>
            <a:r>
              <a:rPr lang="pl-PL" b="1" dirty="0">
                <a:solidFill>
                  <a:srgbClr val="00B050"/>
                </a:solidFill>
              </a:rPr>
              <a:t>                           </a:t>
            </a:r>
            <a:endParaRPr lang="pl-PL" dirty="0">
              <a:solidFill>
                <a:srgbClr val="00B050"/>
              </a:solidFill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l-PL" altLang="pl-P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4730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7f1e53f-5c99-468d-8a01-883550ccf27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1E0F48DC70EA04AB92E0D6453FF2225" ma:contentTypeVersion="16" ma:contentTypeDescription="Utwórz nowy dokument." ma:contentTypeScope="" ma:versionID="46ef1129a3721d860d2cc653c72ab8a6">
  <xsd:schema xmlns:xsd="http://www.w3.org/2001/XMLSchema" xmlns:xs="http://www.w3.org/2001/XMLSchema" xmlns:p="http://schemas.microsoft.com/office/2006/metadata/properties" xmlns:ns3="33e88f70-0a44-4feb-906e-e1f019ba4c03" xmlns:ns4="f7f1e53f-5c99-468d-8a01-883550ccf27f" targetNamespace="http://schemas.microsoft.com/office/2006/metadata/properties" ma:root="true" ma:fieldsID="f5480650df9724e559f5ee3afb57acbf" ns3:_="" ns4:_="">
    <xsd:import namespace="33e88f70-0a44-4feb-906e-e1f019ba4c03"/>
    <xsd:import namespace="f7f1e53f-5c99-468d-8a01-883550ccf2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MediaServiceLocation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e88f70-0a44-4feb-906e-e1f019ba4c0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f1e53f-5c99-468d-8a01-883550ccf2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381EB2-36F2-4AEA-B90C-2A4D9828E7CA}">
  <ds:schemaRefs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f7f1e53f-5c99-468d-8a01-883550ccf27f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33e88f70-0a44-4feb-906e-e1f019ba4c0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197E547-9AD0-4874-B9EA-9851DE2A8E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E74616-6DA6-47F7-BC40-B72B0CC930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e88f70-0a44-4feb-906e-e1f019ba4c03"/>
    <ds:schemaRef ds:uri="f7f1e53f-5c99-468d-8a01-883550ccf2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52</TotalTime>
  <Words>817</Words>
  <Application>Microsoft Office PowerPoint</Application>
  <PresentationFormat>Panoramiczny</PresentationFormat>
  <Paragraphs>299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Engram Warsaw</vt:lpstr>
      <vt:lpstr>Times New Roman</vt:lpstr>
      <vt:lpstr>Retrospekcja</vt:lpstr>
      <vt:lpstr>HARMONOGRAM ADAPTACJI</vt:lpstr>
      <vt:lpstr>Grupa Biedronki I A</vt:lpstr>
      <vt:lpstr>Grupa Biedronki II B</vt:lpstr>
      <vt:lpstr>Grupa Pszczóli II A</vt:lpstr>
      <vt:lpstr>Grupa Motylki III 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Wioletta Iwańska</dc:creator>
  <cp:lastModifiedBy>Wioletta Iwańska</cp:lastModifiedBy>
  <cp:revision>37</cp:revision>
  <dcterms:created xsi:type="dcterms:W3CDTF">2023-03-20T11:53:13Z</dcterms:created>
  <dcterms:modified xsi:type="dcterms:W3CDTF">2025-08-29T10:52:31Z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0x01010021E0F48DC70EA04AB92E0D6453FF2225</vt:lpwstr>
  </property>
</Properties>
</file>