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3" r:id="rId1"/>
  </p:sldMasterIdLst>
  <p:sldIdLst>
    <p:sldId id="256" r:id="rId2"/>
    <p:sldId id="259" r:id="rId3"/>
    <p:sldId id="266" r:id="rId4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A63EC84-063A-EB33-B9B6-EA67E28FEA46}" v="51" dt="2023-03-20T12:30:06.235"/>
    <p1510:client id="{D745A3C9-40B9-D158-62EA-ED9F260AF128}" v="82" dt="2023-03-20T12:05:19.06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EB8136-4330-4480-80D9-0F6FD970617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76072" y="1124712"/>
            <a:ext cx="11036808" cy="3172968"/>
          </a:xfrm>
        </p:spPr>
        <p:txBody>
          <a:bodyPr anchor="b">
            <a:normAutofit/>
          </a:bodyPr>
          <a:lstStyle>
            <a:lvl1pPr algn="l">
              <a:defRPr sz="8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66E5739-DD96-45FB-B609-3E3447A52FE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76072" y="4727448"/>
            <a:ext cx="11036808" cy="1481328"/>
          </a:xfrm>
        </p:spPr>
        <p:txBody>
          <a:bodyPr>
            <a:normAutofit/>
          </a:bodyPr>
          <a:lstStyle>
            <a:lvl1pPr marL="0" indent="0" algn="l">
              <a:buNone/>
              <a:defRPr sz="2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9FF558-51F9-42A2-9944-DBE23DA8B22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76072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8/26/2025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8C0E86-A7F7-4BDC-A637-254E5252DE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D10ADE-E9DA-4E57-BF57-1CCB652198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869680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D06CE56-3881-4ADA-8CEF-D18B02C242A3}"/>
              </a:ext>
            </a:extLst>
          </p:cNvPr>
          <p:cNvSpPr/>
          <p:nvPr/>
        </p:nvSpPr>
        <p:spPr>
          <a:xfrm rot="5400000">
            <a:off x="857544" y="346791"/>
            <a:ext cx="146304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9F3C543-62EC-4433-9C93-A2CD8764E9B4}"/>
              </a:ext>
            </a:extLst>
          </p:cNvPr>
          <p:cNvSpPr/>
          <p:nvPr/>
        </p:nvSpPr>
        <p:spPr>
          <a:xfrm flipV="1">
            <a:off x="578652" y="4501201"/>
            <a:ext cx="11034696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479139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B32C18-E430-4EC7-BD7C-99D86D0122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FC5012F-7119-4D94-9717-3862E1C9384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ED9A4A-D287-4207-9037-70DB007A17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8/26/2025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ECFCAC-80DB-43BB-B3F1-AC22BACEE3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679730-3487-4D94-A0DC-C21684963A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03856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543C89D-929E-4CD1-BCCC-72A14C0335D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ED450EA-A577-4B76-A12F-650BEB20FD8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D2603B-9ACE-4FA9-805B-9B91EB63DF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8/26/2025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CE18AC-D6A9-4A61-885D-68E2B684A4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197AE4-AA47-4E14-8FFE-171FAE47F4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4594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2D6FBB9D-1CAA-4D05-AB33-BABDFE17B843}"/>
              </a:ext>
            </a:extLst>
          </p:cNvPr>
          <p:cNvSpPr/>
          <p:nvPr/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4727B71-B4B6-4823-80A1-68C40B475118}"/>
              </a:ext>
            </a:extLst>
          </p:cNvPr>
          <p:cNvSpPr/>
          <p:nvPr/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9A6DB05-9FB5-4B07-8675-74C23D4FD89D}"/>
              </a:ext>
            </a:extLst>
          </p:cNvPr>
          <p:cNvSpPr/>
          <p:nvPr/>
        </p:nvSpPr>
        <p:spPr>
          <a:xfrm>
            <a:off x="498834" y="78735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8D358CF-0758-490A-A084-C46443B9AB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671183-B3CE-4F45-92FB-98290CA0E2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5568" y="2478024"/>
            <a:ext cx="10168128" cy="36941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7DED67-27EC-4D43-A21C-093C1DB0481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15568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8/26/2025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747CE3-4890-4BC1-94DB-5D49D02C99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3C5AD3-D79A-4D46-B25B-822FE02525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0496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63513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5AEDC5C-2E87-49C6-AB07-A95E5F39ED8E}"/>
              </a:ext>
            </a:extLst>
          </p:cNvPr>
          <p:cNvSpPr/>
          <p:nvPr/>
        </p:nvSpPr>
        <p:spPr>
          <a:xfrm>
            <a:off x="558210" y="4981421"/>
            <a:ext cx="11134956" cy="822960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57D88DE-E462-4C8A-BF99-609390DFB781}"/>
              </a:ext>
            </a:extLst>
          </p:cNvPr>
          <p:cNvSpPr/>
          <p:nvPr/>
        </p:nvSpPr>
        <p:spPr>
          <a:xfrm>
            <a:off x="498834" y="5118581"/>
            <a:ext cx="146304" cy="5486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8E44900-E8BF-4B12-8BCB-41076E2B68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7784" y="640080"/>
            <a:ext cx="10890504" cy="4114800"/>
          </a:xfrm>
        </p:spPr>
        <p:txBody>
          <a:bodyPr anchor="b">
            <a:normAutofit/>
          </a:bodyPr>
          <a:lstStyle>
            <a:lvl1pPr>
              <a:defRPr sz="66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17741F9-B00F-4463-A257-6B66DABD9B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1248" y="5102352"/>
            <a:ext cx="10607040" cy="585216"/>
          </a:xfrm>
        </p:spPr>
        <p:txBody>
          <a:bodyPr anchor="ctr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8BFA7D-4401-4285-802B-1579165F0D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8/26/2025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A909C5-AA19-4195-8376-9002D5DF46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AC3F32-46E0-47C8-8565-5969A475FD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61375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2076262E-36A0-40C6-ADE6-90CD9FB9B9EA}"/>
              </a:ext>
            </a:extLst>
          </p:cNvPr>
          <p:cNvSpPr/>
          <p:nvPr/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42677A9B-4D1D-4D80-912C-24570140A650}"/>
              </a:ext>
            </a:extLst>
          </p:cNvPr>
          <p:cNvSpPr/>
          <p:nvPr/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03DC8C98-510F-48C9-82B2-9E4F760A68DF}"/>
              </a:ext>
            </a:extLst>
          </p:cNvPr>
          <p:cNvSpPr/>
          <p:nvPr/>
        </p:nvSpPr>
        <p:spPr>
          <a:xfrm>
            <a:off x="498834" y="78735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7A078AE-0BC3-48F9-87EC-2DB0CCE7E2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2A20DF-0829-4336-B59F-FF9D7AA9D8B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115568" y="2478024"/>
            <a:ext cx="4937760" cy="36941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935D01C-CF67-4DF6-B96C-FFC9D5BF84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45936" y="2478024"/>
            <a:ext cx="4937760" cy="36941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9BBD797-6031-4F82-8726-EAB757027FF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15568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8/26/2025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6B3F71C-B897-4909-A75E-8716AD49C1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F78BC14-5BB1-405F-A6F3-C07230F085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0496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05376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6B671BDE-E45C-41A1-9B98-4A607D703855}"/>
              </a:ext>
            </a:extLst>
          </p:cNvPr>
          <p:cNvSpPr/>
          <p:nvPr/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299500CE-917A-4D03-A7DF-71D8EBBC1537}"/>
              </a:ext>
            </a:extLst>
          </p:cNvPr>
          <p:cNvSpPr/>
          <p:nvPr/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C3D0D377-28B0-417D-886B-9483AF064975}"/>
              </a:ext>
            </a:extLst>
          </p:cNvPr>
          <p:cNvSpPr/>
          <p:nvPr/>
        </p:nvSpPr>
        <p:spPr>
          <a:xfrm>
            <a:off x="498834" y="78735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8F91F8-0767-40B5-A3AA-72931FC192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AE0554-8BEE-4BF6-9519-51B8475D35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15568" y="2372650"/>
            <a:ext cx="4937760" cy="823912"/>
          </a:xfrm>
        </p:spPr>
        <p:txBody>
          <a:bodyPr anchor="b"/>
          <a:lstStyle>
            <a:lvl1pPr marL="0" indent="0">
              <a:buNone/>
              <a:defRPr sz="2400" b="1" cap="none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D4A358D-C930-48E0-B372-06A826B74C4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115568" y="3203688"/>
            <a:ext cx="4937760" cy="296851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3B6615E-4966-4150-83B6-C47591B3638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345936" y="2372650"/>
            <a:ext cx="4937760" cy="823912"/>
          </a:xfrm>
        </p:spPr>
        <p:txBody>
          <a:bodyPr anchor="b"/>
          <a:lstStyle>
            <a:lvl1pPr marL="0" indent="0">
              <a:buNone/>
              <a:defRPr sz="2400" b="1" cap="none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D409F6B-C17B-4B4F-9F35-5068BDC4E2F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345936" y="3203687"/>
            <a:ext cx="4937760" cy="296851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8BC356D-052B-4A9B-8B2F-6665FD325AB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15568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8/26/2025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9C5E5FA-26A9-467C-93E3-8476142D1D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279E50C-1E40-4B48-871B-E392428D20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0496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98739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6">
            <a:extLst>
              <a:ext uri="{FF2B5EF4-FFF2-40B4-BE49-F238E27FC236}">
                <a16:creationId xmlns:a16="http://schemas.microsoft.com/office/drawing/2014/main" id="{8C0689C4-0DB3-408B-A956-40326B4AE4C4}"/>
              </a:ext>
            </a:extLst>
          </p:cNvPr>
          <p:cNvSpPr/>
          <p:nvPr/>
        </p:nvSpPr>
        <p:spPr>
          <a:xfrm>
            <a:off x="665853" y="1533525"/>
            <a:ext cx="10917063" cy="3790950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2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6E1D10E-1C30-41BF-8C3B-C460C9B5597B}"/>
              </a:ext>
            </a:extLst>
          </p:cNvPr>
          <p:cNvSpPr/>
          <p:nvPr/>
        </p:nvSpPr>
        <p:spPr>
          <a:xfrm>
            <a:off x="609084" y="2971798"/>
            <a:ext cx="128016" cy="914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79454F2-0EE5-4888-AF4C-82F825E622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8992" y="1938528"/>
            <a:ext cx="10177272" cy="2990088"/>
          </a:xfrm>
        </p:spPr>
        <p:txBody>
          <a:bodyPr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7C91241-A315-4643-91E5-CF2C25CC90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8/26/2025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2706D86-5479-487D-94C8-76093D84F3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7739411-CED6-43D4-868D-A65C4161A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92600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AC447E0-1D4D-4EF2-B81B-4B2400EE3E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8/26/2025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9984CA0-2A78-4600-9F3D-19B09E790F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440955-B18E-49D3-AE7B-B331200E3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66162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FA417FE-CD1A-486F-A4AC-E4000A2FB18E}"/>
              </a:ext>
            </a:extLst>
          </p:cNvPr>
          <p:cNvSpPr/>
          <p:nvPr/>
        </p:nvSpPr>
        <p:spPr>
          <a:xfrm>
            <a:off x="558210" y="1162033"/>
            <a:ext cx="3740740" cy="4643344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318F0F5-812B-472C-9408-B80F2553F5E0}"/>
              </a:ext>
            </a:extLst>
          </p:cNvPr>
          <p:cNvSpPr/>
          <p:nvPr/>
        </p:nvSpPr>
        <p:spPr>
          <a:xfrm>
            <a:off x="498834" y="1618375"/>
            <a:ext cx="146304" cy="8229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7F7751B-CD8F-4F5B-A903-1DCE5D1E83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8680" y="1709928"/>
            <a:ext cx="3099816" cy="1709928"/>
          </a:xfrm>
        </p:spPr>
        <p:txBody>
          <a:bodyPr tIns="45720" anchor="t">
            <a:normAutofit/>
          </a:bodyPr>
          <a:lstStyle>
            <a:lvl1pPr>
              <a:lnSpc>
                <a:spcPct val="100000"/>
              </a:lnSpc>
              <a:defRPr sz="3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A55C8A-A0BB-441D-976F-EB56D4382D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65192" y="1709928"/>
            <a:ext cx="6729984" cy="4096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7DE6A51-A2E5-4BFA-B571-9FDFE1BBFB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68680" y="3429000"/>
            <a:ext cx="3099816" cy="2066544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D92778A-DD4C-4651-9C53-8B0C44CD880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68680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8/26/2025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D6C7F66-2DFA-4146-BE1A-CE2890FE45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285D185-B1B6-4D62-81BE-BE82C80ACA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2618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68B77B5-211C-456E-B79F-306CC3619347}"/>
              </a:ext>
            </a:extLst>
          </p:cNvPr>
          <p:cNvSpPr/>
          <p:nvPr/>
        </p:nvSpPr>
        <p:spPr>
          <a:xfrm>
            <a:off x="558210" y="1162033"/>
            <a:ext cx="3740740" cy="4643344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B63C338-194D-4F23-ABEC-60A7EA96F302}"/>
              </a:ext>
            </a:extLst>
          </p:cNvPr>
          <p:cNvSpPr/>
          <p:nvPr/>
        </p:nvSpPr>
        <p:spPr>
          <a:xfrm>
            <a:off x="498834" y="1618375"/>
            <a:ext cx="146304" cy="8229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0C04DCC-0E3E-4F05-9FAC-9FA6CA4B2B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8680" y="1709928"/>
            <a:ext cx="3099816" cy="1709928"/>
          </a:xfrm>
        </p:spPr>
        <p:txBody>
          <a:bodyPr tIns="45720" anchor="t">
            <a:normAutofit/>
          </a:bodyPr>
          <a:lstStyle>
            <a:lvl1pPr>
              <a:lnSpc>
                <a:spcPct val="100000"/>
              </a:lnSpc>
              <a:defRPr sz="3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BA29649-B19F-499E-8E9A-3577EAC8F03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965192" y="1161288"/>
            <a:ext cx="6729984" cy="4645152"/>
          </a:xfrm>
        </p:spPr>
        <p:txBody>
          <a:bodyPr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BC9EF2E-A8CD-41A1-B11A-0D8842797A9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68680" y="3438144"/>
            <a:ext cx="3099816" cy="2057400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44257B5-0DE0-401F-9171-E8687A97DBA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68680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8/26/2025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88CD9AD-D667-4FD4-AA34-428AA0BCD0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770FB6-F273-4BA6-8B97-9835AC5378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15187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B325BDE-35A4-4AAD-960B-C1415864AD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459C78-0CC4-4552-93DD-49B4194D00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744A3C-9C54-46A6-B3EF-5B36362423E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AC24A9-CCB6-4F8D-B8DB-C2F3692CFA5A}" type="datetimeFigureOut">
              <a:rPr lang="en-US" smtClean="0"/>
              <a:t>8/26/2025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D5A696-7B4B-4181-A961-7D66556D507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038CB5-8F4A-401D-A3A9-B27DC15B7A8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84448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8" r:id="rId1"/>
    <p:sldLayoutId id="2147483769" r:id="rId2"/>
    <p:sldLayoutId id="2147483770" r:id="rId3"/>
    <p:sldLayoutId id="2147483771" r:id="rId4"/>
    <p:sldLayoutId id="2147483772" r:id="rId5"/>
    <p:sldLayoutId id="2147483766" r:id="rId6"/>
    <p:sldLayoutId id="2147483762" r:id="rId7"/>
    <p:sldLayoutId id="2147483763" r:id="rId8"/>
    <p:sldLayoutId id="2147483764" r:id="rId9"/>
    <p:sldLayoutId id="2147483765" r:id="rId10"/>
    <p:sldLayoutId id="214748376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5" name="Rectangle 44">
            <a:extLst>
              <a:ext uri="{FF2B5EF4-FFF2-40B4-BE49-F238E27FC236}">
                <a16:creationId xmlns:a16="http://schemas.microsoft.com/office/drawing/2014/main" id="{E91DC736-0EF8-4F87-9146-EBF1D2EE4D3D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C6F9F4B6-59B0-657E-FDBC-898F508D820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7972" r="7972"/>
          <a:stretch/>
        </p:blipFill>
        <p:spPr>
          <a:xfrm>
            <a:off x="3927339" y="0"/>
            <a:ext cx="8668512" cy="6857990"/>
          </a:xfrm>
          <a:prstGeom prst="rect">
            <a:avLst/>
          </a:prstGeom>
        </p:spPr>
      </p:pic>
      <p:sp>
        <p:nvSpPr>
          <p:cNvPr id="47" name="Rectangle 46">
            <a:extLst>
              <a:ext uri="{FF2B5EF4-FFF2-40B4-BE49-F238E27FC236}">
                <a16:creationId xmlns:a16="http://schemas.microsoft.com/office/drawing/2014/main" id="{097CD68E-23E3-4007-8847-CD0944C4F7BE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756601" cy="6858000"/>
          </a:xfrm>
          <a:prstGeom prst="rect">
            <a:avLst/>
          </a:prstGeom>
          <a:gradFill>
            <a:gsLst>
              <a:gs pos="58000">
                <a:schemeClr val="bg1"/>
              </a:gs>
              <a:gs pos="35000">
                <a:schemeClr val="bg1">
                  <a:alpha val="79000"/>
                </a:schemeClr>
              </a:gs>
              <a:gs pos="19000">
                <a:schemeClr val="bg1">
                  <a:alpha val="38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362962" y="1151118"/>
            <a:ext cx="4023360" cy="3204134"/>
          </a:xfrm>
        </p:spPr>
        <p:txBody>
          <a:bodyPr anchor="b">
            <a:normAutofit/>
          </a:bodyPr>
          <a:lstStyle/>
          <a:p>
            <a:pPr algn="ctr"/>
            <a:r>
              <a:rPr lang="pl-PL" sz="4000" dirty="0">
                <a:latin typeface="Calibri"/>
                <a:cs typeface="Calibri"/>
              </a:rPr>
              <a:t>HARMONOGRAM ADAPTACJI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463603" y="4729148"/>
            <a:ext cx="4023359" cy="1208141"/>
          </a:xfrm>
        </p:spPr>
        <p:txBody>
          <a:bodyPr vert="horz" lIns="91440" tIns="45720" rIns="91440" bIns="45720" rtlCol="0" anchor="t">
            <a:normAutofit/>
          </a:bodyPr>
          <a:lstStyle/>
          <a:p>
            <a:pPr>
              <a:spcBef>
                <a:spcPts val="0"/>
              </a:spcBef>
            </a:pPr>
            <a:r>
              <a:rPr lang="pl-PL" sz="2000" dirty="0">
                <a:latin typeface="Calibri"/>
                <a:cs typeface="Calibri"/>
              </a:rPr>
              <a:t>Żłobek nr </a:t>
            </a:r>
            <a:r>
              <a:rPr lang="pl-PL" sz="2000" dirty="0" smtClean="0">
                <a:latin typeface="Calibri"/>
                <a:cs typeface="Calibri"/>
              </a:rPr>
              <a:t>9</a:t>
            </a:r>
            <a:endParaRPr lang="en-US" sz="2000" dirty="0">
              <a:latin typeface="Calibri"/>
              <a:cs typeface="Calibri"/>
            </a:endParaRPr>
          </a:p>
          <a:p>
            <a:pPr>
              <a:spcBef>
                <a:spcPts val="0"/>
              </a:spcBef>
            </a:pPr>
            <a:r>
              <a:rPr lang="pl-PL" sz="2000" dirty="0">
                <a:latin typeface="Calibri"/>
                <a:cs typeface="Calibri"/>
              </a:rPr>
              <a:t>ul. </a:t>
            </a:r>
            <a:r>
              <a:rPr lang="pl-PL" sz="2000" dirty="0" smtClean="0">
                <a:latin typeface="Calibri"/>
                <a:cs typeface="Calibri"/>
              </a:rPr>
              <a:t>Sanocka 7</a:t>
            </a:r>
            <a:endParaRPr lang="pl-PL" sz="2000" dirty="0">
              <a:latin typeface="Calibri"/>
              <a:cs typeface="Calibri"/>
            </a:endParaRPr>
          </a:p>
          <a:p>
            <a:pPr>
              <a:spcBef>
                <a:spcPts val="0"/>
              </a:spcBef>
            </a:pPr>
            <a:r>
              <a:rPr lang="pl-PL" sz="2000" dirty="0" smtClean="0">
                <a:latin typeface="Calibri"/>
                <a:ea typeface="+mn-lt"/>
                <a:cs typeface="+mn-lt"/>
              </a:rPr>
              <a:t>02-110</a:t>
            </a:r>
            <a:endParaRPr lang="pl-PL" dirty="0">
              <a:latin typeface="Calibri"/>
            </a:endParaRPr>
          </a:p>
          <a:p>
            <a:endParaRPr lang="pl-PL" sz="2000" dirty="0">
              <a:latin typeface="Calibri"/>
              <a:cs typeface="Calibri"/>
            </a:endParaRP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AF2F604E-43BE-4DC3-B983-E071523364F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759921" y="346791"/>
            <a:ext cx="146304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08C9B587-E65E-4B52-B37C-ABEBB6E8792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1029" y="4546920"/>
            <a:ext cx="3977640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solidFill>
              <a:schemeClr val="tx2">
                <a:lumMod val="25000"/>
                <a:lumOff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C6BC1D3-63A4-EC7D-4A4B-6F75FE569411}"/>
              </a:ext>
            </a:extLst>
          </p:cNvPr>
          <p:cNvSpPr txBox="1"/>
          <p:nvPr/>
        </p:nvSpPr>
        <p:spPr>
          <a:xfrm>
            <a:off x="361336" y="6400176"/>
            <a:ext cx="2743200" cy="26161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pl-PL" sz="1100" dirty="0">
                <a:latin typeface="Engram Warsaw"/>
              </a:rPr>
              <a:t>#</a:t>
            </a:r>
            <a:r>
              <a:rPr lang="pl-PL" sz="1100" dirty="0">
                <a:solidFill>
                  <a:srgbClr val="0091CF"/>
                </a:solidFill>
                <a:latin typeface="Engram Warsaw"/>
              </a:rPr>
              <a:t>WARSZAWA</a:t>
            </a:r>
            <a:r>
              <a:rPr lang="pl-PL" sz="1100" dirty="0">
                <a:solidFill>
                  <a:srgbClr val="FAB036"/>
                </a:solidFill>
                <a:latin typeface="Engram Warsaw"/>
              </a:rPr>
              <a:t>DLA</a:t>
            </a:r>
            <a:r>
              <a:rPr lang="pl-PL" sz="1100" dirty="0">
                <a:solidFill>
                  <a:srgbClr val="E53629"/>
                </a:solidFill>
                <a:latin typeface="Engram Warsaw"/>
              </a:rPr>
              <a:t>NAJMŁODSZYCH</a:t>
            </a:r>
            <a:endParaRPr lang="en-US" dirty="0"/>
          </a:p>
        </p:txBody>
      </p:sp>
      <p:pic>
        <p:nvPicPr>
          <p:cNvPr id="7" name="Picture 7">
            <a:extLst>
              <a:ext uri="{FF2B5EF4-FFF2-40B4-BE49-F238E27FC236}">
                <a16:creationId xmlns:a16="http://schemas.microsoft.com/office/drawing/2014/main" id="{7C775662-AB62-CFEA-15CD-E4CDC12737B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1336" y="196214"/>
            <a:ext cx="2399071" cy="15248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031716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4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4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701337" y="852256"/>
            <a:ext cx="11319028" cy="72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15000"/>
              </a:lnSpc>
              <a:spcAft>
                <a:spcPts val="0"/>
              </a:spcAft>
            </a:pPr>
            <a:endParaRPr lang="pl-PL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15000"/>
              </a:lnSpc>
              <a:spcAft>
                <a:spcPts val="0"/>
              </a:spcAft>
            </a:pPr>
            <a:endParaRPr lang="pl-PL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Prostokąt 2"/>
          <p:cNvSpPr/>
          <p:nvPr/>
        </p:nvSpPr>
        <p:spPr>
          <a:xfrm>
            <a:off x="790113" y="852256"/>
            <a:ext cx="10821879" cy="45550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AutoNum type="arabicPeriod"/>
            </a:pPr>
            <a:r>
              <a:rPr lang="pl-PL" sz="3200" b="1" dirty="0" smtClean="0"/>
              <a:t>Adaptacja </a:t>
            </a:r>
            <a:r>
              <a:rPr lang="pl-PL" sz="3200" b="1" dirty="0"/>
              <a:t>z </a:t>
            </a:r>
            <a:r>
              <a:rPr lang="pl-PL" sz="3200" b="1" dirty="0" smtClean="0"/>
              <a:t>Rodzicami</a:t>
            </a:r>
          </a:p>
          <a:p>
            <a:endParaRPr lang="pl-PL" b="1" dirty="0"/>
          </a:p>
          <a:p>
            <a:r>
              <a:rPr lang="pl-PL" sz="2000" b="1" dirty="0" smtClean="0"/>
              <a:t>GRUPY I, </a:t>
            </a:r>
            <a:r>
              <a:rPr lang="pl-PL" sz="2000" b="1" dirty="0"/>
              <a:t>II, </a:t>
            </a:r>
            <a:r>
              <a:rPr lang="pl-PL" sz="2000" b="1" dirty="0" smtClean="0"/>
              <a:t>IV </a:t>
            </a:r>
            <a:r>
              <a:rPr lang="pl-PL" sz="2000" b="1" dirty="0"/>
              <a:t>i V (dla dzieci nowoprzyjętych</a:t>
            </a:r>
            <a:r>
              <a:rPr lang="pl-PL" sz="2000" b="1" dirty="0" smtClean="0"/>
              <a:t>)</a:t>
            </a:r>
          </a:p>
          <a:p>
            <a:endParaRPr lang="pl-PL" sz="2000" dirty="0"/>
          </a:p>
          <a:p>
            <a:pPr marL="342900" indent="-342900">
              <a:buFontTx/>
              <a:buChar char="-"/>
            </a:pPr>
            <a:r>
              <a:rPr lang="pl-PL" sz="2000" dirty="0" smtClean="0"/>
              <a:t>we </a:t>
            </a:r>
            <a:r>
              <a:rPr lang="pl-PL" sz="2000" dirty="0"/>
              <a:t>wrześniu organizujemy 2 tury dla dzieci z rodzicami przez 3-4 dni po 2 </a:t>
            </a:r>
            <a:r>
              <a:rPr lang="pl-PL" sz="2000" dirty="0" smtClean="0"/>
              <a:t>godziny</a:t>
            </a:r>
          </a:p>
          <a:p>
            <a:r>
              <a:rPr lang="pl-PL" sz="2000" dirty="0" smtClean="0"/>
              <a:t> </a:t>
            </a:r>
            <a:r>
              <a:rPr lang="pl-PL" sz="2000" dirty="0"/>
              <a:t>(</a:t>
            </a:r>
            <a:r>
              <a:rPr lang="pl-PL" sz="2000" dirty="0" smtClean="0"/>
              <a:t>8-10 i </a:t>
            </a:r>
            <a:r>
              <a:rPr lang="pl-PL" sz="2000" dirty="0"/>
              <a:t>10.15-12.15)</a:t>
            </a:r>
          </a:p>
          <a:p>
            <a:pPr marL="342900" indent="-342900">
              <a:buFontTx/>
              <a:buChar char="-"/>
            </a:pPr>
            <a:r>
              <a:rPr lang="pl-PL" sz="2000" dirty="0" smtClean="0"/>
              <a:t>zapisy </a:t>
            </a:r>
            <a:r>
              <a:rPr lang="pl-PL" sz="2000" dirty="0"/>
              <a:t>rodziców na tury na zebraniu organizowanym pod koniec sierpnia przed rozpoczęciem każdego </a:t>
            </a:r>
            <a:r>
              <a:rPr lang="pl-PL" sz="2000" dirty="0" smtClean="0"/>
              <a:t>roku żłobkowego</a:t>
            </a:r>
          </a:p>
          <a:p>
            <a:pPr marL="342900" indent="-342900">
              <a:buFontTx/>
              <a:buChar char="-"/>
            </a:pPr>
            <a:endParaRPr lang="pl-PL" sz="2000" dirty="0"/>
          </a:p>
          <a:p>
            <a:r>
              <a:rPr lang="pl-PL" sz="2000" b="1" dirty="0"/>
              <a:t>Adaptacja dzieci przyjmowanych podczas trwania roku żłobkowego zgodnie z powyższymi </a:t>
            </a:r>
            <a:r>
              <a:rPr lang="pl-PL" sz="2000" b="1" dirty="0" smtClean="0"/>
              <a:t>zasadami</a:t>
            </a:r>
          </a:p>
          <a:p>
            <a:endParaRPr lang="pl-PL" sz="2000" b="1" dirty="0"/>
          </a:p>
          <a:p>
            <a:r>
              <a:rPr lang="pl-PL" sz="2000" dirty="0"/>
              <a:t>- godziny adaptacji dzieci z rodzicami są uzgadniane indywidualnie z kierownikiem i opiekunkami w grupach</a:t>
            </a:r>
          </a:p>
        </p:txBody>
      </p:sp>
    </p:spTree>
    <p:extLst>
      <p:ext uri="{BB962C8B-B14F-4D97-AF65-F5344CB8AC3E}">
        <p14:creationId xmlns:p14="http://schemas.microsoft.com/office/powerpoint/2010/main" val="33410541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rostokąt 2"/>
          <p:cNvSpPr/>
          <p:nvPr/>
        </p:nvSpPr>
        <p:spPr>
          <a:xfrm>
            <a:off x="1269507" y="1260629"/>
            <a:ext cx="9658905" cy="29238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3200" b="1" dirty="0" smtClean="0"/>
              <a:t>2</a:t>
            </a:r>
            <a:r>
              <a:rPr lang="pl-PL" sz="3200" b="1" dirty="0"/>
              <a:t>. Stopniowe wydłużanie czasu pobytu </a:t>
            </a:r>
            <a:r>
              <a:rPr lang="pl-PL" sz="3200" b="1" dirty="0" smtClean="0"/>
              <a:t>dzieci</a:t>
            </a:r>
          </a:p>
          <a:p>
            <a:endParaRPr lang="pl-PL" sz="3200" b="1" dirty="0"/>
          </a:p>
          <a:p>
            <a:r>
              <a:rPr lang="pl-PL" dirty="0" smtClean="0"/>
              <a:t>• </a:t>
            </a:r>
            <a:r>
              <a:rPr lang="pl-PL" sz="2000" dirty="0"/>
              <a:t>Dzieci w zależności od przebiegu adaptacji przebywają w żłobku:</a:t>
            </a:r>
          </a:p>
          <a:p>
            <a:r>
              <a:rPr lang="pl-PL" sz="2000" dirty="0"/>
              <a:t>- ok. 2 godziny dziennie przez kolejne 3-4 dni,</a:t>
            </a:r>
          </a:p>
          <a:p>
            <a:r>
              <a:rPr lang="pl-PL" sz="2000" dirty="0" smtClean="0"/>
              <a:t>- ok</a:t>
            </a:r>
            <a:r>
              <a:rPr lang="pl-PL" sz="2000" dirty="0"/>
              <a:t>. 4 godzin dziennie przez klika kolejnych dni, aż do pobytu </a:t>
            </a:r>
            <a:r>
              <a:rPr lang="pl-PL" sz="2000" dirty="0" smtClean="0"/>
              <a:t>całodziennego</a:t>
            </a:r>
          </a:p>
          <a:p>
            <a:endParaRPr lang="pl-PL" sz="2000" dirty="0"/>
          </a:p>
          <a:p>
            <a:r>
              <a:rPr lang="pl-PL" sz="2000" dirty="0"/>
              <a:t>• O wydłużeniu czasu pobytu dziecka w żłobku decydują opiekunki w uzgodnieniu z rodzicami w zależności </a:t>
            </a:r>
            <a:r>
              <a:rPr lang="pl-PL" sz="2000" smtClean="0"/>
              <a:t>od efektów </a:t>
            </a:r>
            <a:r>
              <a:rPr lang="pl-PL" sz="2000" dirty="0"/>
              <a:t>adaptacji osiąganych przez poszczególne dzieci</a:t>
            </a:r>
          </a:p>
        </p:txBody>
      </p:sp>
    </p:spTree>
    <p:extLst>
      <p:ext uri="{BB962C8B-B14F-4D97-AF65-F5344CB8AC3E}">
        <p14:creationId xmlns:p14="http://schemas.microsoft.com/office/powerpoint/2010/main" val="1137516800"/>
      </p:ext>
    </p:extLst>
  </p:cSld>
  <p:clrMapOvr>
    <a:masterClrMapping/>
  </p:clrMapOvr>
</p:sld>
</file>

<file path=ppt/theme/theme1.xml><?xml version="1.0" encoding="utf-8"?>
<a:theme xmlns:a="http://schemas.openxmlformats.org/drawingml/2006/main" name="AccentBoxVTI">
  <a:themeElements>
    <a:clrScheme name="AccentBoxVTI">
      <a:dk1>
        <a:srgbClr val="000000"/>
      </a:dk1>
      <a:lt1>
        <a:sysClr val="window" lastClr="FFFFFF"/>
      </a:lt1>
      <a:dk2>
        <a:srgbClr val="262626"/>
      </a:dk2>
      <a:lt2>
        <a:srgbClr val="FFFFFF"/>
      </a:lt2>
      <a:accent1>
        <a:srgbClr val="F5A700"/>
      </a:accent1>
      <a:accent2>
        <a:srgbClr val="00A5AB"/>
      </a:accent2>
      <a:accent3>
        <a:srgbClr val="09963B"/>
      </a:accent3>
      <a:accent4>
        <a:srgbClr val="E64823"/>
      </a:accent4>
      <a:accent5>
        <a:srgbClr val="9C6A6A"/>
      </a:accent5>
      <a:accent6>
        <a:srgbClr val="824F8C"/>
      </a:accent6>
      <a:hlink>
        <a:srgbClr val="2998E3"/>
      </a:hlink>
      <a:folHlink>
        <a:srgbClr val="7F723D"/>
      </a:folHlink>
    </a:clrScheme>
    <a:fontScheme name="Avenir">
      <a:majorFont>
        <a:latin typeface="Avenir Next LT Pro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ccentBoxVTI" id="{9F778A78-DC9A-453A-A82D-A75CAD503E15}" vid="{EA961113-7CC4-4569-8A6A-7BC2C1E2F40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198</TotalTime>
  <Words>157</Words>
  <Application>Microsoft Office PowerPoint</Application>
  <PresentationFormat>Panoramiczny</PresentationFormat>
  <Paragraphs>23</Paragraphs>
  <Slides>3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5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3</vt:i4>
      </vt:variant>
    </vt:vector>
  </HeadingPairs>
  <TitlesOfParts>
    <vt:vector size="9" baseType="lpstr">
      <vt:lpstr>Arial</vt:lpstr>
      <vt:lpstr>Avenir Next LT Pro</vt:lpstr>
      <vt:lpstr>Calibri</vt:lpstr>
      <vt:lpstr>Engram Warsaw</vt:lpstr>
      <vt:lpstr>Times New Roman</vt:lpstr>
      <vt:lpstr>AccentBoxVTI</vt:lpstr>
      <vt:lpstr>HARMONOGRAM ADAPTACJI</vt:lpstr>
      <vt:lpstr>Prezentacja programu PowerPoint</vt:lpstr>
      <vt:lpstr>Prezentacja programu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Hanna Musińska</cp:lastModifiedBy>
  <cp:revision>53</cp:revision>
  <dcterms:created xsi:type="dcterms:W3CDTF">2023-03-20T11:53:13Z</dcterms:created>
  <dcterms:modified xsi:type="dcterms:W3CDTF">2025-08-26T07:31:33Z</dcterms:modified>
</cp:coreProperties>
</file>