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8" r:id="rId3"/>
    <p:sldId id="264" r:id="rId4"/>
    <p:sldId id="262" r:id="rId5"/>
    <p:sldId id="261" r:id="rId6"/>
    <p:sldId id="260" r:id="rId7"/>
    <p:sldId id="263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3EC84-063A-EB33-B9B6-EA67E28FEA46}" v="51" dt="2023-03-20T12:30:06.235"/>
    <p1510:client id="{D745A3C9-40B9-D158-62EA-ED9F260AF128}" v="82" dt="2023-03-20T12:05:1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27339" y="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39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Muszlowa 17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01-357 Warszawa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962526" y="6042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Harmonogram adaptacji</a:t>
            </a:r>
          </a:p>
        </p:txBody>
      </p:sp>
      <p:sp>
        <p:nvSpPr>
          <p:cNvPr id="5" name="Tytuł 6"/>
          <p:cNvSpPr txBox="1">
            <a:spLocks/>
          </p:cNvSpPr>
          <p:nvPr/>
        </p:nvSpPr>
        <p:spPr>
          <a:xfrm>
            <a:off x="962526" y="2556588"/>
            <a:ext cx="10177272" cy="2425959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br>
              <a:rPr lang="pl-PL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Adaptację dla nowo przyjętych dzieci rozpoczynamy w </a:t>
            </a:r>
            <a:r>
              <a:rPr lang="pl-PL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dniu </a:t>
            </a:r>
            <a:r>
              <a:rPr lang="pl-PL" sz="24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1.09.2025</a:t>
            </a:r>
            <a:r>
              <a:rPr lang="pl-PL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wg ustalonego harmonogramu podczas zebrania. </a:t>
            </a:r>
          </a:p>
          <a:p>
            <a:pPr>
              <a:lnSpc>
                <a:spcPct val="160000"/>
              </a:lnSpc>
            </a:pP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60000"/>
              </a:lnSpc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Wszystkie dzieci przyjęte w trakcie roku mają ustalony indywidualny harmonogram adaptacji. </a:t>
            </a:r>
            <a:b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962526" y="604280"/>
            <a:ext cx="10311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Adaptacja dzieci jest organizowana zgodnie z ich indywidualnymi potrzebami i w ich najlepszym interesie.</a:t>
            </a:r>
          </a:p>
        </p:txBody>
      </p:sp>
      <p:sp>
        <p:nvSpPr>
          <p:cNvPr id="5" name="Tytuł 6"/>
          <p:cNvSpPr txBox="1">
            <a:spLocks/>
          </p:cNvSpPr>
          <p:nvPr/>
        </p:nvSpPr>
        <p:spPr>
          <a:xfrm>
            <a:off x="962526" y="1949306"/>
            <a:ext cx="10177272" cy="3918857"/>
          </a:xfrm>
          <a:prstGeom prst="rect">
            <a:avLst/>
          </a:prstGeom>
        </p:spPr>
        <p:txBody>
          <a:bodyPr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br>
              <a:rPr lang="pl-PL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Placówka organizuje adaptację nowych dzieci tak, by móc poświęcić uwagę każdemu z nich:</a:t>
            </a:r>
            <a:b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podział grup na dwie/trzy podgrupy -  obecność w kolejnych dniach z zamianą godzin, tak aby dziecko wraz z rodzicem mogło skorzystać z adaptacji w różnych momentach dnia</a:t>
            </a:r>
            <a:b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ustalanie czasu pobytu dziecka na podstawie obserwacji postępów w procesie adaptacyjnym (początkowo 30 min do maksymalnie 2 godzin)</a:t>
            </a:r>
            <a:b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wydłużanie czasu pobytu w zależności od poziomu gotowości dziecka</a:t>
            </a:r>
            <a:b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Rodzice lub inne bliskie dorosłe osoby towarzyszą dziecku w czasie adaptacji </a:t>
            </a:r>
          </a:p>
          <a:p>
            <a:pPr>
              <a:lnSpc>
                <a:spcPct val="160000"/>
              </a:lnSpc>
            </a:pPr>
            <a:r>
              <a:rPr lang="pl-PL" sz="40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(jedno dziecko – jeden rodzic/opiekun)</a:t>
            </a:r>
            <a:b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65060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35589" y="1073369"/>
            <a:ext cx="103110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r>
              <a:rPr lang="pl-PL" sz="2800" b="1" dirty="0"/>
              <a:t>I tydzień</a:t>
            </a:r>
            <a:br>
              <a:rPr lang="pl-PL" dirty="0"/>
            </a:br>
            <a:endParaRPr lang="pl-PL" dirty="0"/>
          </a:p>
        </p:txBody>
      </p:sp>
      <p:sp>
        <p:nvSpPr>
          <p:cNvPr id="9" name="Tytuł 6"/>
          <p:cNvSpPr txBox="1">
            <a:spLocks/>
          </p:cNvSpPr>
          <p:nvPr/>
        </p:nvSpPr>
        <p:spPr>
          <a:xfrm>
            <a:off x="962526" y="1713248"/>
            <a:ext cx="10177272" cy="4435626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dirty="0"/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pl-PL" sz="5300" dirty="0"/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sz="5300" dirty="0"/>
              <a:t>Przez pierwsze dni dziecko jest na sali z rodzicem przez 1godzinę, niezależnie od okresu, w którym się adaptuje.</a:t>
            </a:r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sz="5300" dirty="0"/>
              <a:t>Pobyt na sali podzielony jest na III grupy.</a:t>
            </a:r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sz="5300" dirty="0"/>
              <a:t>W trakcie tych  dni każda z grup kolejnego dnia przychodzi na inną godzinę.                                            I grupa –8:00 –9:00 II grupa –09:30 –10:30   III grupa –11:00 –12:00   W tym czasie rodzic towarzyszy cały czas swojemu dziecku</a:t>
            </a:r>
            <a:b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871144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37171" y="1014828"/>
            <a:ext cx="103110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r>
              <a:rPr lang="pl-PL" sz="2400" b="1" dirty="0"/>
              <a:t>II tydzień adaptacji</a:t>
            </a:r>
            <a:endParaRPr lang="pl-PL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ytuł 6"/>
          <p:cNvSpPr txBox="1">
            <a:spLocks/>
          </p:cNvSpPr>
          <p:nvPr/>
        </p:nvSpPr>
        <p:spPr>
          <a:xfrm>
            <a:off x="962526" y="1875455"/>
            <a:ext cx="10177272" cy="309776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dirty="0">
              <a:latin typeface="+mn-lt"/>
            </a:endParaRPr>
          </a:p>
          <a:p>
            <a:r>
              <a:rPr lang="pl-PL" sz="2200" dirty="0">
                <a:latin typeface="+mn-lt"/>
              </a:rPr>
              <a:t>Dzieci zostają w swojej grupie przez 2 godziny.</a:t>
            </a:r>
          </a:p>
          <a:p>
            <a:r>
              <a:rPr lang="pl-PL" sz="2200" dirty="0">
                <a:latin typeface="+mn-lt"/>
              </a:rPr>
              <a:t>Grupy są podzielone na II tury:</a:t>
            </a:r>
          </a:p>
          <a:p>
            <a:r>
              <a:rPr lang="pl-PL" sz="2200" dirty="0">
                <a:latin typeface="+mn-lt"/>
              </a:rPr>
              <a:t>I tura: 8:00 –10:00</a:t>
            </a:r>
          </a:p>
          <a:p>
            <a:r>
              <a:rPr lang="pl-PL" sz="2200" dirty="0">
                <a:latin typeface="+mn-lt"/>
              </a:rPr>
              <a:t>II tura: 10:00 –12:00</a:t>
            </a:r>
          </a:p>
          <a:p>
            <a:r>
              <a:rPr lang="pl-PL" sz="2200" dirty="0">
                <a:latin typeface="+mn-lt"/>
              </a:rPr>
              <a:t>Czas pozostania w grupie uzależniony będzie od indywidualnych możliwości dziecka.</a:t>
            </a:r>
            <a:br>
              <a:rPr lang="pl-PL" sz="20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Rodzic towarzyszy dziecku podczas pierwszych chwil na Sali.</a:t>
            </a: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485337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962526" y="501643"/>
            <a:ext cx="10311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dirty="0"/>
          </a:p>
          <a:p>
            <a:r>
              <a:rPr lang="pl-PL" sz="2400" b="1" dirty="0"/>
              <a:t>III/IV tydzień adaptacji</a:t>
            </a:r>
            <a:endParaRPr lang="pl-PL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ytuł 6"/>
          <p:cNvSpPr txBox="1">
            <a:spLocks/>
          </p:cNvSpPr>
          <p:nvPr/>
        </p:nvSpPr>
        <p:spPr>
          <a:xfrm>
            <a:off x="962526" y="1259634"/>
            <a:ext cx="10177272" cy="488924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Dzieci są łączone w jedną grupę.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Jest to czas, aby dzieci zapoznały się ze sobą.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Podejmowane są pierwsze próby leżakowania.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Leżakowanie jest uzależnione od indywidualnych możliwości dziecka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21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869220" y="623284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Drogi Rodzicu/Opiekunie!</a:t>
            </a:r>
            <a:endParaRPr lang="pl-PL" sz="7200" b="1" i="1" dirty="0"/>
          </a:p>
        </p:txBody>
      </p:sp>
      <p:sp>
        <p:nvSpPr>
          <p:cNvPr id="5" name="Tytuł 6"/>
          <p:cNvSpPr txBox="1">
            <a:spLocks/>
          </p:cNvSpPr>
          <p:nvPr/>
        </p:nvSpPr>
        <p:spPr>
          <a:xfrm>
            <a:off x="869220" y="1306286"/>
            <a:ext cx="10177272" cy="4823926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br>
              <a:rPr lang="pl-PL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Przed Wam i Waszymi pociechami duża zmiana. Pójście do żłobka to wielki krok zarówno dla dziecka jak i dla opiekuna dlatego tak ważne jest, byście wykonali go wspólnie - pamiętając,  że jedni przystosowują się dość szybko a inni potrzebują trochę więcej czasu by oswoić się z nowościami. Uczucia takie jak lęk, tęsknota, smutek w początkowej fazie adaptacji są naturalne zarówno u dzieci jak też i u dorosłych. Pod wpływem emocji Maluch może nie chcieć jeść lub mieć problemy ze snem, dlatego tak ważne jest wsparcie rodzica w tych trudnych chwilach. </a:t>
            </a:r>
            <a:br>
              <a:rPr lang="pl-PL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Jednak zanim zaczniecie Państwo pocieszać i tłumaczyć, że jego uczucia są dla Was bardzo ważne, najpierw sami uwierzcie, że żłobek jest najlepszym środowiskiem stymulującym rozwój dziecka. Jeśli rodzic jest o tym przekonany, Malec wyczuje to i chętnie dołączy do zabawy z innymi dziećmi. Rozmawiajcie i tłumaczcie ale nie obiecujcie rzeczy, które mogą się nie spełnić.</a:t>
            </a:r>
          </a:p>
        </p:txBody>
      </p:sp>
    </p:spTree>
    <p:extLst>
      <p:ext uri="{BB962C8B-B14F-4D97-AF65-F5344CB8AC3E}">
        <p14:creationId xmlns:p14="http://schemas.microsoft.com/office/powerpoint/2010/main" val="257873227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572</Words>
  <Application>Microsoft Office PowerPoint</Application>
  <PresentationFormat>Panoramiczny</PresentationFormat>
  <Paragraphs>42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Engram Warsaw</vt:lpstr>
      <vt:lpstr>AccentBoxVTI</vt:lpstr>
      <vt:lpstr>HARMONOGRAM ADAPTACJI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Aleksandra Mroczek</dc:creator>
  <cp:lastModifiedBy>Karolina Łączyńska</cp:lastModifiedBy>
  <cp:revision>42</cp:revision>
  <dcterms:created xsi:type="dcterms:W3CDTF">2023-03-20T11:53:13Z</dcterms:created>
  <dcterms:modified xsi:type="dcterms:W3CDTF">2025-08-29T06:23:56Z</dcterms:modified>
</cp:coreProperties>
</file>