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  <p:sldMasterId id="2147483774" r:id="rId2"/>
  </p:sldMasterIdLst>
  <p:sldIdLst>
    <p:sldId id="256" r:id="rId3"/>
    <p:sldId id="259" r:id="rId4"/>
    <p:sldId id="260" r:id="rId5"/>
    <p:sldId id="262" r:id="rId6"/>
    <p:sldId id="263" r:id="rId7"/>
    <p:sldId id="261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63EC84-063A-EB33-B9B6-EA67E28FEA46}" v="51" dt="2023-03-20T12:30:06.235"/>
    <p1510:client id="{D745A3C9-40B9-D158-62EA-ED9F260AF128}" v="82" dt="2023-03-20T12:05:19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9610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6110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0465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684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7446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4252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9830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96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6620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2710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664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271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d.org.pl/wp-content/uploads/2019/10/standardy_09-09.pdf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4121249" y="10"/>
            <a:ext cx="8668512" cy="685799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b="1" dirty="0">
                <a:latin typeface="Calibri"/>
                <a:cs typeface="Calibri"/>
              </a:rPr>
              <a:t>STANDARD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80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 . Szczepanika 6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03-562 Warszawa</a:t>
            </a:r>
            <a:endParaRPr lang="pl-PL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3367C29-465D-47F7-A1EA-73E4EC38361B}"/>
              </a:ext>
            </a:extLst>
          </p:cNvPr>
          <p:cNvSpPr/>
          <p:nvPr/>
        </p:nvSpPr>
        <p:spPr>
          <a:xfrm>
            <a:off x="595162" y="361151"/>
            <a:ext cx="11001675" cy="484748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warszawskich żłobkach publicznych przyjęto standardy pracy w zakresie współpracy z rodzicami w okresie adaptacji, są nimi:</a:t>
            </a:r>
          </a:p>
          <a:p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Placówka organizuje adaptację nowych dzieci tak, by móc poświęcić uwagę każdemu z nich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Rodzice lub inne bliskie dorosłe osoby towarzyszą dziecku w czasie adaptacji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placówce prowadzi się różne działania ułatwiające dzieciom adaptację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Kadra uważnie buduje relacje z dzieckiem, szanując jego potrzeby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Kadra rozpoznaje moment zakończenia adaptacji dziecka I wie, kiedy dziecko jest gotowe do rozstania z rodzicem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Kadra zaznajamia rodziców z przebiegiem procesu adaptacji I jego znaczeniem dla zdrowia I rozwoju dzieci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trakcie adaptacji kadra daje wsparcie rodzicom w sytuacjach dla nich trudnych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*Standardy w obszarze </a:t>
            </a:r>
            <a:r>
              <a:rPr lang="pl-PL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Współpraca z rodzicami w okresie adaptacji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zostały opracowane na podstawie: 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Jakość od początku. Standardy jakości opieki i wspierania rozwoju dzieci do lat 3. (2019) pod redakcją Moniki Rościszewska–Woźniak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8421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3367C29-465D-47F7-A1EA-73E4EC38361B}"/>
              </a:ext>
            </a:extLst>
          </p:cNvPr>
          <p:cNvSpPr/>
          <p:nvPr/>
        </p:nvSpPr>
        <p:spPr>
          <a:xfrm>
            <a:off x="481263" y="1442874"/>
            <a:ext cx="11109158" cy="37888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pl-PL" i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Dzieci adaptują się w małych (5-8 osobowych) grupach.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Przez pierwsze dni mają możliwość, swobodnej zabawy w obecności rodzica, zachęcane są również do krótkich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aktywności zorganizowanych.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Mała grupa dzieci, kameralne warunki, odpowiednio przygotowana sala oraz obecność wszystkich opiekunek daje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niepowtarzalną możliwość kontaktu indywidualnego.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Ukojenie w ramionach “cioci”, spokojny głos, cisza i spokój, pomimo braku najbliższej osoby, daje dziecku poczucie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bezpieczeństwa.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Placówka organizuje adaptację nowych dzieci tak, by móc poświęcić uwagę każdemu z nich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00511" y="476636"/>
            <a:ext cx="1039912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Placówka organizuje adaptację nowych dzieci tak, by móc poświęcić uwagę każdemu z nich.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467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3367C29-465D-47F7-A1EA-73E4EC38361B}"/>
              </a:ext>
            </a:extLst>
          </p:cNvPr>
          <p:cNvSpPr/>
          <p:nvPr/>
        </p:nvSpPr>
        <p:spPr>
          <a:xfrm>
            <a:off x="619761" y="1404373"/>
            <a:ext cx="10860500" cy="96058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i="1" dirty="0">
              <a:solidFill>
                <a:srgbClr val="FF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i="1" dirty="0">
              <a:solidFill>
                <a:srgbClr val="FF0000"/>
              </a:solidFill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i="1" dirty="0">
              <a:solidFill>
                <a:srgbClr val="FF0000"/>
              </a:solidFill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i="1" dirty="0">
              <a:solidFill>
                <a:srgbClr val="FF0000"/>
              </a:solidFill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i="1" dirty="0">
              <a:solidFill>
                <a:srgbClr val="FF0000"/>
              </a:solidFill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i="1" dirty="0">
              <a:solidFill>
                <a:srgbClr val="FF0000"/>
              </a:solidFill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i="1" dirty="0">
              <a:solidFill>
                <a:srgbClr val="FF0000"/>
              </a:solidFill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i="1" dirty="0">
              <a:solidFill>
                <a:srgbClr val="FF0000"/>
              </a:solidFill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i="1" dirty="0">
              <a:solidFill>
                <a:srgbClr val="FF0000"/>
              </a:solidFill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i="1" dirty="0">
              <a:solidFill>
                <a:srgbClr val="FF0000"/>
              </a:solidFill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i="1" dirty="0">
              <a:solidFill>
                <a:srgbClr val="FF0000"/>
              </a:solidFill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19761" y="360496"/>
            <a:ext cx="10515600" cy="1325563"/>
          </a:xfrm>
        </p:spPr>
        <p:txBody>
          <a:bodyPr>
            <a:normAutofit/>
          </a:bodyPr>
          <a:lstStyle/>
          <a:p>
            <a:r>
              <a:rPr lang="pl-PL" sz="2200" b="1" dirty="0">
                <a:latin typeface="+mn-lt"/>
              </a:rPr>
              <a:t>Rodzice lub inne bliskie dorosłe osoby towarzyszą dziecku w czasie adaptacji</a:t>
            </a:r>
            <a:br>
              <a:rPr lang="pl-PL" dirty="0"/>
            </a:br>
            <a:endParaRPr lang="pl-PL" dirty="0"/>
          </a:p>
        </p:txBody>
      </p:sp>
      <p:sp>
        <p:nvSpPr>
          <p:cNvPr id="6" name="Tytuł 3">
            <a:extLst>
              <a:ext uri="{FF2B5EF4-FFF2-40B4-BE49-F238E27FC236}">
                <a16:creationId xmlns:a16="http://schemas.microsoft.com/office/drawing/2014/main" id="{DD97F781-C333-48E0-B91E-5F6A9018F225}"/>
              </a:ext>
            </a:extLst>
          </p:cNvPr>
          <p:cNvSpPr txBox="1">
            <a:spLocks/>
          </p:cNvSpPr>
          <p:nvPr/>
        </p:nvSpPr>
        <p:spPr>
          <a:xfrm>
            <a:off x="619761" y="3845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200" b="1" dirty="0">
                <a:latin typeface="+mn-lt"/>
              </a:rPr>
              <a:t>Rodzice lub inne bliskie dorosłe osoby towarzyszą dziecku w czasie adaptacji</a:t>
            </a:r>
            <a:br>
              <a:rPr lang="pl-PL" dirty="0"/>
            </a:br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E105E1F1-99AF-42D8-A6E5-0AFA6F7A945D}"/>
              </a:ext>
            </a:extLst>
          </p:cNvPr>
          <p:cNvSpPr/>
          <p:nvPr/>
        </p:nvSpPr>
        <p:spPr>
          <a:xfrm>
            <a:off x="619761" y="1720840"/>
            <a:ext cx="10515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Zawsze, nawet jeśli sytuacja rodzica jest trudna, staramy się aby rodzic osobiście przyszedł do żłobka, poznał</a:t>
            </a:r>
          </a:p>
          <a:p>
            <a:endParaRPr lang="pl-PL" dirty="0"/>
          </a:p>
          <a:p>
            <a:r>
              <a:rPr lang="pl-PL" dirty="0"/>
              <a:t>opiekunki, zobaczył salę. Miał możliwość sprawdzić i przekonać się, że jest to miejsce,</a:t>
            </a:r>
          </a:p>
          <a:p>
            <a:r>
              <a:rPr lang="pl-PL" dirty="0"/>
              <a:t> w którym może bezpiecznie zostawić dziecko.                                                                                                                To pierwszy etap adaptacji, który jest niezwykle istotny dla budowania zaufania.</a:t>
            </a:r>
          </a:p>
          <a:p>
            <a:r>
              <a:rPr lang="pl-PL" dirty="0"/>
              <a:t>Jednocześnie dziecko adoptujące się w obecności bliskiej osoby, w nowym miejscu czuje się bezpiecznie.</a:t>
            </a:r>
          </a:p>
          <a:p>
            <a:r>
              <a:rPr lang="pl-PL" dirty="0"/>
              <a:t>Może poznawać nowe otoczenie, bawić się wspólnie z rodzicem.</a:t>
            </a:r>
          </a:p>
          <a:p>
            <a:r>
              <a:rPr lang="pl-PL" dirty="0"/>
              <a:t>Zazwyczaj czas spędzony w towarzystwie mamy lub taty jest z góry zaplanowany (3 dni w zależności od dnia, </a:t>
            </a:r>
          </a:p>
          <a:p>
            <a:r>
              <a:rPr lang="pl-PL" dirty="0"/>
              <a:t>w którym rozpoczyna się adaptacja)</a:t>
            </a:r>
          </a:p>
        </p:txBody>
      </p:sp>
    </p:spTree>
    <p:extLst>
      <p:ext uri="{BB962C8B-B14F-4D97-AF65-F5344CB8AC3E}">
        <p14:creationId xmlns:p14="http://schemas.microsoft.com/office/powerpoint/2010/main" val="3158358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0B23D37-23C8-45F3-AE4C-73717F0B2682}"/>
              </a:ext>
            </a:extLst>
          </p:cNvPr>
          <p:cNvSpPr txBox="1"/>
          <p:nvPr/>
        </p:nvSpPr>
        <p:spPr>
          <a:xfrm>
            <a:off x="620780" y="316583"/>
            <a:ext cx="10311063" cy="1050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 placówce prowadzi się różne działania ułatwiające dzieciom adaptację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DB2CEDD-3FBD-40C3-8C13-0D477EAE8BD7}"/>
              </a:ext>
            </a:extLst>
          </p:cNvPr>
          <p:cNvSpPr/>
          <p:nvPr/>
        </p:nvSpPr>
        <p:spPr>
          <a:xfrm>
            <a:off x="473242" y="1582341"/>
            <a:ext cx="1126155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900" dirty="0"/>
              <a:t>Dbając o potrzeby indywidualne dziecka, staramy się poświęcać mu uwagę. Przytulamy, nosimy, zabawiamy.</a:t>
            </a:r>
          </a:p>
          <a:p>
            <a:r>
              <a:rPr lang="pl-PL" sz="1900" dirty="0"/>
              <a:t>Proponujemy zajęcia muzyczne, słuchamy piosenek, śpiewamy. Jesteśmy spokojne i cierpliwe. </a:t>
            </a:r>
          </a:p>
          <a:p>
            <a:r>
              <a:rPr lang="pl-PL" sz="1900" dirty="0"/>
              <a:t>Szanujemy autonomię dziecka.</a:t>
            </a:r>
          </a:p>
          <a:p>
            <a:r>
              <a:rPr lang="pl-PL" sz="1900" dirty="0"/>
              <a:t>W kontakcie z dzieckiem jesteśmy delikatne i podążamy za jego potrzebami.</a:t>
            </a:r>
          </a:p>
          <a:p>
            <a:r>
              <a:rPr lang="pl-PL" sz="1900" dirty="0"/>
              <a:t>Zachęcamy do przynoszenia zabawek, rzeczy z domu, które pomogą dziecku podczas rozłąki z najbliższymi.</a:t>
            </a:r>
          </a:p>
          <a:p>
            <a:r>
              <a:rPr lang="pl-PL" sz="1900" dirty="0"/>
              <a:t>Cały czas staramy się dzielić dzieci na mniejsze podgrupy.</a:t>
            </a:r>
          </a:p>
          <a:p>
            <a:r>
              <a:rPr lang="pl-PL" sz="1900" dirty="0"/>
              <a:t>Codziennie wykonujemy te same czynności wg. planu dnia. Zwiększa to poczucie bezpieczeństwa i sprawia,</a:t>
            </a:r>
          </a:p>
          <a:p>
            <a:r>
              <a:rPr lang="pl-PL" sz="1900" dirty="0"/>
              <a:t> że następujące po sobie etapy są dla dziecka przewidywalne.</a:t>
            </a:r>
          </a:p>
        </p:txBody>
      </p:sp>
    </p:spTree>
    <p:extLst>
      <p:ext uri="{BB962C8B-B14F-4D97-AF65-F5344CB8AC3E}">
        <p14:creationId xmlns:p14="http://schemas.microsoft.com/office/powerpoint/2010/main" val="3095655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0B23D37-23C8-45F3-AE4C-73717F0B2682}"/>
              </a:ext>
            </a:extLst>
          </p:cNvPr>
          <p:cNvSpPr txBox="1"/>
          <p:nvPr/>
        </p:nvSpPr>
        <p:spPr>
          <a:xfrm>
            <a:off x="620780" y="372730"/>
            <a:ext cx="10311063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Kadra uważnie buduje relacje z dzieckiem, szanując jego potrzeby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0FA296AB-C67E-4D6B-8D7B-F2FB811C3228}"/>
              </a:ext>
            </a:extLst>
          </p:cNvPr>
          <p:cNvSpPr/>
          <p:nvPr/>
        </p:nvSpPr>
        <p:spPr>
          <a:xfrm>
            <a:off x="620780" y="1720840"/>
            <a:ext cx="10809220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900" dirty="0"/>
              <a:t>Każde dziecko inaczej przeżywa rozłąkę, każde ma inny temperament.</a:t>
            </a:r>
          </a:p>
          <a:p>
            <a:r>
              <a:rPr lang="pl-PL" sz="1900" dirty="0"/>
              <a:t>Opiekunki dostosowują formy opieki do indywidualnych potrzeb dziecka. </a:t>
            </a:r>
          </a:p>
          <a:p>
            <a:r>
              <a:rPr lang="pl-PL" sz="1900" dirty="0"/>
              <a:t>Szukają sposobów, są uważne i odpowiednio reagują.</a:t>
            </a:r>
          </a:p>
          <a:p>
            <a:r>
              <a:rPr lang="pl-PL" sz="1900" dirty="0"/>
              <a:t>Szanujemy wybór dziecka jeśli preferuje ono udział w zabawie wraz z rodzicem</a:t>
            </a:r>
          </a:p>
          <a:p>
            <a:r>
              <a:rPr lang="pl-PL" sz="1900" dirty="0"/>
              <a:t> lub tylko chce obserwować aktywność rówieśników.</a:t>
            </a:r>
          </a:p>
          <a:p>
            <a:r>
              <a:rPr lang="pl-PL" sz="1900" dirty="0"/>
              <a:t>Opiekunki obserwują zachowanie dziecka z rodzicem, starając się naśladować</a:t>
            </a:r>
          </a:p>
          <a:p>
            <a:r>
              <a:rPr lang="pl-PL" sz="1900" dirty="0"/>
              <a:t> jego zachowanie w określonych sytuacjach np. sposób pocieszania dziecka, zachęcania do zabawy.</a:t>
            </a:r>
          </a:p>
        </p:txBody>
      </p:sp>
    </p:spTree>
    <p:extLst>
      <p:ext uri="{BB962C8B-B14F-4D97-AF65-F5344CB8AC3E}">
        <p14:creationId xmlns:p14="http://schemas.microsoft.com/office/powerpoint/2010/main" val="132180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6443" y="316999"/>
            <a:ext cx="10933497" cy="1325563"/>
          </a:xfrm>
        </p:spPr>
        <p:txBody>
          <a:bodyPr>
            <a:normAutofit/>
          </a:bodyPr>
          <a:lstStyle/>
          <a:p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Kadra rozpoznaje moment zakończenia adaptacji dziecka I wie, kiedy dziecko jest gotowe do rozstania z rodzicem</a:t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7832" y="1392489"/>
            <a:ext cx="10862107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800" dirty="0"/>
              <a:t>Pierwszym etapem adaptacji jest pobyt dziecka w żłobku z rodzicem. Jest to zazwyczaj okres kilku dni, </a:t>
            </a:r>
          </a:p>
          <a:p>
            <a:pPr marL="0" indent="0">
              <a:buNone/>
            </a:pPr>
            <a:r>
              <a:rPr lang="pl-PL" sz="1800" dirty="0"/>
              <a:t>w których zarówno dziecko jak i rodzic zaznajamia się z placówką.</a:t>
            </a:r>
          </a:p>
          <a:p>
            <a:pPr marL="0" indent="0">
              <a:buNone/>
            </a:pPr>
            <a:r>
              <a:rPr lang="pl-PL" sz="1800" dirty="0"/>
              <a:t>Kolejny etap to moment, w którym dziecko pozostaje już bez najbliższego opiekuna. Początkowo jest to</a:t>
            </a:r>
          </a:p>
          <a:p>
            <a:pPr marL="0" indent="0">
              <a:buNone/>
            </a:pPr>
            <a:r>
              <a:rPr lang="pl-PL" sz="1800" dirty="0"/>
              <a:t>maksymalnie 2 godziny, następnie na przestrzeni 2 tygodni ten czas stopniowo wydłuża się do 3 następnie </a:t>
            </a:r>
          </a:p>
          <a:p>
            <a:pPr marL="0" indent="0">
              <a:buNone/>
            </a:pPr>
            <a:r>
              <a:rPr lang="pl-PL" sz="1800" dirty="0"/>
              <a:t>do 4 godzin, aby w końcu dziecko mogło zostać na leżakowanie. Jest to niezwykle ważny czas,</a:t>
            </a:r>
          </a:p>
          <a:p>
            <a:pPr marL="0" indent="0">
              <a:buNone/>
            </a:pPr>
            <a:r>
              <a:rPr lang="pl-PL" sz="1800" dirty="0"/>
              <a:t> w którym dziecko ma okazję na zbudowanie relacji z opiekunką. </a:t>
            </a:r>
          </a:p>
          <a:p>
            <a:pPr marL="0" indent="0">
              <a:buNone/>
            </a:pPr>
            <a:r>
              <a:rPr lang="pl-PL" sz="1800" dirty="0"/>
              <a:t>Uczy się, że jest to osoba, która mu pomaga, dba o nie. Powoli zaczyna ufać.</a:t>
            </a:r>
          </a:p>
          <a:p>
            <a:pPr marL="0" indent="0">
              <a:buNone/>
            </a:pPr>
            <a:r>
              <a:rPr lang="pl-PL" sz="1800" dirty="0"/>
              <a:t>Zawsze, gdy dziecko przeżywa rozstanie, czas spędzony w żłobku skracany jest do minimum i dostosowywany</a:t>
            </a:r>
          </a:p>
          <a:p>
            <a:pPr marL="0" indent="0">
              <a:buNone/>
            </a:pPr>
            <a:r>
              <a:rPr lang="pl-PL" sz="1800" dirty="0"/>
              <a:t> do indywidualnych możliwości dziecka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07BACB5B-6FB6-4071-86B1-5116B21B3F1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0BBDF313-F812-4CC9-AEA5-C69AA6CE324B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</p:spTree>
    <p:extLst>
      <p:ext uri="{BB962C8B-B14F-4D97-AF65-F5344CB8AC3E}">
        <p14:creationId xmlns:p14="http://schemas.microsoft.com/office/powerpoint/2010/main" val="1996044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7567" y="403626"/>
            <a:ext cx="10962373" cy="1325563"/>
          </a:xfrm>
        </p:spPr>
        <p:txBody>
          <a:bodyPr>
            <a:normAutofit/>
          </a:bodyPr>
          <a:lstStyle/>
          <a:p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Kadra zaznajamia rodziców z przebiegiem procesu adaptacji i jego znaczeniem dla zdrowia i rozwoju dzieci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4813" y="1253331"/>
            <a:ext cx="109623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dirty="0"/>
              <a:t>Zaraz po rekrutacji kierownik organizuje zebranie dla rodziców nowo przyjętych dzieci. </a:t>
            </a:r>
          </a:p>
          <a:p>
            <a:pPr marL="0" indent="0">
              <a:buNone/>
            </a:pPr>
            <a:r>
              <a:rPr lang="pl-PL" sz="1800" dirty="0"/>
              <a:t>W trakcie spotkania rodzice otrzymują informacje dotyczące funkcjonowania placówki, zapoznają się z kadrą opiekuńczą oraz psychologiem.</a:t>
            </a:r>
          </a:p>
          <a:p>
            <a:pPr marL="0" indent="0">
              <a:buNone/>
            </a:pPr>
            <a:r>
              <a:rPr lang="pl-PL" sz="1800" dirty="0"/>
              <a:t>Psycholog zapoznaje rodziców z przebiegiem adaptacji, tłumaczy przebieg oraz jej znaczenie. </a:t>
            </a:r>
          </a:p>
          <a:p>
            <a:pPr marL="0" indent="0">
              <a:buNone/>
            </a:pPr>
            <a:r>
              <a:rPr lang="pl-PL" sz="1800" dirty="0"/>
              <a:t>Rodzice otrzymują materiały informacyjne, ulotki, porady, zachęcani są również do kontaktu </a:t>
            </a:r>
          </a:p>
          <a:p>
            <a:pPr marL="0" indent="0">
              <a:buNone/>
            </a:pPr>
            <a:r>
              <a:rPr lang="pl-PL" sz="1800" dirty="0"/>
              <a:t>indywidualnego z psychologiem.</a:t>
            </a:r>
          </a:p>
          <a:p>
            <a:pPr marL="0" indent="0">
              <a:buNone/>
            </a:pPr>
            <a:r>
              <a:rPr lang="pl-PL" sz="1800" dirty="0"/>
              <a:t>W sytuacjach wyjątkowych, rodzice zapraszani są na spotkania indywidualne do kierownika żłobka,</a:t>
            </a:r>
          </a:p>
          <a:p>
            <a:pPr marL="0" indent="0">
              <a:buNone/>
            </a:pPr>
            <a:r>
              <a:rPr lang="pl-PL" sz="1800" dirty="0"/>
              <a:t> celem zapoznania z procesem adaptacji.</a:t>
            </a:r>
          </a:p>
          <a:p>
            <a:pPr marL="0" indent="0">
              <a:buNone/>
            </a:pPr>
            <a:r>
              <a:rPr lang="pl-PL" sz="1800" dirty="0"/>
              <a:t>W okresie wakacyjnym kierownik żłobka, pielęgniarka oraz psycholog pozostają w kontakcie z rodzicami i </a:t>
            </a:r>
          </a:p>
          <a:p>
            <a:pPr marL="0" indent="0">
              <a:buNone/>
            </a:pPr>
            <a:r>
              <a:rPr lang="pl-PL" sz="1800" dirty="0"/>
              <a:t>w razie potrzeby służą pomocą.</a:t>
            </a:r>
          </a:p>
          <a:p>
            <a:pPr marL="0" indent="0">
              <a:buNone/>
            </a:pPr>
            <a:r>
              <a:rPr lang="pl-PL" sz="1800" dirty="0"/>
              <a:t>Rodzice otrzymują broszury informacyjne na temat okresu adaptacji.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1A52F027-484C-4052-9EBF-794E13528823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C7056929-3DD0-47D8-957C-DBC0B057F753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</p:spTree>
    <p:extLst>
      <p:ext uri="{BB962C8B-B14F-4D97-AF65-F5344CB8AC3E}">
        <p14:creationId xmlns:p14="http://schemas.microsoft.com/office/powerpoint/2010/main" val="3941974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7568" y="278498"/>
            <a:ext cx="10515600" cy="1325563"/>
          </a:xfrm>
        </p:spPr>
        <p:txBody>
          <a:bodyPr>
            <a:noAutofit/>
          </a:bodyPr>
          <a:lstStyle/>
          <a:p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trakcie adaptacji kadra daje wsparcie rodzicom w sytuacjach dla nich trudnych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34064" y="1253331"/>
            <a:ext cx="1092387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dirty="0"/>
              <a:t>Adaptacja to niezwykle trudny czas, zarówno dla dzieci, rodziców jak i opiekunek.</a:t>
            </a:r>
          </a:p>
          <a:p>
            <a:pPr marL="0" indent="0">
              <a:buNone/>
            </a:pPr>
            <a:r>
              <a:rPr lang="pl-PL" sz="1800" dirty="0"/>
              <a:t> Jednakże wydaje się, że podejście i nastawienie rodzica jest kluczowe. </a:t>
            </a:r>
          </a:p>
          <a:p>
            <a:pPr marL="0" indent="0">
              <a:buNone/>
            </a:pPr>
            <a:r>
              <a:rPr lang="pl-PL" sz="1800" dirty="0"/>
              <a:t>Każdy rodzic przeżywa ogromny stres i obawę, zwłaszcza, jeśli adaptacja przedłuża się.</a:t>
            </a:r>
          </a:p>
          <a:p>
            <a:pPr marL="0" indent="0">
              <a:buNone/>
            </a:pPr>
            <a:r>
              <a:rPr lang="pl-PL" sz="1800" dirty="0"/>
              <a:t>Opiekunka daje czas i uwagę rodzicowi, przekazuje informację zwrotną o dziecku,</a:t>
            </a:r>
          </a:p>
          <a:p>
            <a:pPr marL="0" indent="0">
              <a:buNone/>
            </a:pPr>
            <a:r>
              <a:rPr lang="pl-PL" sz="1800" dirty="0"/>
              <a:t> opowiada o dniu spędzonym w żłobku, tłumaczy reakcje dziecka.</a:t>
            </a:r>
          </a:p>
          <a:p>
            <a:pPr marL="0" indent="0">
              <a:buNone/>
            </a:pPr>
            <a:r>
              <a:rPr lang="pl-PL" sz="1800" dirty="0"/>
              <a:t>W placówce obecny jest psycholog, który rozmawia z rodzicami, informuje o postępach dziecka, daje wsparcie.</a:t>
            </a:r>
          </a:p>
          <a:p>
            <a:pPr marL="0" indent="0">
              <a:buNone/>
            </a:pPr>
            <a:r>
              <a:rPr lang="pl-PL" sz="1800" dirty="0"/>
              <a:t>Kierownik żłobka oraz starsza położna są w pełnej gotowości by rozmawiać z rodzicami, </a:t>
            </a:r>
          </a:p>
          <a:p>
            <a:pPr marL="0" indent="0">
              <a:buNone/>
            </a:pPr>
            <a:r>
              <a:rPr lang="pl-PL" sz="1800" dirty="0"/>
              <a:t>rozwiać ich wątpliwości, nastawić pozytywnie mimo zaistniałych trudności.</a:t>
            </a:r>
          </a:p>
          <a:p>
            <a:pPr marL="0" indent="0">
              <a:buNone/>
            </a:pPr>
            <a:r>
              <a:rPr lang="pl-PL" sz="1800" dirty="0"/>
              <a:t>Wywieszane są informacje, artykuły, oferta edukacyjna dla rodziców oraz miejsca, </a:t>
            </a:r>
          </a:p>
          <a:p>
            <a:pPr marL="0" indent="0">
              <a:buNone/>
            </a:pPr>
            <a:r>
              <a:rPr lang="pl-PL" sz="1800" dirty="0"/>
              <a:t>gdzie poza żłobkiem mogą szukać pomocy .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54724DDE-3310-475E-B018-C1A604832134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65477C34-E20F-4949-B5A8-8639E0EAA675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</p:spTree>
    <p:extLst>
      <p:ext uri="{BB962C8B-B14F-4D97-AF65-F5344CB8AC3E}">
        <p14:creationId xmlns:p14="http://schemas.microsoft.com/office/powerpoint/2010/main" val="411284441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1125</Words>
  <Application>Microsoft Office PowerPoint</Application>
  <PresentationFormat>Panoramiczny</PresentationFormat>
  <Paragraphs>114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9</vt:i4>
      </vt:variant>
    </vt:vector>
  </HeadingPairs>
  <TitlesOfParts>
    <vt:vector size="16" baseType="lpstr">
      <vt:lpstr>Arial</vt:lpstr>
      <vt:lpstr>Avenir Next LT Pro</vt:lpstr>
      <vt:lpstr>Calibri</vt:lpstr>
      <vt:lpstr>Calibri Light</vt:lpstr>
      <vt:lpstr>Engram Warsaw</vt:lpstr>
      <vt:lpstr>AccentBoxVTI</vt:lpstr>
      <vt:lpstr>Motyw pakietu Office</vt:lpstr>
      <vt:lpstr>STANDARD ADAPTACJI</vt:lpstr>
      <vt:lpstr>Prezentacja programu PowerPoint</vt:lpstr>
      <vt:lpstr>Prezentacja programu PowerPoint</vt:lpstr>
      <vt:lpstr>Rodzice lub inne bliskie dorosłe osoby towarzyszą dziecku w czasie adaptacji </vt:lpstr>
      <vt:lpstr>Prezentacja programu PowerPoint</vt:lpstr>
      <vt:lpstr>Prezentacja programu PowerPoint</vt:lpstr>
      <vt:lpstr>Kadra rozpoznaje moment zakończenia adaptacji dziecka I wie, kiedy dziecko jest gotowe do rozstania z rodzicem </vt:lpstr>
      <vt:lpstr>Kadra zaznajamia rodziców z przebiegiem procesu adaptacji i jego znaczeniem dla zdrowia i rozwoju dzieci </vt:lpstr>
      <vt:lpstr>W trakcie adaptacji kadra daje wsparcie rodzicom w sytuacjach dla nich trudnych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Siedlecka Marta</dc:creator>
  <cp:lastModifiedBy>Katarzyna Starczewska</cp:lastModifiedBy>
  <cp:revision>49</cp:revision>
  <dcterms:created xsi:type="dcterms:W3CDTF">2023-03-20T11:53:13Z</dcterms:created>
  <dcterms:modified xsi:type="dcterms:W3CDTF">2025-08-27T09:41:03Z</dcterms:modified>
</cp:coreProperties>
</file>