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62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Lwa Tołstoja 2 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01-910</a:t>
            </a:r>
            <a:endParaRPr lang="pl-PL" sz="2000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492369" y="279503"/>
            <a:ext cx="11262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Harmonogram adaptacji wrześniowej – grupy z dziećmi poniżej 2 roku życia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92369" y="1793631"/>
            <a:ext cx="11262945" cy="4485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/>
              <a:t>1</a:t>
            </a:r>
            <a:r>
              <a:rPr lang="pl-PL" sz="1400" b="1" dirty="0" smtClean="0"/>
              <a:t> </a:t>
            </a:r>
            <a:r>
              <a:rPr lang="pl-PL" sz="1400" b="1" dirty="0"/>
              <a:t>– </a:t>
            </a:r>
            <a:r>
              <a:rPr lang="pl-PL" sz="1400" b="1" dirty="0" smtClean="0"/>
              <a:t>3 </a:t>
            </a:r>
            <a:r>
              <a:rPr lang="pl-PL" sz="1400" b="1" dirty="0"/>
              <a:t>września </a:t>
            </a:r>
            <a:r>
              <a:rPr lang="pl-PL" sz="1400" b="1" dirty="0" smtClean="0"/>
              <a:t>2025 </a:t>
            </a:r>
            <a:r>
              <a:rPr lang="pl-PL" sz="1400" b="1" dirty="0"/>
              <a:t>roku</a:t>
            </a:r>
          </a:p>
          <a:p>
            <a:r>
              <a:rPr lang="pl-PL" sz="1400" dirty="0"/>
              <a:t>Wspólne wejścia do grup Rodzica z Dzieckiem – grupa docelowa podzielona na mniejsze podgrupy. Wejścia w godzinach:</a:t>
            </a:r>
          </a:p>
          <a:p>
            <a:endParaRPr lang="pl-PL" sz="1400" b="1" dirty="0"/>
          </a:p>
          <a:p>
            <a:r>
              <a:rPr lang="pl-PL" sz="1400" b="1" dirty="0"/>
              <a:t>				</a:t>
            </a:r>
            <a:r>
              <a:rPr lang="pt-BR" sz="1400" b="1" dirty="0" smtClean="0"/>
              <a:t>8:</a:t>
            </a:r>
            <a:r>
              <a:rPr lang="pl-PL" sz="1400" b="1" dirty="0" smtClean="0"/>
              <a:t>00</a:t>
            </a:r>
            <a:r>
              <a:rPr lang="pt-BR" sz="1400" b="1" dirty="0" smtClean="0"/>
              <a:t> </a:t>
            </a:r>
            <a:r>
              <a:rPr lang="pt-BR" sz="1400" b="1" dirty="0"/>
              <a:t>– </a:t>
            </a:r>
            <a:r>
              <a:rPr lang="pt-BR" sz="1400" b="1" dirty="0" smtClean="0"/>
              <a:t>9:</a:t>
            </a:r>
            <a:r>
              <a:rPr lang="pl-PL" sz="1400" b="1" dirty="0" smtClean="0"/>
              <a:t>00</a:t>
            </a:r>
            <a:endParaRPr lang="pl-PL" sz="1400" b="1" dirty="0"/>
          </a:p>
          <a:p>
            <a:r>
              <a:rPr lang="pt-BR" sz="1400" b="1" dirty="0"/>
              <a:t>				</a:t>
            </a:r>
            <a:r>
              <a:rPr lang="pt-BR" sz="1400" b="1" dirty="0" smtClean="0"/>
              <a:t>10:</a:t>
            </a:r>
            <a:r>
              <a:rPr lang="pl-PL" sz="1400" b="1" dirty="0" smtClean="0"/>
              <a:t>00</a:t>
            </a:r>
            <a:r>
              <a:rPr lang="pt-BR" sz="1400" b="1" dirty="0" smtClean="0"/>
              <a:t> </a:t>
            </a:r>
            <a:r>
              <a:rPr lang="pt-BR" sz="1400" b="1" dirty="0"/>
              <a:t>– 11:45</a:t>
            </a:r>
            <a:endParaRPr lang="pl-PL" sz="1400" b="1" dirty="0"/>
          </a:p>
          <a:p>
            <a:r>
              <a:rPr lang="pt-BR" sz="1400" b="1" dirty="0"/>
              <a:t>				</a:t>
            </a:r>
            <a:r>
              <a:rPr lang="pt-BR" sz="1400" b="1" dirty="0" smtClean="0"/>
              <a:t>14:</a:t>
            </a:r>
            <a:r>
              <a:rPr lang="pl-PL" sz="1400" b="1" dirty="0" smtClean="0"/>
              <a:t>30</a:t>
            </a:r>
            <a:r>
              <a:rPr lang="pt-BR" sz="1400" b="1" dirty="0" smtClean="0"/>
              <a:t> </a:t>
            </a:r>
            <a:r>
              <a:rPr lang="pt-BR" sz="1400" b="1" dirty="0"/>
              <a:t>– </a:t>
            </a:r>
            <a:r>
              <a:rPr lang="pt-BR" sz="1400" b="1" dirty="0" smtClean="0"/>
              <a:t>1</a:t>
            </a:r>
            <a:r>
              <a:rPr lang="pl-PL" sz="1400" b="1" dirty="0" smtClean="0"/>
              <a:t>6:00</a:t>
            </a:r>
            <a:endParaRPr lang="pl-PL" sz="1400" b="1" dirty="0"/>
          </a:p>
          <a:p>
            <a:endParaRPr lang="pl-PL" sz="1400" b="1" dirty="0"/>
          </a:p>
          <a:p>
            <a:r>
              <a:rPr lang="pl-PL" sz="1400" b="1" dirty="0"/>
              <a:t>4</a:t>
            </a:r>
            <a:r>
              <a:rPr lang="pl-PL" sz="1400" b="1" dirty="0" smtClean="0"/>
              <a:t> </a:t>
            </a:r>
            <a:r>
              <a:rPr lang="pl-PL" sz="1400" b="1" dirty="0"/>
              <a:t>i </a:t>
            </a:r>
            <a:r>
              <a:rPr lang="pl-PL" sz="1400" b="1" dirty="0" smtClean="0"/>
              <a:t>5 </a:t>
            </a:r>
            <a:r>
              <a:rPr lang="pl-PL" sz="1400" b="1" dirty="0"/>
              <a:t>września </a:t>
            </a:r>
          </a:p>
          <a:p>
            <a:r>
              <a:rPr lang="pl-PL" sz="1400" dirty="0"/>
              <a:t>Pierwsze samodzielne wejścia Dziecka do grupy na maksymalnie godzinę – grupa docelowa podzielona na mniejsze podgrupy. Wejścia w godzinach:</a:t>
            </a:r>
          </a:p>
          <a:p>
            <a:endParaRPr lang="pl-PL" sz="1400" dirty="0"/>
          </a:p>
          <a:p>
            <a:r>
              <a:rPr lang="pl-PL" sz="1400" dirty="0"/>
              <a:t>				</a:t>
            </a:r>
            <a:r>
              <a:rPr lang="pt-BR" sz="1400" b="1" dirty="0"/>
              <a:t>8:00 – 9:00</a:t>
            </a:r>
          </a:p>
          <a:p>
            <a:r>
              <a:rPr lang="pt-BR" sz="1400" b="1" dirty="0"/>
              <a:t>				</a:t>
            </a:r>
            <a:r>
              <a:rPr lang="pt-BR" sz="1400" b="1" dirty="0" smtClean="0"/>
              <a:t>1</a:t>
            </a:r>
            <a:r>
              <a:rPr lang="pl-PL" sz="1400" b="1" dirty="0" smtClean="0"/>
              <a:t>0:45</a:t>
            </a:r>
            <a:r>
              <a:rPr lang="pt-BR" sz="1400" b="1" dirty="0" smtClean="0"/>
              <a:t> </a:t>
            </a:r>
            <a:r>
              <a:rPr lang="pt-BR" sz="1400" b="1" dirty="0"/>
              <a:t>– </a:t>
            </a:r>
            <a:r>
              <a:rPr lang="pt-BR" sz="1400" b="1" dirty="0" smtClean="0"/>
              <a:t>1</a:t>
            </a:r>
            <a:r>
              <a:rPr lang="pl-PL" sz="1400" b="1" dirty="0" smtClean="0"/>
              <a:t>1:45</a:t>
            </a:r>
            <a:endParaRPr lang="pl-PL" sz="1400" b="1" dirty="0" smtClean="0"/>
          </a:p>
          <a:p>
            <a:r>
              <a:rPr lang="pl-PL" sz="1400" b="1" dirty="0"/>
              <a:t>	</a:t>
            </a:r>
            <a:r>
              <a:rPr lang="pl-PL" sz="1400" b="1" dirty="0" smtClean="0"/>
              <a:t>			</a:t>
            </a:r>
            <a:r>
              <a:rPr lang="pl-PL" sz="1400" b="1" dirty="0" smtClean="0"/>
              <a:t>14:30 </a:t>
            </a:r>
            <a:r>
              <a:rPr lang="pl-PL" sz="1400" b="1" dirty="0" smtClean="0"/>
              <a:t>– </a:t>
            </a:r>
            <a:r>
              <a:rPr lang="pl-PL" sz="1400" b="1" dirty="0" smtClean="0"/>
              <a:t>15:30</a:t>
            </a:r>
            <a:endParaRPr lang="pl-PL" sz="1400" b="1" dirty="0"/>
          </a:p>
          <a:p>
            <a:endParaRPr lang="pl-PL" sz="1050" b="1" dirty="0"/>
          </a:p>
          <a:p>
            <a:endParaRPr lang="pl-PL" sz="1050" b="1" dirty="0"/>
          </a:p>
          <a:p>
            <a:endParaRPr lang="pl-PL" sz="1050" b="1" dirty="0"/>
          </a:p>
          <a:p>
            <a:endParaRPr lang="pl-PL" sz="1050" b="1" dirty="0"/>
          </a:p>
          <a:p>
            <a:endParaRPr lang="pl-PL" sz="1050" dirty="0" smtClean="0"/>
          </a:p>
          <a:p>
            <a:endParaRPr lang="pl-PL" sz="1050" dirty="0"/>
          </a:p>
          <a:p>
            <a:r>
              <a:rPr lang="pl-PL" sz="1050" dirty="0" smtClean="0"/>
              <a:t>Czas </a:t>
            </a:r>
            <a:r>
              <a:rPr lang="pl-PL" sz="1050" dirty="0"/>
              <a:t>pierwszych samodzielnych wejść Dziecka do grupy to maksymalnie godzina. W przypadku przeżywania przez Dziecko dużego napięcia emocjonalnego czas może ulec skróceniu. </a:t>
            </a:r>
          </a:p>
          <a:p>
            <a:r>
              <a:rPr lang="pl-PL" sz="1600" b="1" dirty="0" smtClean="0"/>
              <a:t>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430823" y="279503"/>
            <a:ext cx="113244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Harmonogram adaptacji wrześniowej – grupy z dziećmi poniżej 2 roku życia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30823" y="1793631"/>
            <a:ext cx="11324491" cy="4301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8</a:t>
            </a:r>
            <a:r>
              <a:rPr lang="pl-PL" sz="1600" b="1" dirty="0" smtClean="0"/>
              <a:t> </a:t>
            </a:r>
            <a:r>
              <a:rPr lang="pl-PL" sz="1600" b="1" dirty="0"/>
              <a:t>września</a:t>
            </a:r>
          </a:p>
          <a:p>
            <a:r>
              <a:rPr lang="pl-PL" sz="1600" dirty="0"/>
              <a:t>Pierwsze poniedziałkowe samodzielne wejście Dziecka do grupy na maksymalnie godzinę – grupa docelowa podzielona na mniejsze podgrupy. Wejścia w godzinach:</a:t>
            </a:r>
          </a:p>
          <a:p>
            <a:endParaRPr lang="pl-PL" sz="1600" dirty="0"/>
          </a:p>
          <a:p>
            <a:r>
              <a:rPr lang="pl-PL" sz="1600" b="1" dirty="0"/>
              <a:t>				</a:t>
            </a:r>
            <a:r>
              <a:rPr lang="pt-BR" sz="1600" b="1" dirty="0"/>
              <a:t>8:00 – 9:00</a:t>
            </a:r>
          </a:p>
          <a:p>
            <a:r>
              <a:rPr lang="pt-BR" sz="1600" b="1" dirty="0"/>
              <a:t>				</a:t>
            </a:r>
            <a:r>
              <a:rPr lang="pt-BR" sz="1600" b="1" dirty="0" smtClean="0"/>
              <a:t>1</a:t>
            </a:r>
            <a:r>
              <a:rPr lang="pl-PL" sz="1600" b="1" dirty="0" smtClean="0"/>
              <a:t>0:45</a:t>
            </a:r>
            <a:r>
              <a:rPr lang="pt-BR" sz="1600" b="1" dirty="0" smtClean="0"/>
              <a:t> </a:t>
            </a:r>
            <a:r>
              <a:rPr lang="pt-BR" sz="1600" b="1" dirty="0"/>
              <a:t>– </a:t>
            </a:r>
            <a:r>
              <a:rPr lang="pt-BR" sz="1600" b="1" dirty="0" smtClean="0"/>
              <a:t>1</a:t>
            </a:r>
            <a:r>
              <a:rPr lang="pl-PL" sz="1600" b="1" dirty="0" smtClean="0"/>
              <a:t>1:45</a:t>
            </a:r>
            <a:endParaRPr lang="pl-PL" sz="1600" b="1" dirty="0" smtClean="0"/>
          </a:p>
          <a:p>
            <a:r>
              <a:rPr lang="pl-PL" sz="1600" b="1" dirty="0"/>
              <a:t>	</a:t>
            </a:r>
            <a:r>
              <a:rPr lang="pl-PL" sz="1600" b="1" dirty="0" smtClean="0"/>
              <a:t>			</a:t>
            </a:r>
            <a:r>
              <a:rPr lang="pl-PL" sz="1600" b="1" dirty="0" smtClean="0"/>
              <a:t>14:30 </a:t>
            </a:r>
            <a:r>
              <a:rPr lang="pl-PL" sz="1600" b="1" dirty="0" smtClean="0"/>
              <a:t>– </a:t>
            </a:r>
            <a:r>
              <a:rPr lang="pl-PL" sz="1600" b="1" dirty="0" smtClean="0"/>
              <a:t>15:30</a:t>
            </a:r>
            <a:endParaRPr lang="pl-PL" sz="1600" b="1" dirty="0"/>
          </a:p>
          <a:p>
            <a:endParaRPr lang="pt-BR" sz="1600" b="1" dirty="0"/>
          </a:p>
          <a:p>
            <a:r>
              <a:rPr lang="pl-PL" sz="1600" b="1" dirty="0"/>
              <a:t>9</a:t>
            </a:r>
            <a:r>
              <a:rPr lang="pl-PL" sz="1600" b="1" dirty="0" smtClean="0"/>
              <a:t> </a:t>
            </a:r>
            <a:r>
              <a:rPr lang="pl-PL" sz="1600" b="1" dirty="0"/>
              <a:t>– 12 września </a:t>
            </a:r>
          </a:p>
          <a:p>
            <a:r>
              <a:rPr lang="pl-PL" sz="1600" dirty="0"/>
              <a:t>Wejścia Dziecka do </a:t>
            </a:r>
            <a:r>
              <a:rPr lang="pl-PL" sz="1600" dirty="0" smtClean="0"/>
              <a:t>grupy </a:t>
            </a:r>
            <a:r>
              <a:rPr lang="pl-PL" sz="1600" dirty="0"/>
              <a:t>rówieśników. Wejścia w godzinach:</a:t>
            </a:r>
          </a:p>
          <a:p>
            <a:endParaRPr lang="pl-PL" sz="1600" dirty="0"/>
          </a:p>
          <a:p>
            <a:r>
              <a:rPr lang="pl-PL" sz="1600" dirty="0"/>
              <a:t>				</a:t>
            </a:r>
            <a:r>
              <a:rPr lang="pl-PL" sz="1600" b="1" dirty="0"/>
              <a:t>8:00 </a:t>
            </a:r>
            <a:r>
              <a:rPr lang="pl-PL" sz="1600" b="1" dirty="0" smtClean="0"/>
              <a:t>– 9:00</a:t>
            </a:r>
          </a:p>
          <a:p>
            <a:r>
              <a:rPr lang="pl-PL" sz="1600" b="1" dirty="0" smtClean="0"/>
              <a:t>				10:45 – 11:45</a:t>
            </a:r>
          </a:p>
          <a:p>
            <a:endParaRPr lang="pl-PL" sz="1050" b="1" dirty="0"/>
          </a:p>
          <a:p>
            <a:endParaRPr lang="pl-PL" sz="1100" b="1" dirty="0"/>
          </a:p>
          <a:p>
            <a:endParaRPr lang="pl-PL" sz="1100" b="1" dirty="0"/>
          </a:p>
          <a:p>
            <a:endParaRPr lang="pl-PL" sz="1100" b="1" dirty="0"/>
          </a:p>
          <a:p>
            <a:endParaRPr lang="pl-PL" sz="1100" dirty="0" smtClean="0"/>
          </a:p>
          <a:p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22249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448410" y="279503"/>
            <a:ext cx="113069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Harmonogram adaptacji wrześniowej – grupy z dziećmi poniżej 2 roku życia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48409" y="1793631"/>
            <a:ext cx="113069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Dalsze wizyty po 12 września </a:t>
            </a:r>
            <a:r>
              <a:rPr lang="pl-PL" sz="1600" b="1" dirty="0" smtClean="0"/>
              <a:t>2025 </a:t>
            </a:r>
            <a:r>
              <a:rPr lang="pl-PL" sz="1600" b="1" dirty="0"/>
              <a:t>roku ustalane są w porozumieniu z Wychowawczyniami, które na bieżąco informują Rodzica o postępach Dziecka w adaptacji. Jeżeli widzą gotowość u Dziecka proponują stopniowe wydłużenie godzin pobytu.</a:t>
            </a:r>
          </a:p>
          <a:p>
            <a:endParaRPr lang="pl-PL" sz="1600" b="1" dirty="0"/>
          </a:p>
          <a:p>
            <a:r>
              <a:rPr lang="pl-PL" sz="1600" b="1" dirty="0"/>
              <a:t>G</a:t>
            </a:r>
            <a:r>
              <a:rPr lang="pl-PL" sz="1600" b="1" dirty="0" smtClean="0"/>
              <a:t>rupy </a:t>
            </a:r>
            <a:r>
              <a:rPr lang="pl-PL" sz="1600" b="1" dirty="0"/>
              <a:t>pracują w godzinach </a:t>
            </a:r>
            <a:r>
              <a:rPr lang="pl-PL" sz="1600" b="1" dirty="0" smtClean="0"/>
              <a:t>7:00 </a:t>
            </a:r>
            <a:r>
              <a:rPr lang="pl-PL" sz="1600" b="1" dirty="0"/>
              <a:t>– </a:t>
            </a:r>
            <a:r>
              <a:rPr lang="pl-PL" sz="1600" b="1" dirty="0" smtClean="0"/>
              <a:t>17:00</a:t>
            </a:r>
            <a:r>
              <a:rPr lang="pl-PL" sz="1600" b="1" dirty="0" smtClean="0"/>
              <a:t>, </a:t>
            </a:r>
            <a:endParaRPr lang="pl-PL" sz="1600" b="1" dirty="0"/>
          </a:p>
          <a:p>
            <a:endParaRPr lang="pl-PL" sz="1600" b="1" dirty="0"/>
          </a:p>
          <a:p>
            <a:r>
              <a:rPr lang="pl-PL" b="1" dirty="0">
                <a:solidFill>
                  <a:schemeClr val="accent3"/>
                </a:solidFill>
              </a:rPr>
              <a:t>Dzieci mają prawo do adaptacji, która nie wzmaga lęku i napięcia. Mają prawo do stopniowego poznawania nowych, opiekujących się nimi osób. </a:t>
            </a:r>
          </a:p>
          <a:p>
            <a:endParaRPr lang="pl-PL" b="1" dirty="0">
              <a:solidFill>
                <a:schemeClr val="accent3"/>
              </a:solidFill>
            </a:endParaRPr>
          </a:p>
          <a:p>
            <a:r>
              <a:rPr lang="pl-PL" b="1" dirty="0">
                <a:solidFill>
                  <a:schemeClr val="accent3"/>
                </a:solidFill>
              </a:rPr>
              <a:t>Przyjęty przez nas harmonogram adaptacji umożliwia Dziecku stopniowe poznanie nowego środowiska w otoczeniu początkowo najbliższych, a później coraz lepiej znanych Wychowawczyń. Tym sposobem Dzieci szybciej nabywają niezbędne poczucie bezpieczeństwa i budują wartościowe relacje z kadrą opiekuńczą. 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715117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378069" y="279503"/>
            <a:ext cx="11377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Harmonogram adaptacji wrześniowej – grupy z dziećmi powyżej 2 roku życia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78069" y="1793631"/>
            <a:ext cx="113772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/>
              <a:t>1</a:t>
            </a:r>
            <a:r>
              <a:rPr lang="pl-PL" sz="1400" b="1" dirty="0" smtClean="0"/>
              <a:t> </a:t>
            </a:r>
            <a:r>
              <a:rPr lang="pl-PL" sz="1400" b="1" dirty="0"/>
              <a:t>– </a:t>
            </a:r>
            <a:r>
              <a:rPr lang="pl-PL" sz="1400" b="1" dirty="0" smtClean="0"/>
              <a:t>3 </a:t>
            </a:r>
            <a:r>
              <a:rPr lang="pl-PL" sz="1400" b="1" dirty="0"/>
              <a:t>września </a:t>
            </a:r>
            <a:r>
              <a:rPr lang="pl-PL" sz="1400" b="1" dirty="0" smtClean="0"/>
              <a:t>2025 </a:t>
            </a:r>
            <a:r>
              <a:rPr lang="pl-PL" sz="1400" b="1" dirty="0"/>
              <a:t>roku</a:t>
            </a:r>
          </a:p>
          <a:p>
            <a:r>
              <a:rPr lang="pl-PL" sz="1400" dirty="0"/>
              <a:t>Wspólne wejścia do grup Rodzica z Dzieckiem – grupa docelowa podzielona na mniejsze podgrupy. Wejścia w godzinach:</a:t>
            </a:r>
          </a:p>
          <a:p>
            <a:endParaRPr lang="pl-PL" sz="1400" b="1" dirty="0"/>
          </a:p>
          <a:p>
            <a:r>
              <a:rPr lang="pl-PL" sz="1400" b="1" dirty="0"/>
              <a:t>			</a:t>
            </a:r>
            <a:endParaRPr lang="pt-BR" sz="1400" b="1" dirty="0"/>
          </a:p>
          <a:p>
            <a:r>
              <a:rPr lang="pt-BR" sz="1400" b="1" dirty="0"/>
              <a:t>				</a:t>
            </a:r>
            <a:r>
              <a:rPr lang="pl-PL" sz="1400" b="1" dirty="0" smtClean="0"/>
              <a:t>8:20</a:t>
            </a:r>
            <a:r>
              <a:rPr lang="pt-BR" sz="1400" b="1" dirty="0" smtClean="0"/>
              <a:t> </a:t>
            </a:r>
            <a:r>
              <a:rPr lang="pt-BR" sz="1400" b="1" dirty="0"/>
              <a:t>– </a:t>
            </a:r>
            <a:r>
              <a:rPr lang="pt-BR" sz="1400" b="1" dirty="0" smtClean="0"/>
              <a:t>1</a:t>
            </a:r>
            <a:r>
              <a:rPr lang="pl-PL" sz="1400" b="1" dirty="0" smtClean="0"/>
              <a:t>0:00</a:t>
            </a:r>
            <a:endParaRPr lang="pt-BR" sz="1400" b="1" dirty="0"/>
          </a:p>
          <a:p>
            <a:r>
              <a:rPr lang="pt-BR" sz="1400" b="1" dirty="0"/>
              <a:t>				</a:t>
            </a:r>
            <a:r>
              <a:rPr lang="pt-BR" sz="1400" b="1" dirty="0" smtClean="0"/>
              <a:t>1</a:t>
            </a:r>
            <a:r>
              <a:rPr lang="pl-PL" sz="1400" b="1" dirty="0" smtClean="0"/>
              <a:t>0:45</a:t>
            </a:r>
            <a:r>
              <a:rPr lang="pt-BR" sz="1400" b="1" dirty="0" smtClean="0"/>
              <a:t> </a:t>
            </a:r>
            <a:r>
              <a:rPr lang="pt-BR" sz="1400" b="1" dirty="0"/>
              <a:t>– </a:t>
            </a:r>
            <a:r>
              <a:rPr lang="pt-BR" sz="1400" b="1" dirty="0" smtClean="0"/>
              <a:t>1</a:t>
            </a:r>
            <a:r>
              <a:rPr lang="pl-PL" sz="1400" b="1" dirty="0" smtClean="0"/>
              <a:t>1:45</a:t>
            </a:r>
            <a:endParaRPr lang="pt-BR" sz="1400" b="1" dirty="0"/>
          </a:p>
          <a:p>
            <a:endParaRPr lang="pl-PL" sz="1400" b="1" dirty="0"/>
          </a:p>
          <a:p>
            <a:r>
              <a:rPr lang="pl-PL" sz="1400" b="1" dirty="0"/>
              <a:t>4</a:t>
            </a:r>
            <a:r>
              <a:rPr lang="pl-PL" sz="1400" b="1" dirty="0" smtClean="0"/>
              <a:t> </a:t>
            </a:r>
            <a:r>
              <a:rPr lang="pl-PL" sz="1400" b="1" dirty="0"/>
              <a:t>i </a:t>
            </a:r>
            <a:r>
              <a:rPr lang="pl-PL" sz="1400" b="1" dirty="0" smtClean="0"/>
              <a:t>5 </a:t>
            </a:r>
            <a:r>
              <a:rPr lang="pl-PL" sz="1400" b="1" dirty="0"/>
              <a:t>września </a:t>
            </a:r>
          </a:p>
          <a:p>
            <a:r>
              <a:rPr lang="pl-PL" sz="1400" dirty="0"/>
              <a:t>Pierwsze samodzielne wejścia Dziecka do grupy na maksymalnie godzinę – grupa docelowa podzielona na mniejsze podgrupy. Wejścia w godzinach:</a:t>
            </a:r>
          </a:p>
          <a:p>
            <a:endParaRPr lang="pl-PL" sz="1400" dirty="0"/>
          </a:p>
          <a:p>
            <a:r>
              <a:rPr lang="pl-PL" sz="1400" dirty="0"/>
              <a:t>			 	</a:t>
            </a:r>
          </a:p>
          <a:p>
            <a:r>
              <a:rPr lang="pl-PL" sz="1400" b="1" dirty="0"/>
              <a:t>				</a:t>
            </a:r>
            <a:r>
              <a:rPr lang="pl-PL" sz="1400" b="1" dirty="0" smtClean="0"/>
              <a:t>8:20 </a:t>
            </a:r>
            <a:r>
              <a:rPr lang="pl-PL" sz="1400" b="1" dirty="0"/>
              <a:t>– </a:t>
            </a:r>
            <a:r>
              <a:rPr lang="pl-PL" sz="1400" b="1" dirty="0" smtClean="0"/>
              <a:t>10:00</a:t>
            </a:r>
            <a:endParaRPr lang="pl-PL" sz="1400" b="1" dirty="0"/>
          </a:p>
          <a:p>
            <a:r>
              <a:rPr lang="pl-PL" sz="1400" b="1" dirty="0"/>
              <a:t>				10:45 – 11:45</a:t>
            </a:r>
          </a:p>
          <a:p>
            <a:endParaRPr lang="pl-PL" sz="1400" b="1" dirty="0"/>
          </a:p>
          <a:p>
            <a:endParaRPr lang="pl-PL" sz="1400" b="1" dirty="0"/>
          </a:p>
          <a:p>
            <a:endParaRPr lang="pl-PL" sz="1400" b="1" dirty="0"/>
          </a:p>
          <a:p>
            <a:endParaRPr lang="pl-PL" sz="1050" b="1" dirty="0"/>
          </a:p>
          <a:p>
            <a:endParaRPr lang="pl-PL" sz="1050" b="1" dirty="0"/>
          </a:p>
          <a:p>
            <a:r>
              <a:rPr lang="pl-PL" sz="1050" dirty="0"/>
              <a:t>Czas pierwszych samodzielnych wejść Dziecka do grupy to maksymalnie godzina. W przypadku przeżywania przez Dziecko dużego napięcia emocjonalnego czas może ulec skróceniu. </a:t>
            </a:r>
          </a:p>
          <a:p>
            <a:endParaRPr lang="pl-PL" sz="1050" dirty="0"/>
          </a:p>
        </p:txBody>
      </p:sp>
    </p:spTree>
    <p:extLst>
      <p:ext uri="{BB962C8B-B14F-4D97-AF65-F5344CB8AC3E}">
        <p14:creationId xmlns:p14="http://schemas.microsoft.com/office/powerpoint/2010/main" val="25043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422031" y="279503"/>
            <a:ext cx="113332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Harmonogram adaptacji wrześniowej – grupy z dziećmi powyżej 2 roku życia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22031" y="1793631"/>
            <a:ext cx="11333283" cy="474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8</a:t>
            </a:r>
            <a:r>
              <a:rPr lang="pl-PL" sz="1600" b="1" dirty="0" smtClean="0"/>
              <a:t> </a:t>
            </a:r>
            <a:r>
              <a:rPr lang="pl-PL" sz="1600" b="1" dirty="0"/>
              <a:t>września</a:t>
            </a:r>
          </a:p>
          <a:p>
            <a:r>
              <a:rPr lang="pl-PL" sz="1600" dirty="0"/>
              <a:t>Pierwsze poniedziałkowe samodzielne wejście Dziecka do grupy na maksymalnie godzinę – grupa docelowa podzielona na mniejsze podgrupy. Wejścia w godzinach:</a:t>
            </a:r>
          </a:p>
          <a:p>
            <a:endParaRPr lang="pl-PL" sz="1600" dirty="0"/>
          </a:p>
          <a:p>
            <a:r>
              <a:rPr lang="pl-PL" sz="1600" b="1" dirty="0"/>
              <a:t>				</a:t>
            </a:r>
            <a:r>
              <a:rPr lang="pl-PL" sz="1600" b="1" dirty="0" smtClean="0"/>
              <a:t>8:20 </a:t>
            </a:r>
            <a:r>
              <a:rPr lang="pl-PL" sz="1600" b="1" dirty="0"/>
              <a:t>– </a:t>
            </a:r>
            <a:r>
              <a:rPr lang="pl-PL" sz="1600" b="1" dirty="0" smtClean="0"/>
              <a:t>10:00</a:t>
            </a:r>
            <a:endParaRPr lang="pl-PL" sz="1600" b="1" dirty="0"/>
          </a:p>
          <a:p>
            <a:r>
              <a:rPr lang="pl-PL" sz="1600" b="1" dirty="0"/>
              <a:t>				</a:t>
            </a:r>
            <a:r>
              <a:rPr lang="pl-PL" sz="1600" b="1" dirty="0" smtClean="0"/>
              <a:t>10:15 </a:t>
            </a:r>
            <a:r>
              <a:rPr lang="pl-PL" sz="1600" b="1" dirty="0"/>
              <a:t>– 11:45</a:t>
            </a:r>
          </a:p>
          <a:p>
            <a:endParaRPr lang="pt-BR" sz="1600" b="1" dirty="0"/>
          </a:p>
          <a:p>
            <a:r>
              <a:rPr lang="pl-PL" sz="1600" b="1" dirty="0"/>
              <a:t>9</a:t>
            </a:r>
            <a:r>
              <a:rPr lang="pl-PL" sz="1600" b="1" dirty="0" smtClean="0"/>
              <a:t>– </a:t>
            </a:r>
            <a:r>
              <a:rPr lang="pl-PL" sz="1600" b="1" dirty="0"/>
              <a:t>12 września </a:t>
            </a:r>
          </a:p>
          <a:p>
            <a:r>
              <a:rPr lang="pl-PL" sz="1600" dirty="0"/>
              <a:t>Wejścia Dziecka </a:t>
            </a:r>
            <a:r>
              <a:rPr lang="pl-PL" sz="1600" dirty="0" smtClean="0"/>
              <a:t>do grupy </a:t>
            </a:r>
            <a:r>
              <a:rPr lang="pl-PL" sz="1600" dirty="0"/>
              <a:t>rówieśników. Wejścia w godzinach:</a:t>
            </a:r>
          </a:p>
          <a:p>
            <a:endParaRPr lang="pl-PL" sz="1600" dirty="0"/>
          </a:p>
          <a:p>
            <a:r>
              <a:rPr lang="pl-PL" sz="1600" dirty="0"/>
              <a:t>				</a:t>
            </a:r>
          </a:p>
          <a:p>
            <a:r>
              <a:rPr lang="pl-PL" sz="1600" b="1" dirty="0"/>
              <a:t>				</a:t>
            </a:r>
            <a:r>
              <a:rPr lang="pl-PL" sz="1600" b="1" dirty="0" smtClean="0"/>
              <a:t>8:20 – 10:00</a:t>
            </a:r>
          </a:p>
          <a:p>
            <a:r>
              <a:rPr lang="pl-PL" sz="1600" b="1" dirty="0" smtClean="0"/>
              <a:t>				10:15 – 11:45</a:t>
            </a:r>
          </a:p>
          <a:p>
            <a:endParaRPr lang="pl-PL" sz="1050" b="1" dirty="0"/>
          </a:p>
          <a:p>
            <a:endParaRPr lang="pl-PL" sz="1100" b="1" dirty="0"/>
          </a:p>
          <a:p>
            <a:endParaRPr lang="pl-PL" sz="1100" b="1" dirty="0"/>
          </a:p>
          <a:p>
            <a:endParaRPr lang="pl-PL" sz="1100" b="1" dirty="0"/>
          </a:p>
          <a:p>
            <a:endParaRPr lang="pl-PL" sz="1100" dirty="0"/>
          </a:p>
          <a:p>
            <a:endParaRPr lang="pl-PL" sz="1100" dirty="0"/>
          </a:p>
          <a:p>
            <a:endParaRPr lang="pl-PL" sz="1100" dirty="0"/>
          </a:p>
          <a:p>
            <a:r>
              <a:rPr lang="pl-PL" b="1" dirty="0" smtClean="0"/>
              <a:t>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9293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439615" y="279503"/>
            <a:ext cx="113156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Harmonogram adaptacji wrześniowej – grupy z dziećmi powyżej 2 roku życia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39615" y="1793631"/>
            <a:ext cx="1131569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/>
              <a:t>W</a:t>
            </a:r>
            <a:r>
              <a:rPr lang="pl-PL" sz="1600" b="1" dirty="0" smtClean="0"/>
              <a:t>izyty </a:t>
            </a:r>
            <a:r>
              <a:rPr lang="pl-PL" sz="1600" b="1" dirty="0"/>
              <a:t>po 12 września </a:t>
            </a:r>
            <a:r>
              <a:rPr lang="pl-PL" sz="1600" b="1" dirty="0" smtClean="0"/>
              <a:t>2025 </a:t>
            </a:r>
            <a:r>
              <a:rPr lang="pl-PL" sz="1600" b="1" dirty="0"/>
              <a:t>roku ustalane są w porozumieniu z Wychowawczyniami, które na bieżąco informują Rodzica o postępach Dziecka w adaptacji. Jeżeli widzą gotowość u Dziecka proponują stopniowe wydłużenie godzin pobytu.</a:t>
            </a:r>
          </a:p>
          <a:p>
            <a:endParaRPr lang="pl-PL" sz="1600" b="1" dirty="0"/>
          </a:p>
          <a:p>
            <a:r>
              <a:rPr lang="pl-PL" sz="1600" b="1" dirty="0"/>
              <a:t>Dzieci kontynuujące opiekę żłobkową co roku przechodzą do starszych grup (powyżej 2 roku życia) ze swoimi Wychowawczyniami i czasem dołączają do nich nasi nowi podopieczni (powyżej 2 roku życia). Z tego powodu grupy działają od początku września w godzinach 7 – 17, a pełen skład opiekuńczy będzie zapewniony w godzinach 9 – 15. </a:t>
            </a:r>
          </a:p>
          <a:p>
            <a:endParaRPr lang="pl-PL" sz="1600" b="1" dirty="0"/>
          </a:p>
          <a:p>
            <a:r>
              <a:rPr lang="pl-PL" b="1" dirty="0">
                <a:solidFill>
                  <a:schemeClr val="accent3"/>
                </a:solidFill>
              </a:rPr>
              <a:t>Dzieci mają prawo do adaptacji, która nie wzmaga lęku i napięcia. Mają prawo do stopniowego poznawania nowych, opiekujących się nimi osób. </a:t>
            </a:r>
          </a:p>
          <a:p>
            <a:endParaRPr lang="pl-PL" b="1" dirty="0">
              <a:solidFill>
                <a:schemeClr val="accent3"/>
              </a:solidFill>
            </a:endParaRPr>
          </a:p>
          <a:p>
            <a:r>
              <a:rPr lang="pl-PL" b="1" dirty="0">
                <a:solidFill>
                  <a:schemeClr val="accent3"/>
                </a:solidFill>
              </a:rPr>
              <a:t>Przyjęty przez nas harmonogram adaptacji umożliwia Dziecku stopniowe poznanie nowego środowiska w otoczeniu początkowo najbliższych, a później coraz lepiej znanych Wychowawczyń. Tym sposobem Dzieci szybciej nabywają niezbędne poczucie bezpieczeństwa i budują wartościowe relacje z kadrą opiekuńczą. </a:t>
            </a:r>
          </a:p>
          <a:p>
            <a:endParaRPr lang="pl-PL" sz="1600" b="1" dirty="0"/>
          </a:p>
          <a:p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96393846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91f61f-1185-4990-a5b8-f6a0243aafd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75F2D4B0E194438E3A35E86188CDFD" ma:contentTypeVersion="18" ma:contentTypeDescription="Utwórz nowy dokument." ma:contentTypeScope="" ma:versionID="22997e934ac4d5f0ef85f6beb6dfbc82">
  <xsd:schema xmlns:xsd="http://www.w3.org/2001/XMLSchema" xmlns:xs="http://www.w3.org/2001/XMLSchema" xmlns:p="http://schemas.microsoft.com/office/2006/metadata/properties" xmlns:ns3="5b91f61f-1185-4990-a5b8-f6a0243aafd3" xmlns:ns4="7f32a789-dc66-4f3b-84ab-70cfe4ed8e81" targetNamespace="http://schemas.microsoft.com/office/2006/metadata/properties" ma:root="true" ma:fieldsID="64f474ac1aca66d9ed82392a19f1c570" ns3:_="" ns4:_="">
    <xsd:import namespace="5b91f61f-1185-4990-a5b8-f6a0243aafd3"/>
    <xsd:import namespace="7f32a789-dc66-4f3b-84ab-70cfe4ed8e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1f61f-1185-4990-a5b8-f6a0243aaf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2a789-dc66-4f3b-84ab-70cfe4ed8e8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9C7EC-FFCC-4927-860F-23F4AA9C05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6E9F20-991A-4F57-97BA-E820108BD0B0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7f32a789-dc66-4f3b-84ab-70cfe4ed8e81"/>
    <ds:schemaRef ds:uri="5b91f61f-1185-4990-a5b8-f6a0243aafd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A4CFDDB-62A0-46F0-BBFD-821E74438E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91f61f-1185-4990-a5b8-f6a0243aafd3"/>
    <ds:schemaRef ds:uri="7f32a789-dc66-4f3b-84ab-70cfe4ed8e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497</Words>
  <Application>Microsoft Office PowerPoint</Application>
  <PresentationFormat>Panoramiczny</PresentationFormat>
  <Paragraphs>107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Engram Warsaw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Agnieszka Ryłło</dc:creator>
  <cp:lastModifiedBy>Natalia Gosik</cp:lastModifiedBy>
  <cp:revision>54</cp:revision>
  <dcterms:created xsi:type="dcterms:W3CDTF">2023-03-20T11:53:13Z</dcterms:created>
  <dcterms:modified xsi:type="dcterms:W3CDTF">2025-08-29T08:23:28Z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0x0101002275F2D4B0E194438E3A35E86188CDFD</vt:lpwstr>
  </property>
</Properties>
</file>