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66CCFF"/>
    <a:srgbClr val="09DCE7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82" y="-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29-08-2025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29-08-2025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29-08-2025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29-08-2025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29-08-2025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29-08-2025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29-08-2025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29-08-2025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29-08-2025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29-08-2025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29-08-2025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29-08-2025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B7997F7-D849-1C68-29FE-DA61709848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585" b="909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pl-PL" sz="4000" dirty="0">
                <a:solidFill>
                  <a:srgbClr val="0070C0"/>
                </a:solidFill>
                <a:latin typeface="Calibri"/>
                <a:cs typeface="Calibri"/>
              </a:rPr>
              <a:t>Harmonogram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77980" y="4731811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pl-PL" sz="2000" dirty="0">
                <a:cs typeface="Calibri"/>
              </a:rPr>
              <a:t>Żłobek nr 77</a:t>
            </a:r>
            <a:endParaRPr lang="en-US" sz="2000" dirty="0">
              <a:ea typeface="+mn-lt"/>
              <a:cs typeface="+mn-lt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pl-PL" sz="2000" dirty="0">
                <a:cs typeface="Calibri"/>
              </a:rPr>
              <a:t>ul. Ku Rzece 4</a:t>
            </a:r>
            <a:endParaRPr lang="pl-PL" sz="2000" dirty="0">
              <a:ea typeface="+mn-lt"/>
              <a:cs typeface="+mn-lt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pl-PL" sz="2000" dirty="0">
                <a:cs typeface="Calibri"/>
              </a:rPr>
              <a:t>03-194</a:t>
            </a:r>
            <a:endParaRPr lang="pl-PL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0ECA8744-F1A7-DBD9-7AD7-A1C4A90E1F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26" y="41295"/>
            <a:ext cx="2743200" cy="1770669"/>
          </a:xfrm>
          <a:prstGeom prst="rect">
            <a:avLst/>
          </a:prstGeom>
        </p:spPr>
      </p:pic>
      <p:sp>
        <p:nvSpPr>
          <p:cNvPr id="7" name="TextBox 1">
            <a:extLst>
              <a:ext uri="{FF2B5EF4-FFF2-40B4-BE49-F238E27FC236}">
                <a16:creationId xmlns:a16="http://schemas.microsoft.com/office/drawing/2014/main" id="{54607A6D-97E6-A4CA-A66C-6FA2DEBA770A}"/>
              </a:ext>
            </a:extLst>
          </p:cNvPr>
          <p:cNvSpPr txBox="1"/>
          <p:nvPr/>
        </p:nvSpPr>
        <p:spPr>
          <a:xfrm>
            <a:off x="247476" y="6404464"/>
            <a:ext cx="2743200" cy="26161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100">
                <a:latin typeface="Engram Warsaw"/>
              </a:rPr>
              <a:t>#</a:t>
            </a:r>
            <a:r>
              <a:rPr lang="pl-PL" sz="110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5B7DA76-2E3A-478C-ABD6-768F0D151F5E}"/>
              </a:ext>
            </a:extLst>
          </p:cNvPr>
          <p:cNvSpPr txBox="1"/>
          <p:nvPr/>
        </p:nvSpPr>
        <p:spPr>
          <a:xfrm>
            <a:off x="940467" y="952277"/>
            <a:ext cx="10311063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>
                <a:solidFill>
                  <a:srgbClr val="0070C0"/>
                </a:solidFill>
              </a:rPr>
              <a:t>Harmonogram  adaptacji.</a:t>
            </a:r>
          </a:p>
          <a:p>
            <a:endParaRPr lang="pl-PL" sz="1600" i="1" dirty="0"/>
          </a:p>
          <a:p>
            <a:r>
              <a:rPr lang="pl-PL" sz="1600" i="1" dirty="0"/>
              <a:t>Wszystkie nowo przyjęte dzieci zapraszamy do udziału w naszym programie adaptacyjnym, który rozpoczyna się 1 września 2025 r..</a:t>
            </a:r>
          </a:p>
          <a:p>
            <a:r>
              <a:rPr lang="pl-PL" sz="1600" i="1" dirty="0"/>
              <a:t>Dzieci zostały przydzielone do dwóch grup:</a:t>
            </a:r>
            <a:r>
              <a:rPr lang="pl-PL" sz="1600" i="1" dirty="0">
                <a:solidFill>
                  <a:srgbClr val="33CCCC"/>
                </a:solidFill>
              </a:rPr>
              <a:t> Turkusowej </a:t>
            </a:r>
            <a:r>
              <a:rPr lang="pl-PL" sz="1600" i="1" dirty="0"/>
              <a:t>oraz </a:t>
            </a:r>
            <a:r>
              <a:rPr lang="pl-PL" sz="1600" i="1" dirty="0">
                <a:solidFill>
                  <a:schemeClr val="accent2"/>
                </a:solidFill>
              </a:rPr>
              <a:t>Pomarańczowej</a:t>
            </a:r>
            <a:r>
              <a:rPr lang="pl-PL" sz="1600" i="1" dirty="0"/>
              <a:t>. Podczas pierwszych dni pobytu w żłobku skupimy się na stopniowym wprowadzaniu dzieci do nowego środowiska, budowaniu poczucia bezpieczeństwa oraz poznawaniu opiekunów i rówieśników.</a:t>
            </a:r>
          </a:p>
          <a:p>
            <a:r>
              <a:rPr lang="pl-PL" sz="1600" b="1" i="1" dirty="0"/>
              <a:t> </a:t>
            </a:r>
          </a:p>
          <a:p>
            <a:r>
              <a:rPr lang="pl-PL" sz="1600" i="1" dirty="0"/>
              <a:t>W pierwszych dniach adaptacji dzieci są dzielone na mniejsze grupy, co pozwala na stworzenie spokojniejszej atmosfery oraz umożliwia indywidualny kontakt z każdym dzieckiem. Dzięki temu opiekunki mogą uważniej obserwować zachowania dzieci, reagować na ich potrzeby i budować poczucie bezpieczeństwa.</a:t>
            </a:r>
          </a:p>
          <a:p>
            <a:endParaRPr lang="pl-PL" sz="1600" i="1" dirty="0"/>
          </a:p>
          <a:p>
            <a:r>
              <a:rPr lang="pl-PL" sz="1600" i="1" dirty="0"/>
              <a:t>Podczas adaptacji bardzo ważna jest także współpraca z rodzicami. Staramy się wysłuchać tego, co rodzic ma nam do przekazania, pytamy o codzienne zwyczaje dziecka, jego ulubione aktywności, potrzeby oraz trudności. Dzięki temu możemy lepiej poznać dziecko i jego rodzinę, co ułatwia nam zapewnienie mu komfortu i wsparcia w nowym środowisku.</a:t>
            </a:r>
          </a:p>
          <a:p>
            <a:r>
              <a:rPr lang="pl-PL" sz="1600" i="1" dirty="0"/>
              <a:t>Czas pozostania dziecka w placówce podczas adaptacji uzależniony jest od indywidualnych możliwości i gotowości dziecka. Każde dziecko adaptuje się w swoim tempie – u niektórych proces ten trwa krócej, u innych dłużej.</a:t>
            </a:r>
          </a:p>
          <a:p>
            <a:r>
              <a:rPr lang="pl-PL" sz="1600" i="1" dirty="0"/>
              <a:t>Prosimy, aby w tym okresie rodzic/opiekun był zawsze dostępny pod telefonem, aby w razie potrzeby opiekunki mogły szybko się skontaktować i zapewnić dziecku niezbędne wsparcie.</a:t>
            </a:r>
          </a:p>
          <a:p>
            <a:br>
              <a:rPr lang="pl-PL" sz="1600" i="1" dirty="0"/>
            </a:br>
            <a:endParaRPr lang="pl-PL" sz="1600" i="1" dirty="0"/>
          </a:p>
          <a:p>
            <a:endParaRPr lang="pl-PL" dirty="0"/>
          </a:p>
          <a:p>
            <a:endParaRPr lang="pl-PL" dirty="0"/>
          </a:p>
          <a:p>
            <a:br>
              <a:rPr lang="pl-PL" dirty="0"/>
            </a:br>
            <a:endParaRPr lang="pl-PL" dirty="0"/>
          </a:p>
          <a:p>
            <a:endParaRPr lang="pl-PL" i="1" dirty="0"/>
          </a:p>
          <a:p>
            <a:endParaRPr lang="pl-PL" dirty="0"/>
          </a:p>
          <a:p>
            <a:endParaRPr lang="pl-P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869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1B423C-7113-4D31-945A-7822BBBD7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l-PL" sz="1800" b="1" i="1" dirty="0">
                <a:solidFill>
                  <a:srgbClr val="0070C0"/>
                </a:solidFill>
              </a:rPr>
              <a:t>Harmonogram  adaptacji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06D0F7-56DD-48CC-887F-0A9D8F803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600" b="1" i="1" u="sng" dirty="0"/>
              <a:t>I tydzień 01.09.2025 – 05.09.2025</a:t>
            </a:r>
          </a:p>
          <a:p>
            <a:pPr marL="0" indent="0">
              <a:buNone/>
            </a:pPr>
            <a:r>
              <a:rPr lang="pl-PL" sz="1600" i="1" dirty="0"/>
              <a:t>Dzieci przebywają w sali lub ogrodzie z rodzicem ok 2 godzin.  </a:t>
            </a:r>
          </a:p>
          <a:p>
            <a:endParaRPr lang="pl-PL" sz="1600" i="1" dirty="0"/>
          </a:p>
          <a:p>
            <a:pPr marL="0" indent="0">
              <a:buNone/>
            </a:pPr>
            <a:r>
              <a:rPr lang="pl-PL" sz="1600" i="1" dirty="0">
                <a:solidFill>
                  <a:srgbClr val="66CCFF"/>
                </a:solidFill>
              </a:rPr>
              <a:t> </a:t>
            </a:r>
            <a:r>
              <a:rPr lang="pl-PL" sz="1600" b="1" i="1" dirty="0">
                <a:solidFill>
                  <a:srgbClr val="33CCCC"/>
                </a:solidFill>
              </a:rPr>
              <a:t>Adaptacja w Grupie Turkusowej </a:t>
            </a:r>
          </a:p>
          <a:p>
            <a:pPr marL="0" indent="0">
              <a:buNone/>
            </a:pPr>
            <a:r>
              <a:rPr lang="pl-PL" sz="1600" i="1" dirty="0"/>
              <a:t>8.00-10.00</a:t>
            </a:r>
          </a:p>
          <a:p>
            <a:pPr marL="0" indent="0">
              <a:buNone/>
            </a:pPr>
            <a:r>
              <a:rPr lang="pl-PL" sz="1600" i="1" dirty="0"/>
              <a:t>10.30-12.30</a:t>
            </a:r>
          </a:p>
          <a:p>
            <a:pPr marL="0" indent="0">
              <a:buNone/>
            </a:pPr>
            <a:endParaRPr lang="pl-PL" sz="1600" i="1" dirty="0"/>
          </a:p>
          <a:p>
            <a:pPr marL="0" indent="0">
              <a:buNone/>
            </a:pPr>
            <a:r>
              <a:rPr lang="pl-PL" sz="1600" b="1" i="1" dirty="0">
                <a:solidFill>
                  <a:schemeClr val="accent2"/>
                </a:solidFill>
              </a:rPr>
              <a:t>Adaptacja w Grupie Pomarańczowej</a:t>
            </a:r>
          </a:p>
          <a:p>
            <a:pPr marL="0" indent="0" algn="just">
              <a:buNone/>
            </a:pPr>
            <a:r>
              <a:rPr lang="pl-PL" sz="1600" i="1" dirty="0"/>
              <a:t>8.00 –10.00</a:t>
            </a:r>
          </a:p>
          <a:p>
            <a:pPr marL="0" indent="0" algn="just">
              <a:buNone/>
            </a:pPr>
            <a:r>
              <a:rPr lang="pl-PL" sz="1600" i="1" dirty="0"/>
              <a:t>10.30–12.30</a:t>
            </a:r>
          </a:p>
          <a:p>
            <a:pPr marL="0" indent="0" algn="just">
              <a:buNone/>
            </a:pPr>
            <a:endParaRPr lang="pl-PL" sz="1800" dirty="0"/>
          </a:p>
          <a:p>
            <a:pPr marL="0" indent="0" algn="just">
              <a:buNone/>
            </a:pPr>
            <a:endParaRPr lang="pl-PL" sz="1800" dirty="0"/>
          </a:p>
          <a:p>
            <a:pPr marL="0" indent="0" algn="just">
              <a:buNone/>
            </a:pPr>
            <a:endParaRPr lang="pl-PL" sz="1800" i="1" dirty="0"/>
          </a:p>
        </p:txBody>
      </p:sp>
    </p:spTree>
    <p:extLst>
      <p:ext uri="{BB962C8B-B14F-4D97-AF65-F5344CB8AC3E}">
        <p14:creationId xmlns:p14="http://schemas.microsoft.com/office/powerpoint/2010/main" val="2394489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6ED6E9-EBC0-410C-B23D-78CC1CE96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600" b="1" i="1" u="sng" dirty="0">
                <a:latin typeface="+mn-lt"/>
              </a:rPr>
              <a:t>II tydzień 09.09.2025 – 12.09.2025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A5D232-8EDD-4B31-88CC-20E2B3378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drugim tygodniu września tj.: od poniedziałku do piątku prosimy przyprowadzić dzieci i pozostawić pod opieką naszych Pań opiekunek 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600" b="1" i="1" dirty="0">
                <a:solidFill>
                  <a:srgbClr val="33CCCC"/>
                </a:solidFill>
              </a:rPr>
              <a:t>Grupa Turkusowa</a:t>
            </a:r>
          </a:p>
          <a:p>
            <a:pPr marL="0" indent="0">
              <a:buNone/>
            </a:pPr>
            <a:r>
              <a:rPr lang="pl-PL" sz="1600" i="1" dirty="0"/>
              <a:t>8.00-10.00</a:t>
            </a:r>
          </a:p>
          <a:p>
            <a:pPr marL="0" indent="0">
              <a:buNone/>
            </a:pPr>
            <a:r>
              <a:rPr lang="pl-PL" sz="1600" i="1" dirty="0"/>
              <a:t>10.30-12.30</a:t>
            </a:r>
          </a:p>
          <a:p>
            <a:pPr marL="0" indent="0">
              <a:buNone/>
            </a:pPr>
            <a:endParaRPr lang="pl-PL" sz="1600" i="1" dirty="0"/>
          </a:p>
          <a:p>
            <a:pPr marL="0" indent="0">
              <a:buNone/>
            </a:pPr>
            <a:r>
              <a:rPr lang="pl-PL" sz="1600" b="1" i="1" dirty="0">
                <a:solidFill>
                  <a:schemeClr val="accent2"/>
                </a:solidFill>
              </a:rPr>
              <a:t>Grupa Pomarańczowa </a:t>
            </a:r>
          </a:p>
          <a:p>
            <a:pPr marL="0" indent="0">
              <a:buNone/>
            </a:pPr>
            <a:r>
              <a:rPr lang="pl-PL" sz="1600" i="1" dirty="0"/>
              <a:t>8.00-10.00</a:t>
            </a:r>
          </a:p>
          <a:p>
            <a:pPr marL="0" indent="0">
              <a:buNone/>
            </a:pPr>
            <a:r>
              <a:rPr lang="pl-PL" sz="1600" i="1" dirty="0"/>
              <a:t>10.30-12.30</a:t>
            </a:r>
          </a:p>
          <a:p>
            <a:pPr marL="0" indent="0">
              <a:buNone/>
            </a:pPr>
            <a:r>
              <a:rPr lang="pl-PL" sz="1600" i="1" dirty="0"/>
              <a:t>Czas pozostania uzależniony jest od indywidualnych możliwości dziecka. Ważny jest kontakt telefoniczny z rodzicami.</a:t>
            </a:r>
          </a:p>
        </p:txBody>
      </p:sp>
    </p:spTree>
    <p:extLst>
      <p:ext uri="{BB962C8B-B14F-4D97-AF65-F5344CB8AC3E}">
        <p14:creationId xmlns:p14="http://schemas.microsoft.com/office/powerpoint/2010/main" val="2170621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EEE408-CE81-49B8-A477-C31CABFDE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600" b="1" i="1" dirty="0">
                <a:latin typeface="+mn-lt"/>
              </a:rPr>
              <a:t>III tydzień września…. Leżakowanie w procesie adaptacji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33F47D-609B-4607-BDD3-01BABB213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br>
              <a:rPr lang="pl-PL" sz="1800" dirty="0"/>
            </a:br>
            <a:r>
              <a:rPr lang="pl-PL" sz="1600" i="1" dirty="0"/>
              <a:t>Po zakończonym dwutygodniowym okresie adaptacyjnym, w trzecim tygodniu pobytu dziecka w placówce, podejmujemy próbę pozostawienia go na leżakowanie. Decyzja o tym kroku zawsze poprzedzona jest obserwacją i oceną gotowości dziecka przez opiekunki – tylko wtedy, gdy zauważymy, że dziecko czuje się już bezpiecznie w grupie, możemy przejść do tego etapu.</a:t>
            </a:r>
          </a:p>
          <a:p>
            <a:pPr marL="0" indent="0">
              <a:buNone/>
            </a:pPr>
            <a:endParaRPr lang="pl-PL" sz="1600" i="1" dirty="0"/>
          </a:p>
          <a:p>
            <a:pPr marL="0" indent="0">
              <a:buNone/>
            </a:pPr>
            <a:r>
              <a:rPr lang="pl-PL" sz="1600" i="1" dirty="0"/>
              <a:t>Leżakowanie traktujemy jako kolejny, ważny element adaptacji. Wprowadzamy je stopniowo i elastycznie, dostosowując długość odpoczynku do indywidualnych potrzeb dziecka. Dzięki temu dziecko uczy się, że także w czasie relaksu i snu może czuć się komfortowo, a obecność opiekunek daje mu poczucie bezpieczeństwa.</a:t>
            </a:r>
          </a:p>
          <a:p>
            <a:pPr marL="0" indent="0">
              <a:buNone/>
            </a:pPr>
            <a:endParaRPr lang="pl-PL" sz="1700" i="1" dirty="0"/>
          </a:p>
          <a:p>
            <a:pPr marL="0" indent="0">
              <a:buNone/>
            </a:pPr>
            <a:endParaRPr lang="pl-PL" sz="1700" i="1" dirty="0"/>
          </a:p>
          <a:p>
            <a:pPr marL="0" indent="0">
              <a:buNone/>
            </a:pPr>
            <a:br>
              <a:rPr lang="pl-PL" sz="1800" dirty="0"/>
            </a:br>
            <a:endParaRPr lang="pl-PL" sz="1800" dirty="0"/>
          </a:p>
          <a:p>
            <a:pPr marL="0" indent="0">
              <a:buNone/>
            </a:pPr>
            <a:endParaRPr lang="pl-PL" sz="1800" i="1" dirty="0"/>
          </a:p>
        </p:txBody>
      </p:sp>
    </p:spTree>
    <p:extLst>
      <p:ext uri="{BB962C8B-B14F-4D97-AF65-F5344CB8AC3E}">
        <p14:creationId xmlns:p14="http://schemas.microsoft.com/office/powerpoint/2010/main" val="3756085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343873-2A4E-4F1C-AB3B-90B5DC9CC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600" b="1" i="1" dirty="0">
                <a:latin typeface="+mn-lt"/>
              </a:rPr>
              <a:t>Tydzień 4 i kolejne – Utrwalanie rytmu dnia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5E71E58-A060-490C-AA99-A4FCF3CCF7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70467" y="1907948"/>
            <a:ext cx="11213904" cy="1308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l-PL" altLang="pl-PL" sz="16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Dziecko uczestniczy już w pełnym rytmie dnia żłobkowego: zabawy, zajęcia, posiłki, leżakowanie i pobyt popołudniowy.</a:t>
            </a:r>
            <a:br>
              <a:rPr kumimoji="0" lang="pl-PL" altLang="pl-PL" sz="16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pl-PL" altLang="pl-PL" sz="16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l-PL" altLang="pl-PL" sz="16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Adaptacja przebiega we własnym tempie każdego dziecka – u jednych proces jest szybszy, u innych wymaga więcej czasu i wsparcia.</a:t>
            </a:r>
            <a:br>
              <a:rPr kumimoji="0" lang="pl-PL" altLang="pl-PL" sz="16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pl-PL" altLang="pl-PL" sz="16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l-PL" altLang="pl-PL" sz="16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Najważniejsze dla nas jest to, by każde dziecko czuło się w placówce komfortowo, bezpiecznie i akceptowane</a:t>
            </a:r>
            <a:r>
              <a:rPr kumimoji="0" lang="pl-PL" altLang="pl-PL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pl-PL" altLang="pl-PL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656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9CB624-3268-4594-9159-C775F463E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8608"/>
          </a:xfrm>
        </p:spPr>
        <p:txBody>
          <a:bodyPr>
            <a:normAutofit/>
          </a:bodyPr>
          <a:lstStyle/>
          <a:p>
            <a:r>
              <a:rPr lang="pl-PL" sz="1600" b="1" i="1" dirty="0">
                <a:latin typeface="+mn-lt"/>
              </a:rPr>
              <a:t>Wskazówki dla Rodziców dobrej adaptacji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81C7FE-14F2-4F91-A684-BAC4B3E30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6733"/>
            <a:ext cx="10515600" cy="5536141"/>
          </a:xfrm>
        </p:spPr>
        <p:txBody>
          <a:bodyPr>
            <a:normAutofit fontScale="25000" lnSpcReduction="20000"/>
          </a:bodyPr>
          <a:lstStyle/>
          <a:p>
            <a:endParaRPr lang="pl-PL" dirty="0"/>
          </a:p>
          <a:p>
            <a:r>
              <a:rPr lang="pl-PL" sz="4800" b="1" i="1" dirty="0"/>
              <a:t>Uśmiech w plecaku </a:t>
            </a:r>
            <a:r>
              <a:rPr lang="pl-PL" sz="4800" b="1" i="1" dirty="0">
                <a:sym typeface="Wingdings" panose="05000000000000000000" pitchFamily="2" charset="2"/>
              </a:rPr>
              <a:t></a:t>
            </a:r>
            <a:br>
              <a:rPr lang="pl-PL" sz="4800" b="1" i="1" dirty="0"/>
            </a:br>
            <a:br>
              <a:rPr lang="pl-PL" sz="4800" b="1" i="1" dirty="0"/>
            </a:br>
            <a:r>
              <a:rPr lang="pl-PL" sz="4800" b="1" i="1" dirty="0"/>
              <a:t>Dziecko widzi i czuje emocje rodzica – jeśli Ty jesteś spokojny, uśmiechnięty i pewny, że wszystko będzie dobrze, dziecku też łatwiej zaufać.</a:t>
            </a:r>
          </a:p>
          <a:p>
            <a:br>
              <a:rPr lang="pl-PL" sz="4800" b="1" i="1" dirty="0"/>
            </a:br>
            <a:r>
              <a:rPr lang="pl-PL" sz="4800" b="1" i="1" dirty="0"/>
              <a:t>Pożegnania na krótko 👋</a:t>
            </a:r>
            <a:br>
              <a:rPr lang="pl-PL" sz="4800" b="1" i="1" dirty="0"/>
            </a:br>
            <a:br>
              <a:rPr lang="pl-PL" sz="4800" b="1" i="1" dirty="0"/>
            </a:br>
            <a:r>
              <a:rPr lang="pl-PL" sz="4800" b="1" i="1" dirty="0"/>
              <a:t>Krótkie, ciepłe pożegnanie działa najlepiej.</a:t>
            </a:r>
          </a:p>
          <a:p>
            <a:br>
              <a:rPr lang="pl-PL" sz="4800" b="1" i="1" dirty="0"/>
            </a:br>
            <a:r>
              <a:rPr lang="pl-PL" sz="4800" b="1" i="1" dirty="0"/>
              <a:t>Mała rzecz – wielka sprawa </a:t>
            </a:r>
            <a:br>
              <a:rPr lang="pl-PL" sz="4800" b="1" i="1" dirty="0"/>
            </a:br>
            <a:br>
              <a:rPr lang="pl-PL" sz="4800" b="1" i="1" dirty="0"/>
            </a:br>
            <a:r>
              <a:rPr lang="pl-PL" sz="4800" b="1" i="1" dirty="0"/>
              <a:t>Jeśli dziecko ma ulubionego misia, pieluszkę czy autko – warto zabrać je na pierwsze dni. Znane przedmioty pomagają w nowym otoczeniu.</a:t>
            </a:r>
          </a:p>
          <a:p>
            <a:br>
              <a:rPr lang="pl-PL" sz="4800" b="1" i="1" dirty="0"/>
            </a:br>
            <a:r>
              <a:rPr lang="pl-PL" sz="4800" b="1" i="1" dirty="0"/>
              <a:t>Zaufaj ciociom </a:t>
            </a:r>
            <a:br>
              <a:rPr lang="pl-PL" sz="4800" b="1" i="1" dirty="0"/>
            </a:br>
            <a:br>
              <a:rPr lang="pl-PL" sz="4800" b="1" i="1" dirty="0"/>
            </a:br>
            <a:r>
              <a:rPr lang="pl-PL" sz="4800" b="1" i="1" dirty="0"/>
              <a:t>Opiekunki  w żłobku – mają doświadczenie i serce do dzieci. Kiedy mówisz: „Wiem, że tu jest bezpiecznie”, dziecko też to czuje.</a:t>
            </a:r>
          </a:p>
          <a:p>
            <a:br>
              <a:rPr lang="pl-PL" sz="4800" b="1" i="1" dirty="0"/>
            </a:br>
            <a:r>
              <a:rPr lang="pl-PL" sz="4800" b="1" i="1" dirty="0"/>
              <a:t>Plan dnia to Twój sprzymierzeniec ⏰</a:t>
            </a:r>
            <a:br>
              <a:rPr lang="pl-PL" sz="4800" b="1" i="1" dirty="0"/>
            </a:br>
            <a:br>
              <a:rPr lang="pl-PL" sz="4800" b="1" i="1" dirty="0"/>
            </a:br>
            <a:r>
              <a:rPr lang="pl-PL" sz="4800" b="1" i="1" dirty="0"/>
              <a:t>Dzieci kochają rytuały – stałe godziny posiłków, zabaw i snu sprawiają, że czują się pewniej. W domu też warto trzymać podobny rytm.</a:t>
            </a:r>
          </a:p>
          <a:p>
            <a:br>
              <a:rPr lang="pl-PL" sz="4800" b="1" i="1" dirty="0"/>
            </a:br>
            <a:r>
              <a:rPr lang="pl-PL" sz="4800" b="1" i="1" dirty="0"/>
              <a:t>Telefon w pogotowiu 📱</a:t>
            </a:r>
            <a:br>
              <a:rPr lang="pl-PL" sz="4800" b="1" i="1" dirty="0"/>
            </a:br>
            <a:br>
              <a:rPr lang="pl-PL" sz="4800" b="1" i="1" dirty="0"/>
            </a:br>
            <a:r>
              <a:rPr lang="pl-PL" sz="4800" b="1" i="1" dirty="0"/>
              <a:t>Na początku dobrze być dostępnym – nie dlatego, że na pewno zadzwonimy, ale dlatego, że daje to rodzicowi i dziecku poczucie bezpieczeństwa.</a:t>
            </a:r>
          </a:p>
          <a:p>
            <a:br>
              <a:rPr lang="pl-PL" sz="4800" b="1" i="1" dirty="0"/>
            </a:br>
            <a:r>
              <a:rPr lang="pl-PL" sz="4800" b="1" i="1" dirty="0"/>
              <a:t>Cierpliwość to klucz 🔑</a:t>
            </a:r>
            <a:br>
              <a:rPr lang="pl-PL" sz="4800" b="1" i="1" dirty="0"/>
            </a:br>
            <a:br>
              <a:rPr lang="pl-PL" sz="4800" b="1" i="1" dirty="0"/>
            </a:br>
            <a:r>
              <a:rPr lang="pl-PL" sz="4800" b="1" i="1" dirty="0"/>
              <a:t>Każde dziecko adaptuje się w swoim tempie – nie porównujcie dzieci. Jedne już drugiego dnia czują się świetnie, inne potrzebują kilku tygodni. To normalne.</a:t>
            </a:r>
          </a:p>
          <a:p>
            <a:br>
              <a:rPr lang="pl-PL" sz="4800" b="1" i="1" dirty="0"/>
            </a:br>
            <a:r>
              <a:rPr lang="pl-PL" sz="4800" b="1" i="1" dirty="0"/>
              <a:t>I pamiętajcie Państwo… ❤️</a:t>
            </a:r>
            <a:br>
              <a:rPr lang="pl-PL" sz="4800" b="1" i="1" dirty="0"/>
            </a:br>
            <a:br>
              <a:rPr lang="pl-PL" sz="4800" b="1" i="1" dirty="0"/>
            </a:br>
            <a:r>
              <a:rPr lang="pl-PL" sz="4800" b="1" i="1" dirty="0"/>
              <a:t>Adaptacja to maraton, nie sprint. A każdy krok, nawet mały, to ogromny sukces – i dziecka, i rodzica.</a:t>
            </a:r>
          </a:p>
          <a:p>
            <a:pPr marL="0" indent="0">
              <a:buNone/>
            </a:pPr>
            <a:br>
              <a:rPr lang="pl-PL" sz="4800" b="1" i="1" dirty="0"/>
            </a:br>
            <a:endParaRPr lang="pl-PL" sz="4800" b="1" i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7009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643CDC-B763-46F1-B808-75BEC1B5B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C01879-07D5-4322-A098-C753AD177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689204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F56D06FCEEF694BBA45CA00226224B6" ma:contentTypeVersion="9" ma:contentTypeDescription="Utwórz nowy dokument." ma:contentTypeScope="" ma:versionID="141ded7a07ced56dd477422a51bc9265">
  <xsd:schema xmlns:xsd="http://www.w3.org/2001/XMLSchema" xmlns:xs="http://www.w3.org/2001/XMLSchema" xmlns:p="http://schemas.microsoft.com/office/2006/metadata/properties" xmlns:ns3="4257e296-00be-4361-83ad-11a4cf5271fb" targetNamespace="http://schemas.microsoft.com/office/2006/metadata/properties" ma:root="true" ma:fieldsID="f63b8cb595a9a1e785d630c643f57a0d" ns3:_="">
    <xsd:import namespace="4257e296-00be-4361-83ad-11a4cf5271f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57e296-00be-4361-83ad-11a4cf5271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57DE24-89FC-42AF-B44F-5BD7562462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73E72D-578D-4025-BEC0-0E6050379B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57e296-00be-4361-83ad-11a4cf5271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77498A-EBE7-4323-B8D7-884EF838C2ED}">
  <ds:schemaRefs>
    <ds:schemaRef ds:uri="http://www.w3.org/XML/1998/namespace"/>
    <ds:schemaRef ds:uri="http://purl.org/dc/terms/"/>
    <ds:schemaRef ds:uri="http://purl.org/dc/elements/1.1/"/>
    <ds:schemaRef ds:uri="4257e296-00be-4361-83ad-11a4cf5271fb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775</Words>
  <Application>Microsoft Office PowerPoint</Application>
  <PresentationFormat>Panoramiczny</PresentationFormat>
  <Paragraphs>66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Engram Warsaw</vt:lpstr>
      <vt:lpstr>Times New Roman</vt:lpstr>
      <vt:lpstr>Wingdings</vt:lpstr>
      <vt:lpstr>Motyw pakietu Office</vt:lpstr>
      <vt:lpstr>Harmonogram Adaptacji</vt:lpstr>
      <vt:lpstr>Prezentacja programu PowerPoint</vt:lpstr>
      <vt:lpstr>Harmonogram  adaptacji</vt:lpstr>
      <vt:lpstr>II tydzień 09.09.2025 – 12.09.2025</vt:lpstr>
      <vt:lpstr>III tydzień września…. Leżakowanie w procesie adaptacji</vt:lpstr>
      <vt:lpstr>Tydzień 4 i kolejne – Utrwalanie rytmu dnia</vt:lpstr>
      <vt:lpstr>Wskazówki dla Rodziców dobrej adaptacji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Monika Szpakowska-Piotrowska</dc:creator>
  <cp:lastModifiedBy>Monika Szpakowska-Piotrowska</cp:lastModifiedBy>
  <cp:revision>36</cp:revision>
  <dcterms:created xsi:type="dcterms:W3CDTF">2023-03-20T12:40:50Z</dcterms:created>
  <dcterms:modified xsi:type="dcterms:W3CDTF">2025-08-29T08:34:17Z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0x010100DF56D06FCEEF694BBA45CA00226224B6</vt:lpwstr>
  </property>
</Properties>
</file>