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4"/>
  </p:sldMasterIdLst>
  <p:notesMasterIdLst>
    <p:notesMasterId r:id="rId9"/>
  </p:notesMasterIdLst>
  <p:sldIdLst>
    <p:sldId id="256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A63EC84-063A-EB33-B9B6-EA67E28FEA46}" v="51" dt="2023-03-20T12:30:06.235"/>
    <p1510:client id="{D745A3C9-40B9-D158-62EA-ED9F260AF128}" v="82" dt="2023-03-20T12:05:19.0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96AF49-D3D8-4F14-A497-9875DAE98C0B}" type="datetimeFigureOut">
              <a:rPr lang="pl-PL" smtClean="0"/>
              <a:t>29-08-2025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B3C91-E8D8-41A0-ADFB-096456CE5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64261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B8136-4330-4480-80D9-0F6FD97061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76072" y="1124712"/>
            <a:ext cx="11036808" cy="3172968"/>
          </a:xfrm>
        </p:spPr>
        <p:txBody>
          <a:bodyPr anchor="b">
            <a:normAutofit/>
          </a:bodyPr>
          <a:lstStyle>
            <a:lvl1pPr algn="l">
              <a:defRPr sz="8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66E5739-DD96-45FB-B609-3E3447A52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6072" y="4727448"/>
            <a:ext cx="11036808" cy="1481328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FF558-51F9-42A2-9944-DBE23DA8B2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76072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C0E86-A7F7-4BDC-A637-254E5252D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D10ADE-E9DA-4E57-BF57-1CCB65219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869680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D06CE56-3881-4ADA-8CEF-D18B02C242A3}"/>
              </a:ext>
            </a:extLst>
          </p:cNvPr>
          <p:cNvSpPr/>
          <p:nvPr/>
        </p:nvSpPr>
        <p:spPr>
          <a:xfrm rot="5400000">
            <a:off x="857544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9F3C543-62EC-4433-9C93-A2CD8764E9B4}"/>
              </a:ext>
            </a:extLst>
          </p:cNvPr>
          <p:cNvSpPr/>
          <p:nvPr/>
        </p:nvSpPr>
        <p:spPr>
          <a:xfrm flipV="1">
            <a:off x="578652" y="4501201"/>
            <a:ext cx="11034696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7913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B32C18-E430-4EC7-BD7C-99D86D01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C5012F-7119-4D94-9717-3862E1C938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ED9A4A-D287-4207-9037-70DB007A17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ECFCAC-80DB-43BB-B3F1-AC22BACEE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679730-3487-4D94-A0DC-C21684963A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385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43C89D-929E-4CD1-BCCC-72A14C0335D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D450EA-A577-4B76-A12F-650BEB20FD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D2603B-9ACE-4FA9-805B-9B91EB63DF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CE18AC-D6A9-4A61-885D-68E2B684A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197AE4-AA47-4E14-8FFE-171FAE47F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59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D6FBB9D-1CAA-4D05-AB33-BABDFE17B843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4727B71-B4B6-4823-80A1-68C40B475118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9A6DB05-9FB5-4B07-8675-74C23D4FD89D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358CF-0758-490A-A084-C46443B9A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71183-B3CE-4F45-92FB-98290CA0E2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2478024"/>
            <a:ext cx="10168128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DED67-27EC-4D43-A21C-093C1DB0481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747CE3-4890-4BC1-94DB-5D49D02C9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3C5AD3-D79A-4D46-B25B-822FE0252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351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5AEDC5C-2E87-49C6-AB07-A95E5F39ED8E}"/>
              </a:ext>
            </a:extLst>
          </p:cNvPr>
          <p:cNvSpPr/>
          <p:nvPr/>
        </p:nvSpPr>
        <p:spPr>
          <a:xfrm>
            <a:off x="558210" y="4981421"/>
            <a:ext cx="11134956" cy="82296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7D88DE-E462-4C8A-BF99-609390DFB781}"/>
              </a:ext>
            </a:extLst>
          </p:cNvPr>
          <p:cNvSpPr/>
          <p:nvPr/>
        </p:nvSpPr>
        <p:spPr>
          <a:xfrm>
            <a:off x="498834" y="5118581"/>
            <a:ext cx="146304" cy="5486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E44900-E8BF-4B12-8BCB-41076E2B68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7784" y="640080"/>
            <a:ext cx="10890504" cy="4114800"/>
          </a:xfrm>
        </p:spPr>
        <p:txBody>
          <a:bodyPr anchor="b">
            <a:normAutofit/>
          </a:bodyPr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7741F9-B00F-4463-A257-6B66DABD9B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5102352"/>
            <a:ext cx="10607040" cy="585216"/>
          </a:xfrm>
        </p:spPr>
        <p:txBody>
          <a:bodyPr anchor="ctr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8BFA7D-4401-4285-802B-1579165F0D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A909C5-AA19-4195-8376-9002D5DF46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AC3F32-46E0-47C8-8565-5969A475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137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076262E-36A0-40C6-ADE6-90CD9FB9B9EA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42677A9B-4D1D-4D80-912C-24570140A650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3DC8C98-510F-48C9-82B2-9E4F760A68DF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7A078AE-0BC3-48F9-87EC-2DB0CCE7E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2A20DF-0829-4336-B59F-FF9D7AA9D8B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15568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5D01C-CF67-4DF6-B96C-FFC9D5BF84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45936" y="2478024"/>
            <a:ext cx="4937760" cy="36941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BBD797-6031-4F82-8726-EAB757027F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B3F71C-B897-4909-A75E-8716AD49C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78BC14-5BB1-405F-A6F3-C07230F085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5376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6B671BDE-E45C-41A1-9B98-4A607D703855}"/>
              </a:ext>
            </a:extLst>
          </p:cNvPr>
          <p:cNvSpPr/>
          <p:nvPr/>
        </p:nvSpPr>
        <p:spPr>
          <a:xfrm>
            <a:off x="558209" y="0"/>
            <a:ext cx="11167447" cy="2018806"/>
          </a:xfrm>
          <a:prstGeom prst="rect">
            <a:avLst/>
          </a:prstGeom>
          <a:ln w="9525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299500CE-917A-4D03-A7DF-71D8EBBC1537}"/>
              </a:ext>
            </a:extLst>
          </p:cNvPr>
          <p:cNvSpPr/>
          <p:nvPr/>
        </p:nvSpPr>
        <p:spPr>
          <a:xfrm>
            <a:off x="566928" y="0"/>
            <a:ext cx="11155680" cy="2011680"/>
          </a:xfrm>
          <a:prstGeom prst="rect">
            <a:avLst/>
          </a:pr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3D0D377-28B0-417D-886B-9483AF064975}"/>
              </a:ext>
            </a:extLst>
          </p:cNvPr>
          <p:cNvSpPr/>
          <p:nvPr/>
        </p:nvSpPr>
        <p:spPr>
          <a:xfrm>
            <a:off x="498834" y="787352"/>
            <a:ext cx="128016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8F91F8-0767-40B5-A3AA-72931FC1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AE0554-8BEE-4BF6-9519-51B8475D3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15568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D4A358D-C930-48E0-B372-06A826B74C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15568" y="3203688"/>
            <a:ext cx="4937760" cy="296851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3B6615E-4966-4150-83B6-C47591B363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45936" y="2372650"/>
            <a:ext cx="4937760" cy="823912"/>
          </a:xfrm>
        </p:spPr>
        <p:txBody>
          <a:bodyPr anchor="b"/>
          <a:lstStyle>
            <a:lvl1pPr marL="0" indent="0">
              <a:buNone/>
              <a:defRPr sz="2400" b="1" cap="none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409F6B-C17B-4B4F-9F35-5068BDC4E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45936" y="3203687"/>
            <a:ext cx="4937760" cy="296851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BC356D-052B-4A9B-8B2F-6665FD325A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115568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C5E5FA-26A9-467C-93E3-8476142D1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79E50C-1E40-4B48-871B-E392428D2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540496" y="6356350"/>
            <a:ext cx="2743200" cy="365125"/>
          </a:xfrm>
        </p:spPr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739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0689C4-0DB3-408B-A956-40326B4AE4C4}"/>
              </a:ext>
            </a:extLst>
          </p:cNvPr>
          <p:cNvSpPr/>
          <p:nvPr/>
        </p:nvSpPr>
        <p:spPr>
          <a:xfrm>
            <a:off x="665853" y="1533525"/>
            <a:ext cx="10917063" cy="3790950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2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6E1D10E-1C30-41BF-8C3B-C460C9B5597B}"/>
              </a:ext>
            </a:extLst>
          </p:cNvPr>
          <p:cNvSpPr/>
          <p:nvPr/>
        </p:nvSpPr>
        <p:spPr>
          <a:xfrm>
            <a:off x="609084" y="2971798"/>
            <a:ext cx="128016" cy="9144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9454F2-0EE5-4888-AF4C-82F825E62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8992" y="1938528"/>
            <a:ext cx="10177272" cy="2990088"/>
          </a:xfrm>
        </p:spPr>
        <p:txBody>
          <a:bodyPr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C91241-A315-4643-91E5-CF2C25CC90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706D86-5479-487D-94C8-76093D84F3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739411-CED6-43D4-868D-A65C4161A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926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AC447E0-1D4D-4EF2-B81B-4B2400EE3E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9984CA0-2A78-4600-9F3D-19B09E790F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440955-B18E-49D3-AE7B-B331200E3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616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FA417FE-CD1A-486F-A4AC-E4000A2FB18E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318F0F5-812B-472C-9408-B80F2553F5E0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F7751B-CD8F-4F5B-A903-1DCE5D1E8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A55C8A-A0BB-441D-976F-EB56D4382D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65192" y="1709928"/>
            <a:ext cx="6729984" cy="40965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DE6A51-A2E5-4BFA-B571-9FDFE1BBFB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29000"/>
            <a:ext cx="3099816" cy="20665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92778A-DD4C-4651-9C53-8B0C44CD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6C7F66-2DFA-4146-BE1A-CE2890FE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85D185-B1B6-4D62-81BE-BE82C80AC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61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68B77B5-211C-456E-B79F-306CC3619347}"/>
              </a:ext>
            </a:extLst>
          </p:cNvPr>
          <p:cNvSpPr/>
          <p:nvPr/>
        </p:nvSpPr>
        <p:spPr>
          <a:xfrm>
            <a:off x="558210" y="1162033"/>
            <a:ext cx="3740740" cy="4643344"/>
          </a:xfrm>
          <a:prstGeom prst="rect">
            <a:avLst/>
          </a:prstGeom>
          <a:ln w="12700">
            <a:solidFill>
              <a:schemeClr val="tx2">
                <a:lumMod val="10000"/>
                <a:lumOff val="90000"/>
              </a:schemeClr>
            </a:solidFill>
          </a:ln>
          <a:effectLst>
            <a:outerShdw blurRad="50800" dist="38100" dir="2700000" algn="tl" rotWithShape="0">
              <a:schemeClr val="bg1">
                <a:lumMod val="8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63C338-194D-4F23-ABEC-60A7EA96F302}"/>
              </a:ext>
            </a:extLst>
          </p:cNvPr>
          <p:cNvSpPr/>
          <p:nvPr/>
        </p:nvSpPr>
        <p:spPr>
          <a:xfrm>
            <a:off x="498834" y="1618375"/>
            <a:ext cx="146304" cy="8229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0C04DCC-0E3E-4F05-9FAC-9FA6CA4B2B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680" y="1709928"/>
            <a:ext cx="3099816" cy="1709928"/>
          </a:xfrm>
        </p:spPr>
        <p:txBody>
          <a:bodyPr tIns="45720" anchor="t">
            <a:normAutofit/>
          </a:bodyPr>
          <a:lstStyle>
            <a:lvl1pPr>
              <a:lnSpc>
                <a:spcPct val="100000"/>
              </a:lnSpc>
              <a:defRPr sz="3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A29649-B19F-499E-8E9A-3577EAC8F0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965192" y="1161288"/>
            <a:ext cx="6729984" cy="4645152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BC9EF2E-A8CD-41A1-B11A-0D8842797A9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68680" y="3438144"/>
            <a:ext cx="3099816" cy="20574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4257B5-0DE0-401F-9171-E8687A97DBA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68680" y="6356350"/>
            <a:ext cx="2743200" cy="365125"/>
          </a:xfrm>
        </p:spPr>
        <p:txBody>
          <a:bodyPr/>
          <a:lstStyle/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8CD9AD-D667-4FD4-AA34-428AA0BCD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770FB6-F273-4BA6-8B97-9835AC537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518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25BDE-35A4-4AAD-960B-C1415864A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459C78-0CC4-4552-93DD-49B4194D00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744A3C-9C54-46A6-B3EF-5B36362423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AC24A9-CCB6-4F8D-B8DB-C2F3692CFA5A}" type="datetimeFigureOut">
              <a:rPr lang="en-US" smtClean="0"/>
              <a:t>8/29/2025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5A696-7B4B-4181-A961-7D66556D5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038CB5-8F4A-401D-A3A9-B27DC15B7A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DC25EE-239B-4C5F-AAD1-255A7D5F1E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44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8" r:id="rId1"/>
    <p:sldLayoutId id="2147483769" r:id="rId2"/>
    <p:sldLayoutId id="2147483770" r:id="rId3"/>
    <p:sldLayoutId id="2147483771" r:id="rId4"/>
    <p:sldLayoutId id="2147483772" r:id="rId5"/>
    <p:sldLayoutId id="2147483766" r:id="rId6"/>
    <p:sldLayoutId id="2147483762" r:id="rId7"/>
    <p:sldLayoutId id="2147483763" r:id="rId8"/>
    <p:sldLayoutId id="2147483764" r:id="rId9"/>
    <p:sldLayoutId id="2147483765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5" name="Rectangle 44">
            <a:extLst>
              <a:ext uri="{FF2B5EF4-FFF2-40B4-BE49-F238E27FC236}">
                <a16:creationId xmlns:a16="http://schemas.microsoft.com/office/drawing/2014/main" id="{E91DC736-0EF8-4F87-9146-EBF1D2EE4D3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C6F9F4B6-59B0-657E-FDBC-898F508D820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972" r="7972"/>
          <a:stretch/>
        </p:blipFill>
        <p:spPr>
          <a:xfrm>
            <a:off x="3927339" y="0"/>
            <a:ext cx="8668512" cy="6857990"/>
          </a:xfrm>
          <a:prstGeom prst="rect">
            <a:avLst/>
          </a:prstGeom>
        </p:spPr>
      </p:pic>
      <p:sp>
        <p:nvSpPr>
          <p:cNvPr id="47" name="Rectangle 46">
            <a:extLst>
              <a:ext uri="{FF2B5EF4-FFF2-40B4-BE49-F238E27FC236}">
                <a16:creationId xmlns:a16="http://schemas.microsoft.com/office/drawing/2014/main" id="{097CD68E-23E3-4007-8847-CD0944C4F7B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756601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5000">
                <a:schemeClr val="bg1">
                  <a:alpha val="79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362962" y="1151118"/>
            <a:ext cx="4023360" cy="3204134"/>
          </a:xfrm>
        </p:spPr>
        <p:txBody>
          <a:bodyPr anchor="b">
            <a:normAutofit/>
          </a:bodyPr>
          <a:lstStyle/>
          <a:p>
            <a:pPr algn="ctr"/>
            <a:r>
              <a:rPr lang="pl-PL" sz="4000" dirty="0">
                <a:latin typeface="Calibri"/>
                <a:cs typeface="Calibri"/>
              </a:rPr>
              <a:t>HARMONOGRAM ADAPTACJI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63603" y="4729148"/>
            <a:ext cx="4023359" cy="1208141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Żłobek nr </a:t>
            </a:r>
            <a:r>
              <a:rPr lang="pl-PL" sz="2000" dirty="0" smtClean="0">
                <a:latin typeface="Calibri"/>
                <a:cs typeface="Calibri"/>
              </a:rPr>
              <a:t>78</a:t>
            </a:r>
            <a:endParaRPr lang="en-US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>
                <a:latin typeface="Calibri"/>
                <a:cs typeface="Calibri"/>
              </a:rPr>
              <a:t>ul. </a:t>
            </a:r>
            <a:r>
              <a:rPr lang="pl-PL" sz="2000" dirty="0" smtClean="0">
                <a:latin typeface="Calibri"/>
                <a:cs typeface="Calibri"/>
              </a:rPr>
              <a:t>Ludwiki 6 h</a:t>
            </a:r>
            <a:endParaRPr lang="pl-PL" sz="2000" dirty="0">
              <a:latin typeface="Calibri"/>
              <a:cs typeface="Calibri"/>
            </a:endParaRPr>
          </a:p>
          <a:p>
            <a:pPr>
              <a:spcBef>
                <a:spcPts val="0"/>
              </a:spcBef>
            </a:pPr>
            <a:r>
              <a:rPr lang="pl-PL" sz="2000" dirty="0" smtClean="0">
                <a:latin typeface="Calibri"/>
                <a:ea typeface="+mn-lt"/>
                <a:cs typeface="+mn-lt"/>
              </a:rPr>
              <a:t>01-226 </a:t>
            </a:r>
            <a:r>
              <a:rPr lang="pl-PL" sz="2000" dirty="0">
                <a:latin typeface="Calibri"/>
                <a:ea typeface="+mn-lt"/>
                <a:cs typeface="+mn-lt"/>
              </a:rPr>
              <a:t>Warszawa</a:t>
            </a:r>
            <a:endParaRPr lang="pl-PL" dirty="0">
              <a:latin typeface="Calibri"/>
            </a:endParaRPr>
          </a:p>
          <a:p>
            <a:endParaRPr lang="pl-PL" sz="2000" dirty="0">
              <a:latin typeface="Calibri"/>
              <a:cs typeface="Calibri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3175">
            <a:solidFill>
              <a:schemeClr val="tx2">
                <a:lumMod val="25000"/>
                <a:lumOff val="75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6BC1D3-63A4-EC7D-4A4B-6F75FE569411}"/>
              </a:ext>
            </a:extLst>
          </p:cNvPr>
          <p:cNvSpPr txBox="1"/>
          <p:nvPr/>
        </p:nvSpPr>
        <p:spPr>
          <a:xfrm>
            <a:off x="361336" y="6400176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pl-PL" sz="1100" dirty="0">
                <a:latin typeface="Engram Warsaw"/>
              </a:rPr>
              <a:t>#</a:t>
            </a:r>
            <a:r>
              <a:rPr lang="pl-PL" sz="1100" dirty="0">
                <a:solidFill>
                  <a:srgbClr val="0091CF"/>
                </a:solidFill>
                <a:latin typeface="Engram Warsaw"/>
              </a:rPr>
              <a:t>WARSZAWA</a:t>
            </a:r>
            <a:r>
              <a:rPr lang="pl-PL" sz="1100" dirty="0">
                <a:solidFill>
                  <a:srgbClr val="FAB036"/>
                </a:solidFill>
                <a:latin typeface="Engram Warsaw"/>
              </a:rPr>
              <a:t>DLA</a:t>
            </a:r>
            <a:r>
              <a:rPr lang="pl-PL" sz="1100" dirty="0">
                <a:solidFill>
                  <a:srgbClr val="E53629"/>
                </a:solidFill>
                <a:latin typeface="Engram Warsaw"/>
              </a:rPr>
              <a:t>NAJMŁODSZYCH</a:t>
            </a:r>
            <a:endParaRPr lang="en-US" dirty="0"/>
          </a:p>
        </p:txBody>
      </p:sp>
      <p:pic>
        <p:nvPicPr>
          <p:cNvPr id="7" name="Picture 7">
            <a:extLst>
              <a:ext uri="{FF2B5EF4-FFF2-40B4-BE49-F238E27FC236}">
                <a16:creationId xmlns:a16="http://schemas.microsoft.com/office/drawing/2014/main" id="{7C775662-AB62-CFEA-15CD-E4CDC12737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336" y="196214"/>
            <a:ext cx="2399071" cy="1524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3171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4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589BC5E2-732E-4C66-AB67-7B869EF7EBBC}"/>
              </a:ext>
            </a:extLst>
          </p:cNvPr>
          <p:cNvSpPr txBox="1"/>
          <p:nvPr/>
        </p:nvSpPr>
        <p:spPr>
          <a:xfrm>
            <a:off x="2572479" y="193561"/>
            <a:ext cx="7849715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5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Przykładowy Harmonogram adaptacji w Żłobku 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888CD6C-E12C-44FD-A8CA-86AE9F2F64D8}"/>
              </a:ext>
            </a:extLst>
          </p:cNvPr>
          <p:cNvSpPr txBox="1"/>
          <p:nvPr/>
        </p:nvSpPr>
        <p:spPr>
          <a:xfrm>
            <a:off x="284085" y="852595"/>
            <a:ext cx="11700271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GR. 1     8.00 – 10.00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8.00-8.30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  Dzieci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wchodzą i oglądają salę z rodzicami;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Czynności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higieniczno- pielęgnacyjne przygotowujące do posiłku;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8.30-9:10 -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Śniadanie;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9:15-10:00-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Zapraszamy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do wspólnej zabawy, śpiewamy piosenki na powitanie- w obecności     </a:t>
            </a:r>
          </a:p>
          <a:p>
            <a:pPr>
              <a:lnSpc>
                <a:spcPct val="150000"/>
              </a:lnSpc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psychologa pracującego w placówce żłobka z udziałem rodziców.                                                                                       </a:t>
            </a:r>
          </a:p>
          <a:p>
            <a:pPr>
              <a:lnSpc>
                <a:spcPct val="150000"/>
              </a:lnSpc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Następnie opiekunki poprzez zabawę zapoznają się z dziećmi i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rodzicami.           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Dzieci z rodzicami wykonują wspólną prace plastyczną. </a:t>
            </a:r>
          </a:p>
          <a:p>
            <a:pPr>
              <a:lnSpc>
                <a:spcPct val="150000"/>
              </a:lnSpc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0998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888CD6C-E12C-44FD-A8CA-86AE9F2F64D8}"/>
              </a:ext>
            </a:extLst>
          </p:cNvPr>
          <p:cNvSpPr txBox="1"/>
          <p:nvPr/>
        </p:nvSpPr>
        <p:spPr>
          <a:xfrm>
            <a:off x="353961" y="511277"/>
            <a:ext cx="11257936" cy="46320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GR.2-    </a:t>
            </a:r>
            <a:r>
              <a:rPr lang="pl-PL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10.30 </a:t>
            </a:r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0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12.30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pl-PL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2000" b="1" u="sng" dirty="0"/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dirty="0"/>
              <a:t>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10.30-10.45   -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Dzieci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wchodzą i oglądają salę z rodzicami;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10.50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11.20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Zabawa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ruchowa przy muzyce, prowadzona przez opiekunów                  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udziałem psychologa oraz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rodziców/ wyjście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na plac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zabaw/ wspólna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praca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</a:p>
          <a:p>
            <a:pPr>
              <a:lnSpc>
                <a:spcPct val="150000"/>
              </a:lnSpc>
            </a:pP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plastyczna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342900" indent="-3429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11:20-11:30 -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Czynności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higieniczno- pielęgnacyjne przygotowujące do posiłku;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11:30 -12.00 </a:t>
            </a: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-  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II Danie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Obiadowe</a:t>
            </a: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12:00-12:30  -  </a:t>
            </a:r>
            <a:r>
              <a:rPr lang="pl-P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Czynności pielęgnacyjne i pożegnanie.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pl-PL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l-PL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57287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0E2CA835-FCE6-48A5-954B-CC6D693B95E1}"/>
              </a:ext>
            </a:extLst>
          </p:cNvPr>
          <p:cNvSpPr/>
          <p:nvPr/>
        </p:nvSpPr>
        <p:spPr>
          <a:xfrm>
            <a:off x="0" y="6505303"/>
            <a:ext cx="12192000" cy="352697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" name="Prostokąt 2">
            <a:extLst>
              <a:ext uri="{FF2B5EF4-FFF2-40B4-BE49-F238E27FC236}">
                <a16:creationId xmlns:a16="http://schemas.microsoft.com/office/drawing/2014/main" id="{5B37BCD2-9797-4D03-8996-702626378744}"/>
              </a:ext>
            </a:extLst>
          </p:cNvPr>
          <p:cNvSpPr/>
          <p:nvPr/>
        </p:nvSpPr>
        <p:spPr>
          <a:xfrm>
            <a:off x="3942077" y="6519446"/>
            <a:ext cx="430784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m.st. Warszawa | Zespół Żłobków m.st. Warszawy</a:t>
            </a: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4888CD6C-E12C-44FD-A8CA-86AE9F2F64D8}"/>
              </a:ext>
            </a:extLst>
          </p:cNvPr>
          <p:cNvSpPr txBox="1"/>
          <p:nvPr/>
        </p:nvSpPr>
        <p:spPr>
          <a:xfrm>
            <a:off x="399496" y="887768"/>
            <a:ext cx="1142871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000" b="1" u="sng" dirty="0">
                <a:latin typeface="Arial" panose="020B0604020202020204" pitchFamily="34" charset="0"/>
                <a:cs typeface="Arial" panose="020B0604020202020204" pitchFamily="34" charset="0"/>
              </a:rPr>
              <a:t>GR. 3-   14.00-15.30</a:t>
            </a:r>
          </a:p>
          <a:p>
            <a:pPr>
              <a:lnSpc>
                <a:spcPct val="150000"/>
              </a:lnSpc>
            </a:pPr>
            <a:endParaRPr lang="pl-PL" sz="2000" b="1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14.00-14.15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-  Dzieci wchodzą i oglądają salę z rodzicami;                   </a:t>
            </a:r>
          </a:p>
          <a:p>
            <a:pPr>
              <a:lnSpc>
                <a:spcPct val="150000"/>
              </a:lnSpc>
            </a:pPr>
            <a:r>
              <a:rPr lang="pl-PL" sz="2000">
                <a:latin typeface="Arial" panose="020B0604020202020204" pitchFamily="34" charset="0"/>
                <a:cs typeface="Arial" panose="020B0604020202020204" pitchFamily="34" charset="0"/>
              </a:rPr>
              <a:t>                           Czynności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higieniczno- pielęgnacyjne przygotowujące do posiłku;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14.15-14.35-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Zupka i deser;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14.35- 14.50- 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Zabawa ruchowa przy użyciu instrumentów muzycznych w obecności Psychologa           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i z udziałem rodziców;</a:t>
            </a:r>
          </a:p>
          <a:p>
            <a:pPr>
              <a:lnSpc>
                <a:spcPct val="150000"/>
              </a:lnSpc>
            </a:pP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Czynności higieniczno- pielęgnacyjne;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l-PL" sz="2000" b="1" dirty="0">
                <a:latin typeface="Arial" panose="020B0604020202020204" pitchFamily="34" charset="0"/>
                <a:cs typeface="Arial" panose="020B0604020202020204" pitchFamily="34" charset="0"/>
              </a:rPr>
              <a:t>14.50-15.30-</a:t>
            </a:r>
            <a:r>
              <a:rPr lang="pl-PL" sz="2000" dirty="0">
                <a:latin typeface="Arial" panose="020B0604020202020204" pitchFamily="34" charset="0"/>
                <a:cs typeface="Arial" panose="020B0604020202020204" pitchFamily="34" charset="0"/>
              </a:rPr>
              <a:t>  Wyjście na plac zabaw. </a:t>
            </a:r>
          </a:p>
          <a:p>
            <a:r>
              <a:rPr lang="pl-PL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69535559"/>
      </p:ext>
    </p:extLst>
  </p:cSld>
  <p:clrMapOvr>
    <a:masterClrMapping/>
  </p:clrMapOvr>
</p:sld>
</file>

<file path=ppt/theme/theme1.xml><?xml version="1.0" encoding="utf-8"?>
<a:theme xmlns:a="http://schemas.openxmlformats.org/drawingml/2006/main" name="AccentBoxVTI">
  <a:themeElements>
    <a:clrScheme name="AccentBoxVTI">
      <a:dk1>
        <a:srgbClr val="000000"/>
      </a:dk1>
      <a:lt1>
        <a:sysClr val="window" lastClr="FFFFFF"/>
      </a:lt1>
      <a:dk2>
        <a:srgbClr val="262626"/>
      </a:dk2>
      <a:lt2>
        <a:srgbClr val="FFFFFF"/>
      </a:lt2>
      <a:accent1>
        <a:srgbClr val="F5A700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Avenir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centBoxVTI" id="{9F778A78-DC9A-453A-A82D-A75CAD503E15}" vid="{EA961113-7CC4-4569-8A6A-7BC2C1E2F401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275F2D4B0E194438E3A35E86188CDFD" ma:contentTypeVersion="13" ma:contentTypeDescription="Utwórz nowy dokument." ma:contentTypeScope="" ma:versionID="e6fa860851f52e60b541e3e714c83059">
  <xsd:schema xmlns:xsd="http://www.w3.org/2001/XMLSchema" xmlns:xs="http://www.w3.org/2001/XMLSchema" xmlns:p="http://schemas.microsoft.com/office/2006/metadata/properties" xmlns:ns3="5b91f61f-1185-4990-a5b8-f6a0243aafd3" targetNamespace="http://schemas.microsoft.com/office/2006/metadata/properties" ma:root="true" ma:fieldsID="3f9f8e06806f29def1bc6556114d5e28" ns3:_="">
    <xsd:import namespace="5b91f61f-1185-4990-a5b8-f6a0243aafd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OCR" minOccurs="0"/>
                <xsd:element ref="ns3:MediaLengthInSeconds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91f61f-1185-4990-a5b8-f6a0243aafd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6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b91f61f-1185-4990-a5b8-f6a0243aafd3" xsi:nil="true"/>
  </documentManagement>
</p:properties>
</file>

<file path=customXml/itemProps1.xml><?xml version="1.0" encoding="utf-8"?>
<ds:datastoreItem xmlns:ds="http://schemas.openxmlformats.org/officeDocument/2006/customXml" ds:itemID="{306CB70C-A0AA-445D-B630-6D81446824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91f61f-1185-4990-a5b8-f6a0243aafd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593543-C142-4E0A-A9D1-EDF41FC8407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8E0737F-D949-48BF-8420-D12C4804B530}">
  <ds:schemaRefs>
    <ds:schemaRef ds:uri="http://schemas.microsoft.com/office/2006/metadata/properties"/>
    <ds:schemaRef ds:uri="http://schemas.microsoft.com/office/2006/documentManagement/types"/>
    <ds:schemaRef ds:uri="http://www.w3.org/XML/1998/namespace"/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5b91f61f-1185-4990-a5b8-f6a0243aafd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239</Words>
  <Application>Microsoft Office PowerPoint</Application>
  <PresentationFormat>Panoramiczny</PresentationFormat>
  <Paragraphs>37</Paragraphs>
  <Slides>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10" baseType="lpstr">
      <vt:lpstr>Arial</vt:lpstr>
      <vt:lpstr>Avenir Next LT Pro</vt:lpstr>
      <vt:lpstr>Calibri</vt:lpstr>
      <vt:lpstr>Engram Warsaw</vt:lpstr>
      <vt:lpstr>Wingdings</vt:lpstr>
      <vt:lpstr>AccentBoxVTI</vt:lpstr>
      <vt:lpstr>HARMONOGRAM ADAPTACJI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Agnieszka Koszałka</dc:creator>
  <cp:lastModifiedBy>Urszula Nowak</cp:lastModifiedBy>
  <cp:revision>53</cp:revision>
  <dcterms:created xsi:type="dcterms:W3CDTF">2023-03-20T11:53:13Z</dcterms:created>
  <dcterms:modified xsi:type="dcterms:W3CDTF">2025-08-29T07:51:10Z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0x0101002275F2D4B0E194438E3A35E86188CDFD</vt:lpwstr>
  </property>
</Properties>
</file>