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3" r:id="rId1"/>
  </p:sld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63EC84-063A-EB33-B9B6-EA67E28FEA46}" v="51" dt="2023-03-20T12:30:06.235"/>
    <p1510:client id="{D745A3C9-40B9-D158-62EA-ED9F260AF128}" v="82" dt="2023-03-20T12:05:19.0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7913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385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59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351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137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537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873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260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616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261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518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444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66" r:id="rId6"/>
    <p:sldLayoutId id="2147483762" r:id="rId7"/>
    <p:sldLayoutId id="2147483763" r:id="rId8"/>
    <p:sldLayoutId id="2147483764" r:id="rId9"/>
    <p:sldLayoutId id="2147483765" r:id="rId10"/>
    <p:sldLayoutId id="21474837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5" name="Rectangle 44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C6F9F4B6-59B0-657E-FDBC-898F508D820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972" r="7972"/>
          <a:stretch/>
        </p:blipFill>
        <p:spPr>
          <a:xfrm>
            <a:off x="3927339" y="0"/>
            <a:ext cx="8668512" cy="6857990"/>
          </a:xfrm>
          <a:prstGeom prst="rect">
            <a:avLst/>
          </a:prstGeom>
        </p:spPr>
      </p:pic>
      <p:sp>
        <p:nvSpPr>
          <p:cNvPr id="47" name="Rectangle 46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62962" y="1151118"/>
            <a:ext cx="4023360" cy="3204134"/>
          </a:xfrm>
        </p:spPr>
        <p:txBody>
          <a:bodyPr anchor="b">
            <a:normAutofit/>
          </a:bodyPr>
          <a:lstStyle/>
          <a:p>
            <a:pPr algn="ctr"/>
            <a:r>
              <a:rPr lang="pl-PL" sz="4000" dirty="0" smtClean="0">
                <a:latin typeface="Calibri"/>
                <a:cs typeface="Calibri"/>
              </a:rPr>
              <a:t>HARMONOGRAM </a:t>
            </a:r>
            <a:r>
              <a:rPr lang="pl-PL" sz="4000" dirty="0">
                <a:latin typeface="Calibri"/>
                <a:cs typeface="Calibri"/>
              </a:rPr>
              <a:t>ADAPTACJI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463603" y="4729148"/>
            <a:ext cx="4023359" cy="1208141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ts val="0"/>
              </a:spcBef>
            </a:pPr>
            <a:r>
              <a:rPr lang="pl-PL" sz="2000" dirty="0">
                <a:latin typeface="Calibri"/>
                <a:cs typeface="Calibri"/>
              </a:rPr>
              <a:t>Żłobek nr </a:t>
            </a:r>
            <a:r>
              <a:rPr lang="pl-PL" sz="2000" dirty="0" smtClean="0">
                <a:latin typeface="Calibri"/>
                <a:cs typeface="Calibri"/>
              </a:rPr>
              <a:t>81</a:t>
            </a:r>
            <a:endParaRPr lang="en-US" sz="2000" dirty="0">
              <a:latin typeface="Calibri"/>
              <a:cs typeface="Calibri"/>
            </a:endParaRPr>
          </a:p>
          <a:p>
            <a:pPr>
              <a:spcBef>
                <a:spcPts val="0"/>
              </a:spcBef>
            </a:pPr>
            <a:r>
              <a:rPr lang="pl-PL" sz="2000" err="1" smtClean="0">
                <a:latin typeface="Calibri"/>
                <a:cs typeface="Calibri"/>
              </a:rPr>
              <a:t>ul</a:t>
            </a:r>
            <a:r>
              <a:rPr lang="pl-PL" sz="2000" smtClean="0">
                <a:latin typeface="Calibri"/>
                <a:cs typeface="Calibri"/>
              </a:rPr>
              <a:t>. Korotyńskiego </a:t>
            </a:r>
            <a:r>
              <a:rPr lang="pl-PL" sz="2000" dirty="0" smtClean="0">
                <a:latin typeface="Calibri"/>
                <a:cs typeface="Calibri"/>
              </a:rPr>
              <a:t>13</a:t>
            </a:r>
            <a:endParaRPr lang="pl-PL" sz="2000" dirty="0">
              <a:latin typeface="Calibri"/>
              <a:cs typeface="Calibri"/>
            </a:endParaRPr>
          </a:p>
          <a:p>
            <a:pPr>
              <a:spcBef>
                <a:spcPts val="0"/>
              </a:spcBef>
            </a:pPr>
            <a:r>
              <a:rPr lang="pl-PL" sz="2000" dirty="0" smtClean="0">
                <a:latin typeface="Calibri"/>
                <a:ea typeface="+mn-lt"/>
                <a:cs typeface="+mn-lt"/>
              </a:rPr>
              <a:t>02-121 </a:t>
            </a:r>
            <a:r>
              <a:rPr lang="pl-PL" sz="2000" dirty="0" smtClean="0">
                <a:latin typeface="Calibri"/>
                <a:ea typeface="+mn-lt"/>
                <a:cs typeface="+mn-lt"/>
              </a:rPr>
              <a:t>Warszawa</a:t>
            </a:r>
            <a:endParaRPr lang="pl-PL" dirty="0">
              <a:latin typeface="Calibri"/>
            </a:endParaRPr>
          </a:p>
          <a:p>
            <a:endParaRPr lang="pl-PL" sz="2000" dirty="0">
              <a:latin typeface="Calibri"/>
              <a:cs typeface="Calibri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solidFill>
              <a:schemeClr val="tx2">
                <a:lumMod val="25000"/>
                <a:lumOff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C6BC1D3-63A4-EC7D-4A4B-6F75FE569411}"/>
              </a:ext>
            </a:extLst>
          </p:cNvPr>
          <p:cNvSpPr txBox="1"/>
          <p:nvPr/>
        </p:nvSpPr>
        <p:spPr>
          <a:xfrm>
            <a:off x="361336" y="6400176"/>
            <a:ext cx="2743200" cy="2616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l-PL" sz="1100" dirty="0">
                <a:latin typeface="Engram Warsaw"/>
              </a:rPr>
              <a:t>#</a:t>
            </a:r>
            <a:r>
              <a:rPr lang="pl-PL" sz="1100" dirty="0">
                <a:solidFill>
                  <a:srgbClr val="0091CF"/>
                </a:solidFill>
                <a:latin typeface="Engram Warsaw"/>
              </a:rPr>
              <a:t>WARSZAWA</a:t>
            </a:r>
            <a:r>
              <a:rPr lang="pl-PL" sz="1100" dirty="0">
                <a:solidFill>
                  <a:srgbClr val="FAB036"/>
                </a:solidFill>
                <a:latin typeface="Engram Warsaw"/>
              </a:rPr>
              <a:t>DLA</a:t>
            </a:r>
            <a:r>
              <a:rPr lang="pl-PL" sz="1100" dirty="0">
                <a:solidFill>
                  <a:srgbClr val="E53629"/>
                </a:solidFill>
                <a:latin typeface="Engram Warsaw"/>
              </a:rPr>
              <a:t>NAJMŁODSZYCH</a:t>
            </a:r>
            <a:endParaRPr lang="en-US" dirty="0"/>
          </a:p>
        </p:txBody>
      </p:sp>
      <p:pic>
        <p:nvPicPr>
          <p:cNvPr id="7" name="Picture 7">
            <a:extLst>
              <a:ext uri="{FF2B5EF4-FFF2-40B4-BE49-F238E27FC236}">
                <a16:creationId xmlns:a16="http://schemas.microsoft.com/office/drawing/2014/main" id="{7C775662-AB62-CFEA-15CD-E4CDC12737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336" y="196214"/>
            <a:ext cx="2399071" cy="1524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03171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4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id="{0E2CA835-FCE6-48A5-954B-CC6D693B95E1}"/>
              </a:ext>
            </a:extLst>
          </p:cNvPr>
          <p:cNvSpPr/>
          <p:nvPr/>
        </p:nvSpPr>
        <p:spPr>
          <a:xfrm>
            <a:off x="0" y="6505303"/>
            <a:ext cx="12192000" cy="35269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5B37BCD2-9797-4D03-8996-702626378744}"/>
              </a:ext>
            </a:extLst>
          </p:cNvPr>
          <p:cNvSpPr/>
          <p:nvPr/>
        </p:nvSpPr>
        <p:spPr>
          <a:xfrm>
            <a:off x="3942077" y="6519446"/>
            <a:ext cx="430784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m.st. Warszawa | Zespół Żłobków m.st. Warszawy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589BC5E2-732E-4C66-AB67-7B869EF7EBBC}"/>
              </a:ext>
            </a:extLst>
          </p:cNvPr>
          <p:cNvSpPr txBox="1"/>
          <p:nvPr/>
        </p:nvSpPr>
        <p:spPr>
          <a:xfrm>
            <a:off x="613995" y="323464"/>
            <a:ext cx="1094788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i="1" u="sng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i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Adaptacja </a:t>
            </a:r>
            <a:r>
              <a:rPr lang="pl-PL" i="1" u="sng" dirty="0">
                <a:latin typeface="Calibri" panose="020F0502020204030204" pitchFamily="34" charset="0"/>
                <a:cs typeface="Calibri" panose="020F0502020204030204" pitchFamily="34" charset="0"/>
              </a:rPr>
              <a:t>dzieci jest organizowana zgodnie z ich indywidualnymi potrzebami i w ich najlepszym interesie</a:t>
            </a:r>
            <a:r>
              <a:rPr lang="pl-PL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pl-PL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/>
            <a:r>
              <a:rPr lang="pl-PL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1. Placówka </a:t>
            </a:r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organizuje adaptację nowych dzieci tak, by móc poświęcić uwagę każdemu z nich: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podział grup na </a:t>
            </a:r>
            <a:r>
              <a:rPr lang="pl-PL" dirty="0" smtClean="0">
                <a:latin typeface="Calibri" panose="020F0502020204030204" pitchFamily="34" charset="0"/>
                <a:cs typeface="Calibri" panose="020F0502020204030204" pitchFamily="34" charset="0"/>
              </a:rPr>
              <a:t>trzy 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tury -  obecność w kolejnych dniach z zamianą godzin, tak aby dziecko wraz z rodzicem mogło skorzystać z adaptacji w różnych momentach dnia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ustalanie czasu pobytu dziecka na podstawie obserwacji postępów w procesie adaptacyjnym (początkowo 30 min do maksymalnie 2 godzin)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wydłużanie czasu pobytu w zależności od poziomu gotowości </a:t>
            </a:r>
            <a:r>
              <a:rPr lang="pl-PL" dirty="0" smtClean="0">
                <a:latin typeface="Calibri" panose="020F0502020204030204" pitchFamily="34" charset="0"/>
                <a:cs typeface="Calibri" panose="020F0502020204030204" pitchFamily="34" charset="0"/>
              </a:rPr>
              <a:t>dziecka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/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/>
            <a:r>
              <a:rPr lang="pl-PL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2. Rodzice </a:t>
            </a:r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lub inne bliskie dorosłe osoby towarzyszą dziecku w czasie adaptacji: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przygotowanie listu do rodziców i wysłanie go jeszcze w czasie wakacji, aby mogli zapoznać się z jego treścią przed rozpoczęciem roku żłobkowego - zawarcie informacji o korzystnym wpływie obecności bliskiej osoby z dzieckiem w czasie adaptacji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stworzenie „Dzienniczka dziecka” w którym rodzice mogą zapisać dodatkowe informacje o swoim maluchu, podzielić się wiedzą z opiekunami </a:t>
            </a:r>
          </a:p>
          <a:p>
            <a:endParaRPr lang="pl-PL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704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id="{0E2CA835-FCE6-48A5-954B-CC6D693B95E1}"/>
              </a:ext>
            </a:extLst>
          </p:cNvPr>
          <p:cNvSpPr/>
          <p:nvPr/>
        </p:nvSpPr>
        <p:spPr>
          <a:xfrm>
            <a:off x="0" y="6505303"/>
            <a:ext cx="12192000" cy="35269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5B37BCD2-9797-4D03-8996-702626378744}"/>
              </a:ext>
            </a:extLst>
          </p:cNvPr>
          <p:cNvSpPr/>
          <p:nvPr/>
        </p:nvSpPr>
        <p:spPr>
          <a:xfrm>
            <a:off x="3942077" y="6519446"/>
            <a:ext cx="430784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m.st. Warszawa | Zespół Żłobków m.st. Warszawy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589BC5E2-732E-4C66-AB67-7B869EF7EBBC}"/>
              </a:ext>
            </a:extLst>
          </p:cNvPr>
          <p:cNvSpPr txBox="1"/>
          <p:nvPr/>
        </p:nvSpPr>
        <p:spPr>
          <a:xfrm>
            <a:off x="613995" y="323464"/>
            <a:ext cx="10947889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i="1" u="sng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endParaRPr lang="pl-PL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pl-PL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3. W </a:t>
            </a:r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placówce  prowadzi się różne działania ułatwiające dzieciom adaptację: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Wykorzystywanie dodatkowych informacji przekazanych przez rodziców w „Dzienniczku dziecka” </a:t>
            </a:r>
            <a:r>
              <a:rPr lang="pl-PL" dirty="0" smtClean="0">
                <a:latin typeface="Calibri" panose="020F0502020204030204" pitchFamily="34" charset="0"/>
                <a:cs typeface="Calibri" panose="020F0502020204030204" pitchFamily="34" charset="0"/>
              </a:rPr>
              <a:t>dotyczących 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np. sposobu zasypiania, karmienia, zabawy, zabiegów higienicznych itp.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dirty="0" smtClean="0">
                <a:latin typeface="Calibri" panose="020F0502020204030204" pitchFamily="34" charset="0"/>
                <a:cs typeface="Calibri" panose="020F0502020204030204" pitchFamily="34" charset="0"/>
              </a:rPr>
              <a:t>W momencie 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wydłużania czasu pobytu dziecka ustalanie z rodzicami,  że w przypadku dużej trudności malucha z poradzeniem sobie z nowym zadaniem  (np. bardzo emocjonalna reakcja na pozostanie na leżakowanie), rodzic otrzyma telefon z prośbą, aby odebrać dziecko wcześniej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pl-PL" dirty="0" smtClean="0">
                <a:latin typeface="Calibri" panose="020F0502020204030204" pitchFamily="34" charset="0"/>
                <a:cs typeface="Calibri" panose="020F0502020204030204" pitchFamily="34" charset="0"/>
              </a:rPr>
              <a:t>ozgrupowywanie 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– wykorzystywanie dodatkowych przestrzeni np. sala ruchowa, ogród, hol główny z </a:t>
            </a:r>
            <a:r>
              <a:rPr lang="pl-PL" dirty="0" smtClean="0">
                <a:latin typeface="Calibri" panose="020F0502020204030204" pitchFamily="34" charset="0"/>
                <a:cs typeface="Calibri" panose="020F0502020204030204" pitchFamily="34" charset="0"/>
              </a:rPr>
              <a:t>manipulatorami</a:t>
            </a:r>
          </a:p>
          <a:p>
            <a:pPr lvl="1"/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pl-PL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4. Kadra </a:t>
            </a:r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uważnie buduje relacje z dzieckiem, szanując jego potrzeby: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Panie opiekunki zwracają uwagę jaką formę kontaktu akceptuje dziecko – szanując granice stawiane przez dziecko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Kadra zachęca rodziców do aktywnego udziału w codziennym funkcjonowaniu grupy podczas adaptacji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Kadra aktywizuje rodziców w celu wspomagania budowania kontaktu dziecka i opiekunów </a:t>
            </a:r>
          </a:p>
          <a:p>
            <a:endParaRPr lang="pl-PL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2418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id="{0E2CA835-FCE6-48A5-954B-CC6D693B95E1}"/>
              </a:ext>
            </a:extLst>
          </p:cNvPr>
          <p:cNvSpPr/>
          <p:nvPr/>
        </p:nvSpPr>
        <p:spPr>
          <a:xfrm>
            <a:off x="0" y="6505303"/>
            <a:ext cx="12192000" cy="35269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5B37BCD2-9797-4D03-8996-702626378744}"/>
              </a:ext>
            </a:extLst>
          </p:cNvPr>
          <p:cNvSpPr/>
          <p:nvPr/>
        </p:nvSpPr>
        <p:spPr>
          <a:xfrm>
            <a:off x="3942077" y="6519446"/>
            <a:ext cx="430784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m.st. Warszawa | Zespół Żłobków m.st. Warszawy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589BC5E2-732E-4C66-AB67-7B869EF7EBBC}"/>
              </a:ext>
            </a:extLst>
          </p:cNvPr>
          <p:cNvSpPr txBox="1"/>
          <p:nvPr/>
        </p:nvSpPr>
        <p:spPr>
          <a:xfrm>
            <a:off x="613995" y="323464"/>
            <a:ext cx="10947889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i="1" u="sng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pl-PL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5. Kadra </a:t>
            </a:r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rozpoznaje moment zakończenia adaptacji dziecka i wie, kiedy dziecko jest gotowe do rozstania z rodzicem: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Kadra uważnie obserwuje jak dziecko funkcjonuje w grupie – czy i jakie aktywności podejmuje, czy wykazuje zainteresowanie proponowanymi zabawami / zajęciami, czy podejmuje próby swobodnej eksploracji sali, w jakim nastroju pozostaje, jeżeli pojawiają się trudne emocje lub dziecko płacze – czy odpowiada na próby pocieszania, czy spożywa posiłki i napoje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Widząc sygnały  świadczące o gotowości dziecka do rozstania z rodzicem, Panie opiekunki proponują podjęcie próby krótkiego samodzielnego pobytu dziecka (np. pół godziny) </a:t>
            </a:r>
            <a:endParaRPr lang="pl-PL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pl-PL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6. Kadra </a:t>
            </a:r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zaznajamia rodziców z przebiegiem procesu adaptacji i jego znaczeniem dla zdrowia i rozwoju dzieci: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Przygotowanie listu dotyczącego procesu adaptacji </a:t>
            </a:r>
            <a:r>
              <a:rPr lang="pl-PL" dirty="0" smtClean="0">
                <a:latin typeface="Calibri" panose="020F0502020204030204" pitchFamily="34" charset="0"/>
                <a:cs typeface="Calibri" panose="020F0502020204030204" pitchFamily="34" charset="0"/>
              </a:rPr>
              <a:t>Rozmowa 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psychologa z rodzicami podczas zebrania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Informacje o adaptacji „w pigułce” – przygotowanie krótkich broszur dla rodziców, które dodatkowo są rozdawane na zebraniu </a:t>
            </a:r>
            <a:r>
              <a:rPr lang="pl-PL" dirty="0" smtClean="0">
                <a:latin typeface="Calibri" panose="020F0502020204030204" pitchFamily="34" charset="0"/>
                <a:cs typeface="Calibri" panose="020F0502020204030204" pitchFamily="34" charset="0"/>
              </a:rPr>
              <a:t>Przygotowanie 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tablicy informacyjnej - „Kącika psychologa” , na której zamieszczane są treści powiązane z procesem adaptacji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7579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id="{0E2CA835-FCE6-48A5-954B-CC6D693B95E1}"/>
              </a:ext>
            </a:extLst>
          </p:cNvPr>
          <p:cNvSpPr/>
          <p:nvPr/>
        </p:nvSpPr>
        <p:spPr>
          <a:xfrm>
            <a:off x="0" y="6505303"/>
            <a:ext cx="12192000" cy="35269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5B37BCD2-9797-4D03-8996-702626378744}"/>
              </a:ext>
            </a:extLst>
          </p:cNvPr>
          <p:cNvSpPr/>
          <p:nvPr/>
        </p:nvSpPr>
        <p:spPr>
          <a:xfrm>
            <a:off x="3942077" y="6519446"/>
            <a:ext cx="430784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m.st. Warszawa | Zespół Żłobków m.st. Warszawy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589BC5E2-732E-4C66-AB67-7B869EF7EBBC}"/>
              </a:ext>
            </a:extLst>
          </p:cNvPr>
          <p:cNvSpPr txBox="1"/>
          <p:nvPr/>
        </p:nvSpPr>
        <p:spPr>
          <a:xfrm>
            <a:off x="613995" y="323464"/>
            <a:ext cx="10947889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pl-PL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pl-PL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7. W </a:t>
            </a:r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trakcie adaptacji kadra daje wsparcie rodzicom w sytuacjach dla nich trudnych: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Dyspozycyjność całego personelu żłobka dla rodzica, który również, tak jak dziecko, pozostaje w procesie adaptacji: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Dyżur telefoniczny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Kontakt mailowy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Możliwość konsultacji z psychologiem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Spotkanie psychologa z kadrą opiekuńczą i rozmowa na temat tego jak pracować z rodzicem w czasie adaptacji </a:t>
            </a: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r>
              <a:rPr lang="pl-PL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*Opracowano na bazie </a:t>
            </a:r>
            <a:r>
              <a:rPr lang="pl-PL" i="1" dirty="0">
                <a:latin typeface="Calibri" panose="020F0502020204030204" pitchFamily="34" charset="0"/>
                <a:cs typeface="Calibri" panose="020F0502020204030204" pitchFamily="34" charset="0"/>
              </a:rPr>
              <a:t>Standardów opieki i edukacji dzieci do lat 3 opracowanych przez Fundację Jana Amosa Komeńskiego.</a:t>
            </a:r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0989930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ccentBoxVTI">
      <a:dk1>
        <a:srgbClr val="000000"/>
      </a:dk1>
      <a:lt1>
        <a:sysClr val="window" lastClr="FFFFFF"/>
      </a:lt1>
      <a:dk2>
        <a:srgbClr val="262626"/>
      </a:dk2>
      <a:lt2>
        <a:srgbClr val="FFFFFF"/>
      </a:lt2>
      <a:accent1>
        <a:srgbClr val="F5A700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584</Words>
  <Application>Microsoft Office PowerPoint</Application>
  <PresentationFormat>Panoramiczny</PresentationFormat>
  <Paragraphs>54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0" baseType="lpstr">
      <vt:lpstr>Arial</vt:lpstr>
      <vt:lpstr>Avenir Next LT Pro</vt:lpstr>
      <vt:lpstr>Calibri</vt:lpstr>
      <vt:lpstr>Engram Warsaw</vt:lpstr>
      <vt:lpstr>AccentBoxVTI</vt:lpstr>
      <vt:lpstr>HARMONOGRAM ADAPTACJI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Agnieszka Piątek</dc:creator>
  <cp:lastModifiedBy>Agnieszka Piątek</cp:lastModifiedBy>
  <cp:revision>43</cp:revision>
  <dcterms:created xsi:type="dcterms:W3CDTF">2023-03-20T11:53:13Z</dcterms:created>
  <dcterms:modified xsi:type="dcterms:W3CDTF">2025-09-12T06:56:29Z</dcterms:modified>
</cp:coreProperties>
</file>