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8" r:id="rId3"/>
    <p:sldId id="259" r:id="rId4"/>
    <p:sldId id="260" r:id="rId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Styl pośredni 4 — Ak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Styl pośredni 3 — Ak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8AA868-8872-43E4-8C98-D34DABD1FD38}" type="datetimeFigureOut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12-09-2025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7C6C3F-668B-4AF5-BFA9-0F657EB068D6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560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8AA868-8872-43E4-8C98-D34DABD1FD38}" type="datetimeFigureOut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12-09-2025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7C6C3F-668B-4AF5-BFA9-0F657EB068D6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0515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8AA868-8872-43E4-8C98-D34DABD1FD38}" type="datetimeFigureOut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12-09-2025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7C6C3F-668B-4AF5-BFA9-0F657EB068D6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85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8AA868-8872-43E4-8C98-D34DABD1FD38}" type="datetimeFigureOut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12-09-2025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7C6C3F-668B-4AF5-BFA9-0F657EB068D6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02005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8AA868-8872-43E4-8C98-D34DABD1FD38}" type="datetimeFigureOut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12-09-2025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7C6C3F-668B-4AF5-BFA9-0F657EB068D6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62587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8AA868-8872-43E4-8C98-D34DABD1FD38}" type="datetimeFigureOut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12-09-2025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7C6C3F-668B-4AF5-BFA9-0F657EB068D6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07376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8AA868-8872-43E4-8C98-D34DABD1FD38}" type="datetimeFigureOut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12-09-2025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7C6C3F-668B-4AF5-BFA9-0F657EB068D6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91500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8AA868-8872-43E4-8C98-D34DABD1FD38}" type="datetimeFigureOut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12-09-2025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7C6C3F-668B-4AF5-BFA9-0F657EB068D6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31925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8AA868-8872-43E4-8C98-D34DABD1FD38}" type="datetimeFigureOut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12-09-2025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7C6C3F-668B-4AF5-BFA9-0F657EB068D6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52671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8AA868-8872-43E4-8C98-D34DABD1FD38}" type="datetimeFigureOut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12-09-2025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7C6C3F-668B-4AF5-BFA9-0F657EB068D6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70281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8AA868-8872-43E4-8C98-D34DABD1FD38}" type="datetimeFigureOut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12-09-2025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7C6C3F-668B-4AF5-BFA9-0F657EB068D6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1187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8AA868-8872-43E4-8C98-D34DABD1FD38}" type="datetimeFigureOut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12-09-2025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7C6C3F-668B-4AF5-BFA9-0F657EB068D6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40823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8AA868-8872-43E4-8C98-D34DABD1FD38}" type="datetimeFigureOut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12-09-2025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7C6C3F-668B-4AF5-BFA9-0F657EB068D6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68972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8AA868-8872-43E4-8C98-D34DABD1FD38}" type="datetimeFigureOut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12-09-2025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7C6C3F-668B-4AF5-BFA9-0F657EB068D6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01837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8AA868-8872-43E4-8C98-D34DABD1FD38}" type="datetimeFigureOut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12-09-2025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7C6C3F-668B-4AF5-BFA9-0F657EB068D6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551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8AA868-8872-43E4-8C98-D34DABD1FD38}" type="datetimeFigureOut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12-09-2025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7C6C3F-668B-4AF5-BFA9-0F657EB068D6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2768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8AA868-8872-43E4-8C98-D34DABD1FD38}" type="datetimeFigureOut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12-09-2025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7C6C3F-668B-4AF5-BFA9-0F657EB068D6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2151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8AA868-8872-43E4-8C98-D34DABD1FD38}" type="datetimeFigureOut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12-09-2025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7C6C3F-668B-4AF5-BFA9-0F657EB068D6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3248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8AA868-8872-43E4-8C98-D34DABD1FD38}" type="datetimeFigureOut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12-09-2025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7C6C3F-668B-4AF5-BFA9-0F657EB068D6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2260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8AA868-8872-43E4-8C98-D34DABD1FD38}" type="datetimeFigureOut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12-09-2025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7C6C3F-668B-4AF5-BFA9-0F657EB068D6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9200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8AA868-8872-43E4-8C98-D34DABD1FD38}" type="datetimeFigureOut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12-09-2025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7C6C3F-668B-4AF5-BFA9-0F657EB068D6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4749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8AA868-8872-43E4-8C98-D34DABD1FD38}" type="datetimeFigureOut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12-09-2025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7C6C3F-668B-4AF5-BFA9-0F657EB068D6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9157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8AA868-8872-43E4-8C98-D34DABD1FD38}" type="datetimeFigureOut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12-09-2025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7C6C3F-668B-4AF5-BFA9-0F657EB068D6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1605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8AA868-8872-43E4-8C98-D34DABD1FD38}" type="datetimeFigureOut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12-09-2025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7C6C3F-668B-4AF5-BFA9-0F657EB068D6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1827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0B7997F7-D849-1C68-29FE-DA617098489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3585" b="909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r>
              <a:rPr lang="pl-PL" sz="4000" dirty="0" smtClean="0">
                <a:latin typeface="Calibri"/>
                <a:cs typeface="Calibri Light"/>
              </a:rPr>
              <a:t>PRZYKŁADOWY JADŁOSPIS</a:t>
            </a:r>
            <a:endParaRPr lang="pl-PL" sz="4000" b="1" dirty="0">
              <a:latin typeface="Calibri"/>
              <a:cs typeface="Calibri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477980" y="4731811"/>
            <a:ext cx="4023359" cy="120814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pl-PL" sz="2000" dirty="0">
                <a:cs typeface="Calibri"/>
              </a:rPr>
              <a:t>Żłobek nr </a:t>
            </a:r>
            <a:r>
              <a:rPr lang="pl-PL" sz="2000" dirty="0" smtClean="0">
                <a:cs typeface="Calibri"/>
              </a:rPr>
              <a:t>81</a:t>
            </a:r>
            <a:endParaRPr lang="en-US" sz="2000" dirty="0">
              <a:ea typeface="+mn-lt"/>
              <a:cs typeface="+mn-lt"/>
            </a:endParaRP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pl-PL" sz="2000" dirty="0">
                <a:cs typeface="Calibri"/>
              </a:rPr>
              <a:t>ul. </a:t>
            </a:r>
            <a:r>
              <a:rPr lang="pl-PL" sz="2000" dirty="0" smtClean="0">
                <a:cs typeface="Calibri"/>
              </a:rPr>
              <a:t>Korotyńskiego 13</a:t>
            </a:r>
            <a:endParaRPr lang="pl-PL" sz="2000" dirty="0">
              <a:ea typeface="+mn-lt"/>
              <a:cs typeface="+mn-lt"/>
            </a:endParaRP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pl-PL" sz="2000" dirty="0" smtClean="0">
                <a:cs typeface="Calibri"/>
              </a:rPr>
              <a:t>02 -121 </a:t>
            </a:r>
            <a:r>
              <a:rPr lang="pl-PL" sz="2000" dirty="0" smtClean="0">
                <a:cs typeface="Calibri"/>
              </a:rPr>
              <a:t>Warszawa</a:t>
            </a:r>
            <a:endParaRPr lang="pl-PL" sz="20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0ECA8744-F1A7-DBD9-7AD7-A1C4A90E1F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26" y="41295"/>
            <a:ext cx="2743200" cy="1770669"/>
          </a:xfrm>
          <a:prstGeom prst="rect">
            <a:avLst/>
          </a:prstGeom>
        </p:spPr>
      </p:pic>
      <p:sp>
        <p:nvSpPr>
          <p:cNvPr id="7" name="TextBox 1">
            <a:extLst>
              <a:ext uri="{FF2B5EF4-FFF2-40B4-BE49-F238E27FC236}">
                <a16:creationId xmlns:a16="http://schemas.microsoft.com/office/drawing/2014/main" id="{54607A6D-97E6-A4CA-A66C-6FA2DEBA770A}"/>
              </a:ext>
            </a:extLst>
          </p:cNvPr>
          <p:cNvSpPr txBox="1"/>
          <p:nvPr/>
        </p:nvSpPr>
        <p:spPr>
          <a:xfrm>
            <a:off x="247476" y="6404464"/>
            <a:ext cx="2743200" cy="2616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ngram Warsaw"/>
                <a:ea typeface="+mn-ea"/>
                <a:cs typeface="+mn-cs"/>
              </a:rPr>
              <a:t>#</a:t>
            </a:r>
            <a:r>
              <a:rPr kumimoji="0" lang="pl-PL" sz="1100" b="0" i="0" u="none" strike="noStrike" kern="1200" cap="none" spc="0" normalizeH="0" baseline="0" noProof="0">
                <a:ln>
                  <a:noFill/>
                </a:ln>
                <a:solidFill>
                  <a:srgbClr val="0091CF"/>
                </a:solidFill>
                <a:effectLst/>
                <a:uLnTx/>
                <a:uFillTx/>
                <a:latin typeface="Engram Warsaw"/>
                <a:ea typeface="+mn-ea"/>
                <a:cs typeface="+mn-cs"/>
              </a:rPr>
              <a:t>WARSZAWA</a:t>
            </a:r>
            <a:r>
              <a:rPr kumimoji="0" lang="pl-PL" sz="1100" b="0" i="0" u="none" strike="noStrike" kern="1200" cap="none" spc="0" normalizeH="0" baseline="0" noProof="0">
                <a:ln>
                  <a:noFill/>
                </a:ln>
                <a:solidFill>
                  <a:srgbClr val="FAB036"/>
                </a:solidFill>
                <a:effectLst/>
                <a:uLnTx/>
                <a:uFillTx/>
                <a:latin typeface="Engram Warsaw"/>
                <a:ea typeface="+mn-ea"/>
                <a:cs typeface="+mn-cs"/>
              </a:rPr>
              <a:t>DLA</a:t>
            </a:r>
            <a:r>
              <a:rPr kumimoji="0" lang="pl-PL" sz="1100" b="0" i="0" u="none" strike="noStrike" kern="1200" cap="none" spc="0" normalizeH="0" baseline="0" noProof="0">
                <a:ln>
                  <a:noFill/>
                </a:ln>
                <a:solidFill>
                  <a:srgbClr val="E53629"/>
                </a:solidFill>
                <a:effectLst/>
                <a:uLnTx/>
                <a:uFillTx/>
                <a:latin typeface="Engram Warsaw"/>
                <a:ea typeface="+mn-ea"/>
                <a:cs typeface="+mn-cs"/>
              </a:rPr>
              <a:t>NAJMŁODSZYCH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8815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>
            <a:extLst>
              <a:ext uri="{FF2B5EF4-FFF2-40B4-BE49-F238E27FC236}">
                <a16:creationId xmlns:a16="http://schemas.microsoft.com/office/drawing/2014/main" id="{AF3BA0F2-88A0-4705-B550-5E836DA8B44F}"/>
              </a:ext>
            </a:extLst>
          </p:cNvPr>
          <p:cNvSpPr/>
          <p:nvPr/>
        </p:nvSpPr>
        <p:spPr>
          <a:xfrm>
            <a:off x="0" y="6505303"/>
            <a:ext cx="12192000" cy="35269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4A157962-5ABC-40EA-899C-D2B81A99393D}"/>
              </a:ext>
            </a:extLst>
          </p:cNvPr>
          <p:cNvSpPr/>
          <p:nvPr/>
        </p:nvSpPr>
        <p:spPr>
          <a:xfrm>
            <a:off x="3687199" y="6488668"/>
            <a:ext cx="48176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m.st. Warszawa | Zespół Żłobków m.st. Warszawy</a:t>
            </a:r>
          </a:p>
        </p:txBody>
      </p:sp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4208913"/>
              </p:ext>
            </p:extLst>
          </p:nvPr>
        </p:nvGraphicFramePr>
        <p:xfrm>
          <a:off x="572134" y="237894"/>
          <a:ext cx="10882804" cy="601637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938722">
                  <a:extLst>
                    <a:ext uri="{9D8B030D-6E8A-4147-A177-3AD203B41FA5}">
                      <a16:colId xmlns:a16="http://schemas.microsoft.com/office/drawing/2014/main" val="515014432"/>
                    </a:ext>
                  </a:extLst>
                </a:gridCol>
                <a:gridCol w="2434311">
                  <a:extLst>
                    <a:ext uri="{9D8B030D-6E8A-4147-A177-3AD203B41FA5}">
                      <a16:colId xmlns:a16="http://schemas.microsoft.com/office/drawing/2014/main" val="3604422427"/>
                    </a:ext>
                  </a:extLst>
                </a:gridCol>
                <a:gridCol w="2657058">
                  <a:extLst>
                    <a:ext uri="{9D8B030D-6E8A-4147-A177-3AD203B41FA5}">
                      <a16:colId xmlns:a16="http://schemas.microsoft.com/office/drawing/2014/main" val="1679004994"/>
                    </a:ext>
                  </a:extLst>
                </a:gridCol>
                <a:gridCol w="2036548">
                  <a:extLst>
                    <a:ext uri="{9D8B030D-6E8A-4147-A177-3AD203B41FA5}">
                      <a16:colId xmlns:a16="http://schemas.microsoft.com/office/drawing/2014/main" val="3059044746"/>
                    </a:ext>
                  </a:extLst>
                </a:gridCol>
                <a:gridCol w="2816165">
                  <a:extLst>
                    <a:ext uri="{9D8B030D-6E8A-4147-A177-3AD203B41FA5}">
                      <a16:colId xmlns:a16="http://schemas.microsoft.com/office/drawing/2014/main" val="450077774"/>
                    </a:ext>
                  </a:extLst>
                </a:gridCol>
              </a:tblGrid>
              <a:tr h="170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DATA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ŚNIADANIE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DRUGIE DANIE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ZUPA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 dirty="0">
                          <a:effectLst/>
                        </a:rPr>
                        <a:t>PODWIECZOREK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 anchor="ctr"/>
                </a:tc>
                <a:extLst>
                  <a:ext uri="{0D108BD9-81ED-4DB2-BD59-A6C34878D82A}">
                    <a16:rowId xmlns:a16="http://schemas.microsoft.com/office/drawing/2014/main" val="2981516142"/>
                  </a:ext>
                </a:extLst>
              </a:tr>
              <a:tr h="11500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 dirty="0">
                          <a:effectLst/>
                        </a:rPr>
                        <a:t>Poniedziałek</a:t>
                      </a:r>
                      <a:br>
                        <a:rPr lang="pl-PL" sz="800" dirty="0">
                          <a:effectLst/>
                        </a:rPr>
                      </a:b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 dirty="0">
                          <a:effectLst/>
                        </a:rPr>
                        <a:t>Płatki żytnie na mleku,  pieczywo mieszane z masłem, polędwicą drobiową, papryką żółtą. D/M- masło flora, Płatki na napoju migdałowym  II śniadanie: jabłko, banan, pomarańcza. 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Ziemniaki z koperkiem, klopsiki drobiowe (filet z indyka)  w sosie własnym, mini marchewka gotowana  na jarzynkę z dodatkiem masła, surówka wielowarzywna ( marchewka, pietruszka, por,  cebulka, szczypior, seler naciowy, pomidor) jogurt naturalny. D/M- olejem. Kompot wieloowocowy. ( brzoskwinia, owoce mieszane)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Zupa krem z groszku zielonego  z warzywami, włoszczyzną, grzankami.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Racuchy drożdżowe, mleczko waniliowe do picia D/M- Racuchy na napoju owsianym.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extLst>
                  <a:ext uri="{0D108BD9-81ED-4DB2-BD59-A6C34878D82A}">
                    <a16:rowId xmlns:a16="http://schemas.microsoft.com/office/drawing/2014/main" val="3069806671"/>
                  </a:ext>
                </a:extLst>
              </a:tr>
              <a:tr h="2385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Alergeny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Gluten, białko mleka krowiego, jajo kurze, soja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Gluten, jaja  kurze, seler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Gluten, seler,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Gluten, seler, białko mleka krowiego,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extLst>
                  <a:ext uri="{0D108BD9-81ED-4DB2-BD59-A6C34878D82A}">
                    <a16:rowId xmlns:a16="http://schemas.microsoft.com/office/drawing/2014/main" val="64947505"/>
                  </a:ext>
                </a:extLst>
              </a:tr>
              <a:tr h="7752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Wtorek</a:t>
                      </a:r>
                      <a:br>
                        <a:rPr lang="pl-PL" sz="800">
                          <a:effectLst/>
                        </a:rPr>
                      </a:b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Kawa zbożowa  na mleku, pieczywo mieszane z masłem, serem żółtym mierzwionym, rzodkiewką,  siekaną natka pietruszki.   D/M-  masło flora, wędlinką, kaszka bezmleczno-zbożowa  II śniadanie: arbuz, jabłko, banan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Ryż  pełnoziarnisty, klopsiki drobiowo-cielęce w sosie musztardowym. brukselka gotowana na jarzynkę, surówka colesław z kapusty białej  z jabłkiem, cebulką ,  olejem. Kompot wieloowocowy (owoce mieszane, śliwka)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Zupa z fasolki szparagowej kolorowej z warzywami, natką pietruszki,  ziemniakami, koperkiem,  zaprawiana jogurtem naturalnym.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Muffinki czekoladowe, mleczko do picia  D/M- mufinki czekoladowe na napoju orkiszowym, napój orkiszowy do picia, chrupki kukurydziane.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extLst>
                  <a:ext uri="{0D108BD9-81ED-4DB2-BD59-A6C34878D82A}">
                    <a16:rowId xmlns:a16="http://schemas.microsoft.com/office/drawing/2014/main" val="2091515318"/>
                  </a:ext>
                </a:extLst>
              </a:tr>
              <a:tr h="2385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Alergeny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Gluten, białko mleka krowiego, jajo kurze, soja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Gluten, jaja  kurze,  seler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Gluten, seler,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Gluten, seler, białko mleka krowiego, jajo kurze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extLst>
                  <a:ext uri="{0D108BD9-81ED-4DB2-BD59-A6C34878D82A}">
                    <a16:rowId xmlns:a16="http://schemas.microsoft.com/office/drawing/2014/main" val="3230648443"/>
                  </a:ext>
                </a:extLst>
              </a:tr>
              <a:tr h="9029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Środa</a:t>
                      </a:r>
                      <a:br>
                        <a:rPr lang="pl-PL" sz="800">
                          <a:effectLst/>
                        </a:rPr>
                      </a:b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Kasza  manna  na mleku, pieczywo mieszane z masłem,  pasta z pieczonego buraka z dodatkiem pestek słonecznika i sezamu, papryką żółtą, szczypiorkiem, rumianek z cytrynką D/m- masło flora, kaszka bezmleczno-zbożowa.  II śniadanie: banan, jabłko, mandarynka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Ziemniaki z  koperkiem, roladki z ryby(  morszczuk dorsz), d-br- kotlecik warzywny,  kalafior gotowany na jarzynkę, surówka z cukinii z jabłkiem,  rodzynkami z dodatkiem jogurtu (d/m- olejem) . Kompot brzoskwiniowy.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Zupa  brukselkowa  z warzywami, ryżem białym , natka pietruszki, koperkiem.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 Babeczki twarogowo- truskawkowe, D/M- ciasteczka minii zoo,  mięta do picia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extLst>
                  <a:ext uri="{0D108BD9-81ED-4DB2-BD59-A6C34878D82A}">
                    <a16:rowId xmlns:a16="http://schemas.microsoft.com/office/drawing/2014/main" val="2900397413"/>
                  </a:ext>
                </a:extLst>
              </a:tr>
              <a:tr h="2385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Alergeny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Gluten, białko mleka krowiego, jajo kurze, soja, seler, laktoza, gorczyca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Gluten, jaja  kurze, białko mleka krowiego, seler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Gluten, seler, białko mleka krowiego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Gluten, seler, białko mleka krowiego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extLst>
                  <a:ext uri="{0D108BD9-81ED-4DB2-BD59-A6C34878D82A}">
                    <a16:rowId xmlns:a16="http://schemas.microsoft.com/office/drawing/2014/main" val="3608151802"/>
                  </a:ext>
                </a:extLst>
              </a:tr>
              <a:tr h="8859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Czwartek</a:t>
                      </a:r>
                      <a:br>
                        <a:rPr lang="pl-PL" sz="800">
                          <a:effectLst/>
                        </a:rPr>
                      </a:b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Kasza bulgur na mleku, pieczywo mieszane z masłem, plasterkiem jaja gotowanego,  rzodkiewką i szczypiorkiem,   (d/m- masło flora, ) II śniadanie: jabłko, pomarańcza, mandarynka.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Makaron  gotowany, pieczeń ze schabu wieprzowego,  sos jarzynowy,  fasolka szparagowa żółta  gotowana na jarzynkę, sałatka  z pora jabłkiem, sokiem z cytryny , , jogurtem naturalnym (d/m- oliwą z oliwek)   Kompot owocowy. (owoce mieszane, żurawina)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Zupa z ogórka świeżego z ziemniakami, warzywami, natka pietruszki, koperkiem, zabielana jogurtem naturalnym. D/M- b.j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Serek Danio o smaku wiśniowo- truskawkowym z migdałami.  D/M-ryż gotowany z musem wiśniowym z rodzynkami.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extLst>
                  <a:ext uri="{0D108BD9-81ED-4DB2-BD59-A6C34878D82A}">
                    <a16:rowId xmlns:a16="http://schemas.microsoft.com/office/drawing/2014/main" val="988828130"/>
                  </a:ext>
                </a:extLst>
              </a:tr>
              <a:tr h="2385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Alergeny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Gluten, białko mleka krowiego, jajo kurze, soja, seler, laktoza, gorczyca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Gluten, jaja  kurze, białko mleka krowiego, seler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Gluten, seler, białko mleka krowiego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Gluten, białko mleka krowiego, jajo kurze,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extLst>
                  <a:ext uri="{0D108BD9-81ED-4DB2-BD59-A6C34878D82A}">
                    <a16:rowId xmlns:a16="http://schemas.microsoft.com/office/drawing/2014/main" val="3670707538"/>
                  </a:ext>
                </a:extLst>
              </a:tr>
              <a:tr h="8944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Piątek</a:t>
                      </a:r>
                      <a:br>
                        <a:rPr lang="pl-PL" sz="800">
                          <a:effectLst/>
                        </a:rPr>
                      </a:b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 Płatki jęczmienne błyskawiczne  na mleku, pieczywo mieszane z masłem, plasterkiem sera mozzarelli, miodem, rumianek do picia (d/m- masło flora, miodem, kaszka bezmleczna). II śniadanie: ,jabłko,  winogrono białe, pomarańcza, mandarynka.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Ziemniaki  puree  kotleciki pożarskie  z indyka i kurczaka  zapiekane w piecu konwekcyjno- parowym,  burak  gotowany na jarzynkę, surówka z kapusty włoskiej, koperku, jabłka, oleju. Kompot śliwkowy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Zupa z cukinii  z warzywami, natka pietruszki, koperkiem, kaszą bulgur.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Biszkopt z wanilią, maślanka czereśniowa do picia, d/m- napój owsiany z czereśnią, herbatniki mini zoo.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extLst>
                  <a:ext uri="{0D108BD9-81ED-4DB2-BD59-A6C34878D82A}">
                    <a16:rowId xmlns:a16="http://schemas.microsoft.com/office/drawing/2014/main" val="789154095"/>
                  </a:ext>
                </a:extLst>
              </a:tr>
              <a:tr h="2385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Alergeny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Gluten, białko mleka krowiego, laktoza,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Gluten, jaja  kurze, białko mleka krowiego, seler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Gluten, seler, białko mleka krowiego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 dirty="0">
                          <a:effectLst/>
                        </a:rPr>
                        <a:t>Gluten, seler, białko mleka krowiego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68" marR="28968" marT="0" marB="0"/>
                </a:tc>
                <a:extLst>
                  <a:ext uri="{0D108BD9-81ED-4DB2-BD59-A6C34878D82A}">
                    <a16:rowId xmlns:a16="http://schemas.microsoft.com/office/drawing/2014/main" val="38685656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4161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>
            <a:extLst>
              <a:ext uri="{FF2B5EF4-FFF2-40B4-BE49-F238E27FC236}">
                <a16:creationId xmlns:a16="http://schemas.microsoft.com/office/drawing/2014/main" id="{AF3BA0F2-88A0-4705-B550-5E836DA8B44F}"/>
              </a:ext>
            </a:extLst>
          </p:cNvPr>
          <p:cNvSpPr/>
          <p:nvPr/>
        </p:nvSpPr>
        <p:spPr>
          <a:xfrm>
            <a:off x="0" y="6505303"/>
            <a:ext cx="12192000" cy="35269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4A157962-5ABC-40EA-899C-D2B81A99393D}"/>
              </a:ext>
            </a:extLst>
          </p:cNvPr>
          <p:cNvSpPr/>
          <p:nvPr/>
        </p:nvSpPr>
        <p:spPr>
          <a:xfrm>
            <a:off x="3687199" y="6488668"/>
            <a:ext cx="48176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m.st. Warszawa | Zespół Żłobków m.st. Warszawy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8764266"/>
              </p:ext>
            </p:extLst>
          </p:nvPr>
        </p:nvGraphicFramePr>
        <p:xfrm>
          <a:off x="343591" y="232757"/>
          <a:ext cx="11504816" cy="614001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992374">
                  <a:extLst>
                    <a:ext uri="{9D8B030D-6E8A-4147-A177-3AD203B41FA5}">
                      <a16:colId xmlns:a16="http://schemas.microsoft.com/office/drawing/2014/main" val="2115109407"/>
                    </a:ext>
                  </a:extLst>
                </a:gridCol>
                <a:gridCol w="2573446">
                  <a:extLst>
                    <a:ext uri="{9D8B030D-6E8A-4147-A177-3AD203B41FA5}">
                      <a16:colId xmlns:a16="http://schemas.microsoft.com/office/drawing/2014/main" val="2913535785"/>
                    </a:ext>
                  </a:extLst>
                </a:gridCol>
                <a:gridCol w="2808924">
                  <a:extLst>
                    <a:ext uri="{9D8B030D-6E8A-4147-A177-3AD203B41FA5}">
                      <a16:colId xmlns:a16="http://schemas.microsoft.com/office/drawing/2014/main" val="1991461085"/>
                    </a:ext>
                  </a:extLst>
                </a:gridCol>
                <a:gridCol w="2152949">
                  <a:extLst>
                    <a:ext uri="{9D8B030D-6E8A-4147-A177-3AD203B41FA5}">
                      <a16:colId xmlns:a16="http://schemas.microsoft.com/office/drawing/2014/main" val="4206356697"/>
                    </a:ext>
                  </a:extLst>
                </a:gridCol>
                <a:gridCol w="2977123">
                  <a:extLst>
                    <a:ext uri="{9D8B030D-6E8A-4147-A177-3AD203B41FA5}">
                      <a16:colId xmlns:a16="http://schemas.microsoft.com/office/drawing/2014/main" val="232700191"/>
                    </a:ext>
                  </a:extLst>
                </a:gridCol>
              </a:tblGrid>
              <a:tr h="8004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 dirty="0">
                          <a:effectLst/>
                        </a:rPr>
                        <a:t>Poniedziałek</a:t>
                      </a:r>
                      <a:br>
                        <a:rPr lang="pl-PL" sz="800" dirty="0">
                          <a:effectLst/>
                        </a:rPr>
                      </a:b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Płatki gryczane  na mleku, pieczywo mieszane z masłem  polędwicą wieprzową, papryką czerwoną,  mięta do picia D/M- masło flora, chleb bezglutenowy II śniadanie: jabłko, winogrono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Ryż jaśminowy kurczak w sosie słodko- kwaśnym, (ananas mrożony, pomidory konserwowe, przecier pomidorowy, pomidory suszone w zalewie), dynia gotowana na jarzynkę, surówka z selera z cebulką,   jabłkiem, jogurtem naturalnym D/M- oliwą z oliwek. Kompot czereśniowy. 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Barszcz czerwony z ziemniakami, warzywami, natką pietruszki, koperkiem, zabielany jogurtem naturalnym. D/M- bez jogurtu.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 dirty="0">
                          <a:effectLst/>
                        </a:rPr>
                        <a:t>Strucla drożdżowa, kefir brzoskwiniowy do picia. D- placuszki drożdżowe na napoju roślinnym, herbatka owocowa.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extLst>
                  <a:ext uri="{0D108BD9-81ED-4DB2-BD59-A6C34878D82A}">
                    <a16:rowId xmlns:a16="http://schemas.microsoft.com/office/drawing/2014/main" val="4123351322"/>
                  </a:ext>
                </a:extLst>
              </a:tr>
              <a:tr h="2286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Alergeny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Gluten, białko mleka krowiego, jajo kurze, soja, seler, laktoza, gorczyca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Gluten, jaja  kurze, białko mleka krowiego, seler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Gluten, seler,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Gluten, seler, białko mleka krowiego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extLst>
                  <a:ext uri="{0D108BD9-81ED-4DB2-BD59-A6C34878D82A}">
                    <a16:rowId xmlns:a16="http://schemas.microsoft.com/office/drawing/2014/main" val="2351508992"/>
                  </a:ext>
                </a:extLst>
              </a:tr>
              <a:tr h="7595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Wtorek</a:t>
                      </a:r>
                      <a:br>
                        <a:rPr lang="pl-PL" sz="800">
                          <a:effectLst/>
                        </a:rPr>
                      </a:b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Makaron na mleku, pieczywo mieszane z masłem, pasta z gotowanej pietruszki na napoju ryżowym, pestkami słonecznika, , plasterkiem ogórka  kiszonego, herbatka z cytrynką  D/m- masło flora, II śniadanie: gruszka, jabłko, banan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Ziemniaki z koperkiem, kuleczki rybne (dorsz) w sosie limonkowym, kapusta kiszona gotowana na jarzynkę, surówka z marchewki, jabłka, szczypiorku, kefiru D/m- oleju. Kompot wiśniowy.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Krupnik z warzywami, kaszą jęczmienną , cebulką smażoną, natką, koperkiem.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Jogurt gruszkowo-biszkoptowy. D/M- mleczko kokosowe.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extLst>
                  <a:ext uri="{0D108BD9-81ED-4DB2-BD59-A6C34878D82A}">
                    <a16:rowId xmlns:a16="http://schemas.microsoft.com/office/drawing/2014/main" val="185254982"/>
                  </a:ext>
                </a:extLst>
              </a:tr>
              <a:tr h="2286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Alergeny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Gluten, białko mleka krowiego, jajo kurze, soja, seler, laktoza, gorczyca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Gluten, jaja  kurze, białko mleka krowiego, seler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Gluten, seler,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Gluten, seler, białko mleka krowiego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extLst>
                  <a:ext uri="{0D108BD9-81ED-4DB2-BD59-A6C34878D82A}">
                    <a16:rowId xmlns:a16="http://schemas.microsoft.com/office/drawing/2014/main" val="2068520165"/>
                  </a:ext>
                </a:extLst>
              </a:tr>
              <a:tr h="8004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Środa</a:t>
                      </a:r>
                      <a:br>
                        <a:rPr lang="pl-PL" sz="800">
                          <a:effectLst/>
                        </a:rPr>
                      </a:b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Mleko z miodem, pieczywo mieszane z masłem, plasterkiem pomidorka,  frittata z jajkiem, cukinią, brokułem . D/M- masło flora, polędwica z kurczaka, kaszka bezmleczna,  II śniadanie: jabłko, gruszka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Ziemniaki  z koperkiem, jeżyki z mięsa mieszanego (filet z indyka, wołowina, schab)fasolka zielona szparagowa  na jarzynkę,  surówka z kapusty białej z dodatkiem pomidorka malinowego, rzodkiewki, kukurydzą , olejem. Kompot żurawinowo -wiśniowy.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 dirty="0">
                          <a:effectLst/>
                        </a:rPr>
                        <a:t>Ryżanka z warzywami, natka pietruszki, koperkiem.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Legumina na mleku, polana musem dyniowo-owocowym (dynia, truskawka, czereśnia). Legumina na napoju ryżowym z musem dyniowo-owocowym.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extLst>
                  <a:ext uri="{0D108BD9-81ED-4DB2-BD59-A6C34878D82A}">
                    <a16:rowId xmlns:a16="http://schemas.microsoft.com/office/drawing/2014/main" val="2168055305"/>
                  </a:ext>
                </a:extLst>
              </a:tr>
              <a:tr h="2286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Alergeny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Gluten, białko mleka krowiego, jajo kurze, cytrusy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Gluten, jaja  kurze, białko mleka krowiego, seler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Gluten, seler, białko mleka krowiego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Gluten,  białko mleka krowiego, jajo kurze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extLst>
                  <a:ext uri="{0D108BD9-81ED-4DB2-BD59-A6C34878D82A}">
                    <a16:rowId xmlns:a16="http://schemas.microsoft.com/office/drawing/2014/main" val="3883980129"/>
                  </a:ext>
                </a:extLst>
              </a:tr>
              <a:tr h="9474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Czwartek</a:t>
                      </a:r>
                      <a:br>
                        <a:rPr lang="pl-PL" sz="800">
                          <a:effectLst/>
                        </a:rPr>
                      </a:b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Komosa ryżowa na mleku, pieczywo   z masłem  (d/m- masło flora) ,pastą humus (pestki słonecznika, fasolka biała konserwowa, czosnek), papryką żółtą, herbatka owocowa z dodatkiem cytrynki. II śniadanie: jabłko  banan,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Kluski kładzione, klopsiki wołowo- drobiowe (wołowina, filet z kurczaka)  w sosie ciemnym, kapusta czerwona gotowana na jarzynkę, surówka z kalafiora i papryki czerwonej z dodatkiem jogurtu naturalnego, D/m- olejem. Kompot porzeczkowy.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 Zupa marchewkowa z warzywami, ziemniakami, koncentratem pomidorowym, zabielana jogurtem naturalnym. D/M- bj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Sałatka jarzynowa , groszkiem konserwowym, jajkiem, musztardą,  jogurtem naturalnym, herbata owocowa do picia  Diety: sałatka jarzynowa z olejem.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extLst>
                  <a:ext uri="{0D108BD9-81ED-4DB2-BD59-A6C34878D82A}">
                    <a16:rowId xmlns:a16="http://schemas.microsoft.com/office/drawing/2014/main" val="1570811438"/>
                  </a:ext>
                </a:extLst>
              </a:tr>
              <a:tr h="2286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Alergeny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Gluten, białko mleka krowiego, jajo kurze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Gluten, jaja  kurze, białko mleka krowiego, seler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Gluten, seler, białko mleka krowiego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Gluten, seler, białko mleka krowiego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extLst>
                  <a:ext uri="{0D108BD9-81ED-4DB2-BD59-A6C34878D82A}">
                    <a16:rowId xmlns:a16="http://schemas.microsoft.com/office/drawing/2014/main" val="4049381326"/>
                  </a:ext>
                </a:extLst>
              </a:tr>
              <a:tr h="8004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Piątek</a:t>
                      </a:r>
                      <a:br>
                        <a:rPr lang="pl-PL" sz="800">
                          <a:effectLst/>
                        </a:rPr>
                      </a:b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Kakao na mleku, pieczywo mieszane z masłem, wędlinką (polędwica z kurczaka, szynka wieprzowa) ) D/M-kakao na napoju sojowym, masło flora.  II śniadanie: banan,  winogrono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Kasza owsiana ,  kotleciki pieczone z dorsza, sos cytrynowo-koperkowy, kalafior z marchewką mini gotowany na jarzynkę, surówka z kapusty pekińskiej, ogórka kiszonego, pomidora suszonego, jabłka, olejem. Kompot jabłkowo-wiśniowy.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Zupa brokułowa z warzywami, ziemniakami,  koperkiem, natką pietruszki.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Makaron czterojajeczny z twarogiem i musem truskawkowym. D/M- makaron z musem truskawkowym.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extLst>
                  <a:ext uri="{0D108BD9-81ED-4DB2-BD59-A6C34878D82A}">
                    <a16:rowId xmlns:a16="http://schemas.microsoft.com/office/drawing/2014/main" val="3361757328"/>
                  </a:ext>
                </a:extLst>
              </a:tr>
              <a:tr h="2286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Alergeny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Gluten, białko mleka krowiego, jajo kurze, cytrusy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Gluten, jaja  kurze, białko mleka krowiego, seler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Gluten, seler, białko mleka krowiego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 dirty="0">
                          <a:effectLst/>
                        </a:rPr>
                        <a:t>Gluten, białko mleka krowiego, jajo kurze,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extLst>
                  <a:ext uri="{0D108BD9-81ED-4DB2-BD59-A6C34878D82A}">
                    <a16:rowId xmlns:a16="http://schemas.microsoft.com/office/drawing/2014/main" val="1941291673"/>
                  </a:ext>
                </a:extLst>
              </a:tr>
              <a:tr h="122515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Dzieci w grupie niemowlęcej posiłki mają dostosowane do indywidualnych potrzeb.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</a:rPr>
                        <a:t> 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500">
                          <a:effectLst/>
                        </a:rPr>
                        <a:t> </a:t>
                      </a:r>
                      <a:endParaRPr lang="pl-P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 anchor="ctr"/>
                </a:tc>
                <a:extLst>
                  <a:ext uri="{0D108BD9-81ED-4DB2-BD59-A6C34878D82A}">
                    <a16:rowId xmlns:a16="http://schemas.microsoft.com/office/drawing/2014/main" val="1510313836"/>
                  </a:ext>
                </a:extLst>
              </a:tr>
              <a:tr h="710588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800" dirty="0">
                          <a:effectLst/>
                        </a:rPr>
                        <a:t>Dzieci przebywające na diecie mają zapewnione kaszki bezmleczno-ryżowe owocowe i kleiki bezmleczne, kaszki mleczno-ryżowe z owocami.</a:t>
                      </a:r>
                      <a:br>
                        <a:rPr lang="pl-PL" sz="800" dirty="0">
                          <a:effectLst/>
                        </a:rPr>
                      </a:br>
                      <a:r>
                        <a:rPr lang="pl-PL" sz="800" dirty="0">
                          <a:effectLst/>
                        </a:rPr>
                        <a:t>Ponadto wszystkie dzieci dostają wodę na żądanie. Dodatkiem do zup jest wysokiej jakości oliwa z oliwek lub masło.</a:t>
                      </a:r>
                      <a:br>
                        <a:rPr lang="pl-PL" sz="800" dirty="0">
                          <a:effectLst/>
                        </a:rPr>
                      </a:br>
                      <a:r>
                        <a:rPr lang="pl-PL" sz="800" dirty="0">
                          <a:effectLst/>
                        </a:rPr>
                        <a:t>Informacje o składnikach alergennych użytych do przygotowania posiłków zgodnie z jadłospisem opracowano zgodnie z Rozporządzeniem Parlamentu Europejskiego i Rady (UE) nr 1169/2011 z dnia 25 października 2011 r. w sprawie przekazywania konsumentom informacji na temat żywności (…).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57" marR="27257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0302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06137"/>
      </p:ext>
    </p:extLst>
  </p:cSld>
  <p:clrMapOvr>
    <a:masterClrMapping/>
  </p:clrMapOvr>
</p:sld>
</file>

<file path=ppt/theme/theme1.xml><?xml version="1.0" encoding="utf-8"?>
<a:theme xmlns:a="http://schemas.openxmlformats.org/drawingml/2006/main" name="1_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1455</Words>
  <Application>Microsoft Office PowerPoint</Application>
  <PresentationFormat>Panoramiczny</PresentationFormat>
  <Paragraphs>116</Paragraphs>
  <Slides>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Engram Warsaw</vt:lpstr>
      <vt:lpstr>Times New Roman</vt:lpstr>
      <vt:lpstr>1_Motyw pakietu Office</vt:lpstr>
      <vt:lpstr>Motyw pakietu Office</vt:lpstr>
      <vt:lpstr>PRZYKŁADOWY JADŁOSPIS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PRZYKŁADOWY JADŁOSPIS</dc:title>
  <dc:creator>Elżbieta Grzymkowska</dc:creator>
  <cp:lastModifiedBy>Agnieszka Piątek</cp:lastModifiedBy>
  <cp:revision>3</cp:revision>
  <dcterms:created xsi:type="dcterms:W3CDTF">2023-04-20T10:51:15Z</dcterms:created>
  <dcterms:modified xsi:type="dcterms:W3CDTF">2025-09-12T06:57:35Z</dcterms:modified>
</cp:coreProperties>
</file>