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0" r:id="rId6"/>
    <p:sldId id="261" r:id="rId7"/>
    <p:sldId id="263" r:id="rId8"/>
    <p:sldId id="264" r:id="rId9"/>
  </p:sldIdLst>
  <p:sldSz cx="12192000" cy="6858000"/>
  <p:notesSz cx="6792913" cy="992505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opławska Julia" initials="PJ" lastIdx="2" clrIdx="0">
    <p:extLst>
      <p:ext uri="{19B8F6BF-5375-455C-9EA6-DF929625EA0E}">
        <p15:presenceInfo xmlns:p15="http://schemas.microsoft.com/office/powerpoint/2012/main" userId="S-1-5-21-2141459047-2080261149-618671499-1820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284B98-F799-4CAB-8481-F2ECA91FCFFC}" v="24" dt="2023-03-20T12:47:39.623"/>
  </p1510:revLst>
</p1510:revInfo>
</file>

<file path=ppt/tableStyles.xml><?xml version="1.0" encoding="utf-8"?>
<a:tblStyleLst xmlns:a="http://schemas.openxmlformats.org/drawingml/2006/main" def="{5C22544A-7EE6-4342-B048-85BDC9FD1C3A}">
  <a:tblStyle styleId="{69C7853C-536D-4A76-A0AE-DD22124D55A5}" styleName="Styl z motywem 1 — Ak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115" d="100"/>
          <a:sy n="115" d="100"/>
        </p:scale>
        <p:origin x="186" y="11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F98AA868-8872-43E4-8C98-D34DABD1FD38}" type="datetimeFigureOut">
              <a:rPr lang="pl-PL" smtClean="0"/>
              <a:t>12-09-2025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3391757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98AA868-8872-43E4-8C98-D34DABD1FD38}" type="datetimeFigureOut">
              <a:rPr lang="pl-PL" smtClean="0"/>
              <a:t>12-09-2025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2454508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98AA868-8872-43E4-8C98-D34DABD1FD38}" type="datetimeFigureOut">
              <a:rPr lang="pl-PL" smtClean="0"/>
              <a:t>12-09-2025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34038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98AA868-8872-43E4-8C98-D34DABD1FD38}" type="datetimeFigureOut">
              <a:rPr lang="pl-PL" smtClean="0"/>
              <a:t>12-09-2025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967380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F98AA868-8872-43E4-8C98-D34DABD1FD38}" type="datetimeFigureOut">
              <a:rPr lang="pl-PL" smtClean="0"/>
              <a:t>12-09-2025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323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F98AA868-8872-43E4-8C98-D34DABD1FD38}" type="datetimeFigureOut">
              <a:rPr lang="pl-PL" smtClean="0"/>
              <a:t>12-09-2025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388303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F98AA868-8872-43E4-8C98-D34DABD1FD38}" type="datetimeFigureOut">
              <a:rPr lang="pl-PL" smtClean="0"/>
              <a:t>12-09-2025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961808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F98AA868-8872-43E4-8C98-D34DABD1FD38}" type="datetimeFigureOut">
              <a:rPr lang="pl-PL" smtClean="0"/>
              <a:t>12-09-2025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544797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98AA868-8872-43E4-8C98-D34DABD1FD38}" type="datetimeFigureOut">
              <a:rPr lang="pl-PL" smtClean="0"/>
              <a:t>12-09-2025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850839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98AA868-8872-43E4-8C98-D34DABD1FD38}" type="datetimeFigureOut">
              <a:rPr lang="pl-PL" smtClean="0"/>
              <a:t>12-09-2025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2715530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98AA868-8872-43E4-8C98-D34DABD1FD38}" type="datetimeFigureOut">
              <a:rPr lang="pl-PL" smtClean="0"/>
              <a:t>12-09-2025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3024906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AA868-8872-43E4-8C98-D34DABD1FD38}" type="datetimeFigureOut">
              <a:rPr lang="pl-PL" smtClean="0"/>
              <a:t>12-09-2025</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7C6C3F-668B-4AF5-BFA9-0F657EB068D6}" type="slidenum">
              <a:rPr lang="pl-PL" smtClean="0"/>
              <a:t>‹#›</a:t>
            </a:fld>
            <a:endParaRPr lang="pl-PL"/>
          </a:p>
        </p:txBody>
      </p:sp>
    </p:spTree>
    <p:extLst>
      <p:ext uri="{BB962C8B-B14F-4D97-AF65-F5344CB8AC3E}">
        <p14:creationId xmlns:p14="http://schemas.microsoft.com/office/powerpoint/2010/main" val="3926633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a:extLst>
              <a:ext uri="{FF2B5EF4-FFF2-40B4-BE49-F238E27FC236}">
                <a16:creationId xmlns:a16="http://schemas.microsoft.com/office/drawing/2014/main" id="{0B7997F7-D849-1C68-29FE-DA6170984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8402" y="0"/>
            <a:ext cx="9415829" cy="685800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ytuł 1"/>
          <p:cNvSpPr>
            <a:spLocks noGrp="1"/>
          </p:cNvSpPr>
          <p:nvPr>
            <p:ph type="ctrTitle"/>
          </p:nvPr>
        </p:nvSpPr>
        <p:spPr>
          <a:xfrm>
            <a:off x="477981" y="1122363"/>
            <a:ext cx="4023360" cy="3204134"/>
          </a:xfrm>
        </p:spPr>
        <p:txBody>
          <a:bodyPr anchor="b">
            <a:normAutofit/>
          </a:bodyPr>
          <a:lstStyle/>
          <a:p>
            <a:r>
              <a:rPr lang="pl-PL" sz="4000" b="1" dirty="0">
                <a:latin typeface="Calibri"/>
                <a:cs typeface="Calibri Light"/>
              </a:rPr>
              <a:t>MUZYKA</a:t>
            </a:r>
            <a:br>
              <a:rPr lang="pl-PL" sz="4000" b="1" dirty="0">
                <a:latin typeface="Calibri"/>
                <a:cs typeface="Calibri Light"/>
              </a:rPr>
            </a:br>
            <a:r>
              <a:rPr lang="pl-PL" sz="4000" b="1" dirty="0">
                <a:latin typeface="Calibri"/>
                <a:cs typeface="Calibri Light"/>
              </a:rPr>
              <a:t> W ŻŁOBKU</a:t>
            </a:r>
            <a:endParaRPr lang="pl-PL" sz="4000" b="1" dirty="0">
              <a:latin typeface="Calibri"/>
              <a:cs typeface="Calibri"/>
            </a:endParaRPr>
          </a:p>
        </p:txBody>
      </p:sp>
      <p:sp>
        <p:nvSpPr>
          <p:cNvPr id="3" name="Podtytuł 2"/>
          <p:cNvSpPr>
            <a:spLocks noGrp="1"/>
          </p:cNvSpPr>
          <p:nvPr>
            <p:ph type="subTitle" idx="1"/>
          </p:nvPr>
        </p:nvSpPr>
        <p:spPr>
          <a:xfrm>
            <a:off x="477980" y="4731811"/>
            <a:ext cx="4023359" cy="1208141"/>
          </a:xfrm>
        </p:spPr>
        <p:txBody>
          <a:bodyPr vert="horz" lIns="91440" tIns="45720" rIns="91440" bIns="45720" rtlCol="0" anchor="t">
            <a:normAutofit/>
          </a:bodyPr>
          <a:lstStyle/>
          <a:p>
            <a:pPr algn="l">
              <a:lnSpc>
                <a:spcPct val="110000"/>
              </a:lnSpc>
              <a:spcBef>
                <a:spcPts val="0"/>
              </a:spcBef>
            </a:pPr>
            <a:r>
              <a:rPr lang="pl-PL" sz="2000" dirty="0">
                <a:cs typeface="Calibri"/>
              </a:rPr>
              <a:t>Żłobek nr </a:t>
            </a:r>
            <a:r>
              <a:rPr lang="pl-PL" sz="2000" dirty="0" smtClean="0">
                <a:cs typeface="Calibri"/>
              </a:rPr>
              <a:t>81</a:t>
            </a:r>
            <a:endParaRPr lang="en-US" sz="2000" dirty="0">
              <a:ea typeface="+mn-lt"/>
              <a:cs typeface="+mn-lt"/>
            </a:endParaRPr>
          </a:p>
          <a:p>
            <a:pPr algn="l">
              <a:lnSpc>
                <a:spcPct val="110000"/>
              </a:lnSpc>
              <a:spcBef>
                <a:spcPts val="0"/>
              </a:spcBef>
            </a:pPr>
            <a:r>
              <a:rPr lang="pl-PL" sz="2000" dirty="0">
                <a:cs typeface="Calibri"/>
              </a:rPr>
              <a:t>ul. </a:t>
            </a:r>
            <a:r>
              <a:rPr lang="pl-PL" sz="2000" dirty="0" smtClean="0">
                <a:cs typeface="Calibri"/>
              </a:rPr>
              <a:t>Korotyńskiego 13</a:t>
            </a:r>
            <a:endParaRPr lang="pl-PL" sz="2000" dirty="0">
              <a:ea typeface="+mn-lt"/>
              <a:cs typeface="+mn-lt"/>
            </a:endParaRPr>
          </a:p>
          <a:p>
            <a:pPr algn="l">
              <a:lnSpc>
                <a:spcPct val="110000"/>
              </a:lnSpc>
              <a:spcBef>
                <a:spcPts val="0"/>
              </a:spcBef>
            </a:pPr>
            <a:r>
              <a:rPr lang="pl-PL" sz="2000" dirty="0" smtClean="0">
                <a:cs typeface="Calibri"/>
              </a:rPr>
              <a:t>02-121 </a:t>
            </a:r>
            <a:r>
              <a:rPr lang="pl-PL" sz="2000" dirty="0" smtClean="0">
                <a:cs typeface="Calibri"/>
              </a:rPr>
              <a:t>Warszawa</a:t>
            </a:r>
            <a:endParaRPr lang="pl-PL" dirty="0"/>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6">
            <a:extLst>
              <a:ext uri="{FF2B5EF4-FFF2-40B4-BE49-F238E27FC236}">
                <a16:creationId xmlns:a16="http://schemas.microsoft.com/office/drawing/2014/main" id="{0ECA8744-F1A7-DBD9-7AD7-A1C4A90E1F89}"/>
              </a:ext>
            </a:extLst>
          </p:cNvPr>
          <p:cNvPicPr>
            <a:picLocks noChangeAspect="1"/>
          </p:cNvPicPr>
          <p:nvPr/>
        </p:nvPicPr>
        <p:blipFill>
          <a:blip r:embed="rId3"/>
          <a:stretch>
            <a:fillRect/>
          </a:stretch>
        </p:blipFill>
        <p:spPr>
          <a:xfrm>
            <a:off x="58326" y="41295"/>
            <a:ext cx="2743200" cy="1770669"/>
          </a:xfrm>
          <a:prstGeom prst="rect">
            <a:avLst/>
          </a:prstGeom>
        </p:spPr>
      </p:pic>
      <p:sp>
        <p:nvSpPr>
          <p:cNvPr id="7" name="TextBox 1">
            <a:extLst>
              <a:ext uri="{FF2B5EF4-FFF2-40B4-BE49-F238E27FC236}">
                <a16:creationId xmlns:a16="http://schemas.microsoft.com/office/drawing/2014/main" id="{54607A6D-97E6-A4CA-A66C-6FA2DEBA770A}"/>
              </a:ext>
            </a:extLst>
          </p:cNvPr>
          <p:cNvSpPr txBox="1"/>
          <p:nvPr/>
        </p:nvSpPr>
        <p:spPr>
          <a:xfrm>
            <a:off x="247476" y="6404464"/>
            <a:ext cx="2743200" cy="26161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1100">
                <a:latin typeface="Engram Warsaw"/>
              </a:rPr>
              <a:t>#</a:t>
            </a:r>
            <a:r>
              <a:rPr lang="pl-PL" sz="1100">
                <a:solidFill>
                  <a:srgbClr val="0091CF"/>
                </a:solidFill>
                <a:latin typeface="Engram Warsaw"/>
              </a:rPr>
              <a:t>WARSZAWA</a:t>
            </a:r>
            <a:r>
              <a:rPr lang="pl-PL" sz="1100">
                <a:solidFill>
                  <a:srgbClr val="FAB036"/>
                </a:solidFill>
                <a:latin typeface="Engram Warsaw"/>
              </a:rPr>
              <a:t>DLA</a:t>
            </a:r>
            <a:r>
              <a:rPr lang="pl-PL" sz="1100">
                <a:solidFill>
                  <a:srgbClr val="E53629"/>
                </a:solidFill>
                <a:latin typeface="Engram Warsaw"/>
              </a:rPr>
              <a:t>NAJMŁODSZYCH</a:t>
            </a:r>
            <a:endParaRPr lang="en-US"/>
          </a:p>
        </p:txBody>
      </p:sp>
    </p:spTree>
    <p:extLst>
      <p:ext uri="{BB962C8B-B14F-4D97-AF65-F5344CB8AC3E}">
        <p14:creationId xmlns:p14="http://schemas.microsoft.com/office/powerpoint/2010/main" val="650317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595162" y="409277"/>
            <a:ext cx="11001675" cy="4989186"/>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pl-PL" sz="2000" b="1" dirty="0"/>
              <a:t>W warszawskich żłobkach publicznych przyjęto standardy pracy w zakresie realizacji działań umuzykalniających dzieci, są nimi:</a:t>
            </a:r>
          </a:p>
          <a:p>
            <a:endParaRPr lang="pl-PL" dirty="0"/>
          </a:p>
          <a:p>
            <a:pPr>
              <a:lnSpc>
                <a:spcPct val="150000"/>
              </a:lnSpc>
            </a:pPr>
            <a:r>
              <a:rPr lang="pl-PL" dirty="0"/>
              <a:t>1. Uważnie wybieramy utwory muzyczne, które towarzyszą dzieciom podczas różnych aktywności w ciągu dnia, biorąc pod uwagę indywidualne potrzeby i preferencje dzieci</a:t>
            </a:r>
          </a:p>
          <a:p>
            <a:pPr>
              <a:lnSpc>
                <a:spcPct val="150000"/>
              </a:lnSpc>
            </a:pPr>
            <a:r>
              <a:rPr lang="pl-PL" dirty="0"/>
              <a:t>2. Dzieci w czasie pobytu w żłobku mają możliwość poznania i zabawy gotowymi i zrobionymi przez siebie instrumentami</a:t>
            </a:r>
          </a:p>
          <a:p>
            <a:pPr>
              <a:lnSpc>
                <a:spcPct val="150000"/>
              </a:lnSpc>
            </a:pPr>
            <a:r>
              <a:rPr lang="pl-PL" dirty="0"/>
              <a:t>3. Opiekunki codziennie proponują dzieciom zabawy z muzyką</a:t>
            </a:r>
          </a:p>
          <a:p>
            <a:pPr>
              <a:lnSpc>
                <a:spcPct val="150000"/>
              </a:lnSpc>
            </a:pPr>
            <a:endParaRPr lang="pl-PL" dirty="0"/>
          </a:p>
          <a:p>
            <a:pPr>
              <a:lnSpc>
                <a:spcPct val="150000"/>
              </a:lnSpc>
            </a:pPr>
            <a:r>
              <a:rPr lang="pl-PL" dirty="0"/>
              <a:t>W naszym żłobku podejmujemy różne działania, które uwzględniając specyfikę naszej placówki np. liczbę i liczebność grup, które wspierają realizację standardów każdego dnia. Zachęcamy Państwa do zapoznania się z naszymi propozycjami w tym obszarze.</a:t>
            </a:r>
            <a:endParaRPr lang="en-US"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06704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642183" y="1453088"/>
            <a:ext cx="10907634" cy="4939814"/>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pl-PL" sz="1400" dirty="0" smtClean="0"/>
              <a:t>Utwory muzyczne, które wykorzystujemy w codziennej pracy ściśle związane są z planami dydaktycznymi grupy na daną porę roku i przyjętymi w nich tematami tygodnia. Wykorzystujemy różne gatunki muzyki, dzięki czemu nasi podopieczni oprócz najbardziej popularnych utworów dla najmłodszych, zapoznają się również z muzyką klasyczną, czy muzyką innych kręgów kulturowych. W naszej pracy wykorzystujemy również takie formy umuzykalniania jak Aktywne Słuchanie Muzyki według </a:t>
            </a:r>
            <a:r>
              <a:rPr lang="pl-PL" sz="1400" dirty="0" err="1" smtClean="0"/>
              <a:t>Batii</a:t>
            </a:r>
            <a:r>
              <a:rPr lang="pl-PL" sz="1400" dirty="0" smtClean="0"/>
              <a:t> Strauss</a:t>
            </a:r>
            <a:r>
              <a:rPr lang="pl-PL" sz="1400" dirty="0"/>
              <a:t> </a:t>
            </a:r>
            <a:r>
              <a:rPr lang="pl-PL" sz="1400" dirty="0" smtClean="0"/>
              <a:t>czy formy zaczerpnięte z pedagogiki zabawy </a:t>
            </a:r>
            <a:r>
              <a:rPr lang="pl-PL" sz="1400" dirty="0" err="1" smtClean="0"/>
              <a:t>Klanzy</a:t>
            </a:r>
            <a:r>
              <a:rPr lang="pl-PL" sz="1400" dirty="0" smtClean="0"/>
              <a:t>.</a:t>
            </a:r>
          </a:p>
          <a:p>
            <a:pPr algn="just">
              <a:lnSpc>
                <a:spcPct val="150000"/>
              </a:lnSpc>
            </a:pPr>
            <a:endParaRPr lang="pl-PL" sz="1400" dirty="0" smtClean="0"/>
          </a:p>
          <a:p>
            <a:pPr algn="just">
              <a:lnSpc>
                <a:spcPct val="150000"/>
              </a:lnSpc>
            </a:pPr>
            <a:r>
              <a:rPr lang="pl-PL" sz="1400" dirty="0" smtClean="0">
                <a:latin typeface="Calibri" panose="020F0502020204030204" pitchFamily="34" charset="0"/>
                <a:ea typeface="Calibri" panose="020F0502020204030204" pitchFamily="34" charset="0"/>
                <a:cs typeface="Calibri" panose="020F0502020204030204" pitchFamily="34" charset="0"/>
              </a:rPr>
              <a:t>Muzykę wykorzystujemy na wiele sposobów. Korzystamy z muzyki w sposób </a:t>
            </a:r>
            <a:r>
              <a:rPr lang="pl-PL" sz="1400" dirty="0">
                <a:latin typeface="Calibri" panose="020F0502020204030204" pitchFamily="34" charset="0"/>
                <a:ea typeface="Calibri" panose="020F0502020204030204" pitchFamily="34" charset="0"/>
                <a:cs typeface="Calibri" panose="020F0502020204030204" pitchFamily="34" charset="0"/>
              </a:rPr>
              <a:t>celowy, </a:t>
            </a:r>
            <a:r>
              <a:rPr lang="pl-PL" sz="1400" dirty="0" smtClean="0">
                <a:latin typeface="Calibri" panose="020F0502020204030204" pitchFamily="34" charset="0"/>
                <a:ea typeface="Calibri" panose="020F0502020204030204" pitchFamily="34" charset="0"/>
                <a:cs typeface="Calibri" panose="020F0502020204030204" pitchFamily="34" charset="0"/>
              </a:rPr>
              <a:t>nie włączamy jej </a:t>
            </a:r>
            <a:r>
              <a:rPr lang="pl-PL" sz="1400" dirty="0">
                <a:latin typeface="Calibri" panose="020F0502020204030204" pitchFamily="34" charset="0"/>
                <a:ea typeface="Calibri" panose="020F0502020204030204" pitchFamily="34" charset="0"/>
                <a:cs typeface="Calibri" panose="020F0502020204030204" pitchFamily="34" charset="0"/>
              </a:rPr>
              <a:t>w trakcie swobodnych zabaw dzieci, aby ograniczać napływające do dzieci bodźce i wspomagać ich koncentrację uwagi. </a:t>
            </a:r>
            <a:r>
              <a:rPr lang="pl-PL" sz="1400" dirty="0" smtClean="0">
                <a:latin typeface="Calibri" panose="020F0502020204030204" pitchFamily="34" charset="0"/>
                <a:ea typeface="Calibri" panose="020F0502020204030204" pitchFamily="34" charset="0"/>
                <a:cs typeface="Calibri" panose="020F0502020204030204" pitchFamily="34" charset="0"/>
              </a:rPr>
              <a:t>Muzyka najczęściej służy jako wprowadzenie tematyczne do zajęć dydaktycznych. Organizujemy również zajęcia relaksacyjne przy muzyce. Zdarza się, że muzyka klasyczna lub relaksacyjna towarzyszy nam podczas zajęć plastycznych – malujemy wtedy w rytm muzyki. W ciągu dnia proponujemy dzieciom zabawy zorganizowane przy muzyce – śpiewamy, gramy na instrumentach, tańczymy. Nasi podopieczni bardzo lubią piosenki z pokazywaniem, czy z elementami dźwiękonaśladowczymi. Dlatego szczególnie dbamy, aby właśnie takie utwory były zawsze obecne w planach dydaktycznych dostępnych dla rodziców w szatni. Niektóre z naszych grup tworzą podarunkowe śpiewniki, z których ich podopieczni wraz z rodzicami mogą razem śpiewać ulubione piosenki.</a:t>
            </a:r>
          </a:p>
          <a:p>
            <a:pPr algn="just">
              <a:lnSpc>
                <a:spcPct val="150000"/>
              </a:lnSpc>
            </a:pPr>
            <a:endParaRPr lang="pl-PL" sz="1400" dirty="0" smtClean="0">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r>
              <a:rPr lang="pl-PL" sz="1400" dirty="0" smtClean="0">
                <a:latin typeface="Calibri" panose="020F0502020204030204" pitchFamily="34" charset="0"/>
                <a:ea typeface="Calibri" panose="020F0502020204030204" pitchFamily="34" charset="0"/>
                <a:cs typeface="Calibri" panose="020F0502020204030204" pitchFamily="34" charset="0"/>
              </a:rPr>
              <a:t>Rodzice również angażują się w realizację standardu muzycznego organizując dzieciom możliwość uczestniczenia w zajęciach </a:t>
            </a:r>
            <a:r>
              <a:rPr lang="pl-PL" sz="1400" dirty="0" err="1" smtClean="0">
                <a:latin typeface="Calibri" panose="020F0502020204030204" pitchFamily="34" charset="0"/>
                <a:ea typeface="Calibri" panose="020F0502020204030204" pitchFamily="34" charset="0"/>
                <a:cs typeface="Calibri" panose="020F0502020204030204" pitchFamily="34" charset="0"/>
              </a:rPr>
              <a:t>gordonowskich</a:t>
            </a:r>
            <a:r>
              <a:rPr lang="pl-PL" sz="1400" dirty="0" smtClean="0">
                <a:latin typeface="Calibri" panose="020F0502020204030204" pitchFamily="34" charset="0"/>
                <a:ea typeface="Calibri" panose="020F0502020204030204" pitchFamily="34" charset="0"/>
                <a:cs typeface="Calibri" panose="020F0502020204030204" pitchFamily="34" charset="0"/>
              </a:rPr>
              <a:t> na terenie placówki. </a:t>
            </a:r>
            <a:endParaRPr lang="en-US" sz="1400" dirty="0">
              <a:latin typeface="Calibri" panose="020F0502020204030204" pitchFamily="34" charset="0"/>
              <a:ea typeface="Calibri" panose="020F0502020204030204" pitchFamily="34" charset="0"/>
              <a:cs typeface="Calibri" panose="020F0502020204030204" pitchFamily="34" charset="0"/>
            </a:endParaRPr>
          </a:p>
        </p:txBody>
      </p:sp>
      <p:sp>
        <p:nvSpPr>
          <p:cNvPr id="6" name="pole tekstowe 5">
            <a:extLst>
              <a:ext uri="{FF2B5EF4-FFF2-40B4-BE49-F238E27FC236}">
                <a16:creationId xmlns:a16="http://schemas.microsoft.com/office/drawing/2014/main" id="{D0B23D37-23C8-45F3-AE4C-73717F0B2682}"/>
              </a:ext>
            </a:extLst>
          </p:cNvPr>
          <p:cNvSpPr txBox="1"/>
          <p:nvPr/>
        </p:nvSpPr>
        <p:spPr>
          <a:xfrm>
            <a:off x="620780" y="372730"/>
            <a:ext cx="10311063" cy="967957"/>
          </a:xfrm>
          <a:prstGeom prst="rect">
            <a:avLst/>
          </a:prstGeom>
          <a:noFill/>
        </p:spPr>
        <p:txBody>
          <a:bodyPr wrap="square" rtlCol="0">
            <a:spAutoFit/>
          </a:bodyPr>
          <a:lstStyle/>
          <a:p>
            <a:pPr>
              <a:lnSpc>
                <a:spcPct val="150000"/>
              </a:lnSpc>
            </a:pPr>
            <a:r>
              <a:rPr lang="pl-PL" sz="2000" b="1" dirty="0"/>
              <a:t>Uważnie wybieramy utwory muzyczne, które towarzyszą dzieciom podczas różnych aktywności w ciągu dnia, biorąc pod uwagę indywidualne potrzeby i preferencje dzieci</a:t>
            </a:r>
            <a:endParaRPr lang="pl-PL" sz="2400" b="1" dirty="0"/>
          </a:p>
        </p:txBody>
      </p:sp>
    </p:spTree>
    <p:extLst>
      <p:ext uri="{BB962C8B-B14F-4D97-AF65-F5344CB8AC3E}">
        <p14:creationId xmlns:p14="http://schemas.microsoft.com/office/powerpoint/2010/main" val="2644673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665750" y="1465965"/>
            <a:ext cx="5843115" cy="4939814"/>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pl-PL" sz="1600" dirty="0" smtClean="0"/>
              <a:t>W ramach zajęć tworzymy z dziećmi ręcznie robione instrumenty – grzechotki, bębenki. Każda grupa posiada na swoim wyposażeniu zestaw gotowych instrumentów, z których korzystamy w trakcie aktywności zorganizowanych oraz, które są dla dzieci dostępne w trakcie ich swobodnej zabawy w kąciku muzycznym. Nasza kadra angażuje się również w organizację zajęć dydaktycznych, na których dzieci poznają różne instrumenty – opiekunki korzystają z własnych zasobów, aby pokazać dzieciom prawdziwe instrumenty, a także są otwarte na wizyty rodziców, którzy dysponują instrumentami, które chcieliby zaprezentować w naszych grupach. Podczas zajęć </a:t>
            </a:r>
            <a:r>
              <a:rPr lang="pl-PL" sz="1600" dirty="0" err="1" smtClean="0"/>
              <a:t>gordonowskich</a:t>
            </a:r>
            <a:r>
              <a:rPr lang="pl-PL" sz="1600" dirty="0" smtClean="0"/>
              <a:t> prowadzące również często pokazują dzieciom instrumenty, np. ukulele. </a:t>
            </a:r>
          </a:p>
          <a:p>
            <a:pPr>
              <a:lnSpc>
                <a:spcPct val="150000"/>
              </a:lnSpc>
            </a:pPr>
            <a:endParaRPr lang="pl-PL" i="1" dirty="0">
              <a:solidFill>
                <a:srgbClr val="FF0000"/>
              </a:solidFill>
            </a:endParaRPr>
          </a:p>
        </p:txBody>
      </p:sp>
      <p:sp>
        <p:nvSpPr>
          <p:cNvPr id="6" name="pole tekstowe 5">
            <a:extLst>
              <a:ext uri="{FF2B5EF4-FFF2-40B4-BE49-F238E27FC236}">
                <a16:creationId xmlns:a16="http://schemas.microsoft.com/office/drawing/2014/main" id="{D0B23D37-23C8-45F3-AE4C-73717F0B2682}"/>
              </a:ext>
            </a:extLst>
          </p:cNvPr>
          <p:cNvSpPr txBox="1"/>
          <p:nvPr/>
        </p:nvSpPr>
        <p:spPr>
          <a:xfrm>
            <a:off x="620780" y="372730"/>
            <a:ext cx="10311063" cy="967957"/>
          </a:xfrm>
          <a:prstGeom prst="rect">
            <a:avLst/>
          </a:prstGeom>
          <a:noFill/>
        </p:spPr>
        <p:txBody>
          <a:bodyPr wrap="square" rtlCol="0">
            <a:spAutoFit/>
          </a:bodyPr>
          <a:lstStyle/>
          <a:p>
            <a:pPr>
              <a:lnSpc>
                <a:spcPct val="150000"/>
              </a:lnSpc>
            </a:pPr>
            <a:r>
              <a:rPr lang="pl-PL" sz="2000" b="1" dirty="0"/>
              <a:t>Dzieci w czasie pobytu w żłobku mają możliwość poznania i zabawy gotowymi i zrobionymi przez siebie instrumentami</a:t>
            </a:r>
          </a:p>
        </p:txBody>
      </p:sp>
      <p:pic>
        <p:nvPicPr>
          <p:cNvPr id="9" name="Obraz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4078" y="1889301"/>
            <a:ext cx="2283120" cy="3044160"/>
          </a:xfrm>
          <a:prstGeom prst="rect">
            <a:avLst/>
          </a:prstGeom>
        </p:spPr>
      </p:pic>
    </p:spTree>
    <p:extLst>
      <p:ext uri="{BB962C8B-B14F-4D97-AF65-F5344CB8AC3E}">
        <p14:creationId xmlns:p14="http://schemas.microsoft.com/office/powerpoint/2010/main" val="3158358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620780" y="1109325"/>
            <a:ext cx="11001675" cy="1938992"/>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pl-PL" sz="1600" dirty="0" smtClean="0"/>
              <a:t>Dbamy o to, aby kąciki zabaw umuzykalniających były zlokalizowane w miejscu dostępnym dla dzieci. Instrumenty mogą być wyeksponowane na regale na wysokości dzieci, aby bez problemu mogły sięgnąć po ulubiony instrument. Czasami kącik tworzy specjalnie oznaczone pudełko, również zlokalizowane tak, aby dzieci miały do niego swobodny dostęp, w którym znajdują się ulubione instrumenty naszych podopiecznych. Kącik w trakcie roku żłobkowego może zmieniać swój wygląd, jednak niezmienne jest to, że korzystamy z nich codziennie wspólnie muzykując.</a:t>
            </a: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
        <p:nvSpPr>
          <p:cNvPr id="6" name="pole tekstowe 5">
            <a:extLst>
              <a:ext uri="{FF2B5EF4-FFF2-40B4-BE49-F238E27FC236}">
                <a16:creationId xmlns:a16="http://schemas.microsoft.com/office/drawing/2014/main" id="{D0B23D37-23C8-45F3-AE4C-73717F0B2682}"/>
              </a:ext>
            </a:extLst>
          </p:cNvPr>
          <p:cNvSpPr txBox="1"/>
          <p:nvPr/>
        </p:nvSpPr>
        <p:spPr>
          <a:xfrm>
            <a:off x="620780" y="372730"/>
            <a:ext cx="10311063" cy="506292"/>
          </a:xfrm>
          <a:prstGeom prst="rect">
            <a:avLst/>
          </a:prstGeom>
          <a:noFill/>
        </p:spPr>
        <p:txBody>
          <a:bodyPr wrap="square" rtlCol="0">
            <a:spAutoFit/>
          </a:bodyPr>
          <a:lstStyle/>
          <a:p>
            <a:pPr>
              <a:lnSpc>
                <a:spcPct val="150000"/>
              </a:lnSpc>
            </a:pPr>
            <a:r>
              <a:rPr lang="pl-PL" sz="2000" b="1" dirty="0"/>
              <a:t>Kąciki zabaw umuzykalniających w naszym żłobku</a:t>
            </a:r>
            <a:endParaRPr lang="pl-PL" sz="2400" b="1" dirty="0"/>
          </a:p>
        </p:txBody>
      </p:sp>
      <p:pic>
        <p:nvPicPr>
          <p:cNvPr id="8" name="Obraz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93311" y="3278620"/>
            <a:ext cx="4056611" cy="3042459"/>
          </a:xfrm>
          <a:prstGeom prst="rect">
            <a:avLst/>
          </a:prstGeom>
        </p:spPr>
      </p:pic>
    </p:spTree>
    <p:extLst>
      <p:ext uri="{BB962C8B-B14F-4D97-AF65-F5344CB8AC3E}">
        <p14:creationId xmlns:p14="http://schemas.microsoft.com/office/powerpoint/2010/main" val="3095655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620780" y="1063334"/>
            <a:ext cx="10993043" cy="2031325"/>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pl-PL" sz="1400" dirty="0" smtClean="0"/>
              <a:t>Lista korzyści płynących z uczestniczenia dzieci w zabawach muzycznych może być bardzo długa. Kluczową rolę odgrywa umiejętny dobór form aktywności i właściwe ich przeprowadzenie. W naszym żłobku proponujemy dzieciom następujące formy aktywności: </a:t>
            </a:r>
          </a:p>
          <a:p>
            <a:pPr marL="285750" indent="-285750" algn="just">
              <a:lnSpc>
                <a:spcPct val="150000"/>
              </a:lnSpc>
              <a:buFont typeface="Arial" panose="020B0604020202020204" pitchFamily="34" charset="0"/>
              <a:buChar char="•"/>
            </a:pPr>
            <a:r>
              <a:rPr lang="pl-PL" sz="1400" dirty="0"/>
              <a:t>S</a:t>
            </a:r>
            <a:r>
              <a:rPr lang="pl-PL" sz="1400" dirty="0" smtClean="0"/>
              <a:t>wobodny </a:t>
            </a:r>
            <a:r>
              <a:rPr lang="pl-PL" sz="1400" dirty="0"/>
              <a:t>ruch przy </a:t>
            </a:r>
            <a:r>
              <a:rPr lang="pl-PL" sz="1400" dirty="0" smtClean="0"/>
              <a:t>muzyce</a:t>
            </a:r>
            <a:endParaRPr lang="pl-PL" sz="1400" dirty="0"/>
          </a:p>
          <a:p>
            <a:pPr marL="285750" indent="-285750" algn="just">
              <a:lnSpc>
                <a:spcPct val="150000"/>
              </a:lnSpc>
              <a:buFont typeface="Arial" panose="020B0604020202020204" pitchFamily="34" charset="0"/>
              <a:buChar char="•"/>
            </a:pPr>
            <a:r>
              <a:rPr lang="pl-PL" sz="1400" dirty="0"/>
              <a:t>Ruch z elementami choreografii </a:t>
            </a:r>
          </a:p>
          <a:p>
            <a:pPr marL="285750" indent="-285750" algn="just">
              <a:lnSpc>
                <a:spcPct val="150000"/>
              </a:lnSpc>
              <a:buFont typeface="Arial" panose="020B0604020202020204" pitchFamily="34" charset="0"/>
              <a:buChar char="•"/>
            </a:pPr>
            <a:r>
              <a:rPr lang="pl-PL" sz="1400" dirty="0"/>
              <a:t>Gra na </a:t>
            </a:r>
            <a:r>
              <a:rPr lang="pl-PL" sz="1400" dirty="0" smtClean="0"/>
              <a:t>instrumentach</a:t>
            </a:r>
          </a:p>
          <a:p>
            <a:pPr marL="285750" indent="-285750">
              <a:lnSpc>
                <a:spcPct val="150000"/>
              </a:lnSpc>
              <a:buFont typeface="Arial" panose="020B0604020202020204" pitchFamily="34" charset="0"/>
              <a:buChar char="•"/>
            </a:pPr>
            <a:endParaRPr lang="pl-PL" sz="1400" dirty="0">
              <a:latin typeface="Calibri" panose="020F0502020204030204" pitchFamily="34" charset="0"/>
              <a:ea typeface="Calibri" panose="020F0502020204030204" pitchFamily="34" charset="0"/>
              <a:cs typeface="Calibri" panose="020F0502020204030204" pitchFamily="34" charset="0"/>
            </a:endParaRPr>
          </a:p>
        </p:txBody>
      </p:sp>
      <p:sp>
        <p:nvSpPr>
          <p:cNvPr id="6" name="pole tekstowe 5">
            <a:extLst>
              <a:ext uri="{FF2B5EF4-FFF2-40B4-BE49-F238E27FC236}">
                <a16:creationId xmlns:a16="http://schemas.microsoft.com/office/drawing/2014/main" id="{D0B23D37-23C8-45F3-AE4C-73717F0B2682}"/>
              </a:ext>
            </a:extLst>
          </p:cNvPr>
          <p:cNvSpPr txBox="1"/>
          <p:nvPr/>
        </p:nvSpPr>
        <p:spPr>
          <a:xfrm>
            <a:off x="620780" y="372730"/>
            <a:ext cx="10311063" cy="506292"/>
          </a:xfrm>
          <a:prstGeom prst="rect">
            <a:avLst/>
          </a:prstGeom>
          <a:noFill/>
        </p:spPr>
        <p:txBody>
          <a:bodyPr wrap="square" rtlCol="0">
            <a:spAutoFit/>
          </a:bodyPr>
          <a:lstStyle/>
          <a:p>
            <a:pPr>
              <a:lnSpc>
                <a:spcPct val="150000"/>
              </a:lnSpc>
            </a:pPr>
            <a:r>
              <a:rPr lang="pl-PL" sz="2000" b="1" dirty="0"/>
              <a:t>Opiekunki codziennie proponują dzieciom zabawy z muzyką</a:t>
            </a:r>
            <a:endParaRPr lang="pl-PL" sz="2800" b="1" dirty="0"/>
          </a:p>
        </p:txBody>
      </p:sp>
      <p:sp>
        <p:nvSpPr>
          <p:cNvPr id="4" name="pole tekstowe 3"/>
          <p:cNvSpPr txBox="1"/>
          <p:nvPr/>
        </p:nvSpPr>
        <p:spPr>
          <a:xfrm>
            <a:off x="620780" y="3015562"/>
            <a:ext cx="4696690" cy="3613746"/>
          </a:xfrm>
          <a:prstGeom prst="rect">
            <a:avLst/>
          </a:prstGeom>
          <a:noFill/>
        </p:spPr>
        <p:txBody>
          <a:bodyPr wrap="square" rtlCol="0">
            <a:spAutoFit/>
          </a:bodyPr>
          <a:lstStyle/>
          <a:p>
            <a:pPr algn="just">
              <a:lnSpc>
                <a:spcPct val="150000"/>
              </a:lnSpc>
            </a:pPr>
            <a:r>
              <a:rPr lang="pl-PL" sz="1400" dirty="0" smtClean="0">
                <a:latin typeface="Calibri" panose="020F0502020204030204" pitchFamily="34" charset="0"/>
                <a:ea typeface="Calibri" panose="020F0502020204030204" pitchFamily="34" charset="0"/>
                <a:cs typeface="Calibri" panose="020F0502020204030204" pitchFamily="34" charset="0"/>
              </a:rPr>
              <a:t>W trakcie swobodnej aktywności ruchowej przy muzyce dzieci mają możliwość rozbudzania swojej kreatywności. To od nich zależy jak przedstawią jakiś ruch (np. szum drzew, lot motyla, galop konia). Przy okazji poznawania muzyki z różnych kontynentów, charakterystycznych dla innych kultur, dzieci często pierwszy raz pokazują w jaki sposób doświadczają nowej melodii. Do tej formy aktywności wykorzystujemy również różne rekwizyty, np. chusteczki przy zabawie do piosenki „Hej chusteczko</a:t>
            </a:r>
            <a:r>
              <a:rPr lang="pl-PL" sz="1400" dirty="0">
                <a:latin typeface="Calibri" panose="020F0502020204030204" pitchFamily="34" charset="0"/>
                <a:ea typeface="Calibri" panose="020F0502020204030204" pitchFamily="34" charset="0"/>
                <a:cs typeface="Calibri" panose="020F0502020204030204" pitchFamily="34" charset="0"/>
              </a:rPr>
              <a:t>” (Joanna Jabłońska </a:t>
            </a:r>
            <a:r>
              <a:rPr lang="pl-PL" sz="1400" dirty="0" smtClean="0">
                <a:latin typeface="Calibri" panose="020F0502020204030204" pitchFamily="34" charset="0"/>
                <a:ea typeface="Calibri" panose="020F0502020204030204" pitchFamily="34" charset="0"/>
                <a:cs typeface="Calibri" panose="020F0502020204030204" pitchFamily="34" charset="0"/>
              </a:rPr>
              <a:t>i </a:t>
            </a:r>
            <a:r>
              <a:rPr lang="pl-PL" sz="1400" dirty="0">
                <a:latin typeface="Calibri" panose="020F0502020204030204" pitchFamily="34" charset="0"/>
                <a:ea typeface="Calibri" panose="020F0502020204030204" pitchFamily="34" charset="0"/>
                <a:cs typeface="Calibri" panose="020F0502020204030204" pitchFamily="34" charset="0"/>
              </a:rPr>
              <a:t>Mateusz </a:t>
            </a:r>
            <a:r>
              <a:rPr lang="pl-PL" sz="1400" dirty="0" err="1" smtClean="0">
                <a:latin typeface="Calibri" panose="020F0502020204030204" pitchFamily="34" charset="0"/>
                <a:ea typeface="Calibri" panose="020F0502020204030204" pitchFamily="34" charset="0"/>
                <a:cs typeface="Calibri" panose="020F0502020204030204" pitchFamily="34" charset="0"/>
              </a:rPr>
              <a:t>Derelkowski</a:t>
            </a:r>
            <a:r>
              <a:rPr lang="pl-PL" sz="1400" dirty="0" smtClean="0">
                <a:latin typeface="Calibri" panose="020F0502020204030204" pitchFamily="34" charset="0"/>
                <a:ea typeface="Calibri" panose="020F0502020204030204" pitchFamily="34" charset="0"/>
                <a:cs typeface="Calibri" panose="020F0502020204030204" pitchFamily="34" charset="0"/>
              </a:rPr>
              <a:t>).</a:t>
            </a:r>
            <a:endParaRPr lang="pl-PL" sz="1400" dirty="0">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endParaRPr lang="en-US" sz="1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180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620781" y="1063334"/>
            <a:ext cx="6253844" cy="2862322"/>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pl-PL" sz="1200" dirty="0" smtClean="0"/>
              <a:t>Ruch z elementami choreografii to jedna z ulubionych form aktywności naszych podopiecznych. Od krótkich piosenek z pokazywaniem do dłuższych układów tanecznych – wszystko to sprawia naszym podopiecznym dużo frajdy. Uczenie się ułożenia dłoni i ciała w przestrzeni wpływa pozytywnie na rozwój ruchowy dziecka, a satysfakcja z opanowania układu wzmacnia kiełkującą pewność siebie dziecka i daje mu poczucie sprawczości. Przy takich zabawach wykorzystujemy wiele piosenek, kilka przykładów obecnych w naszych grupach niemalże codziennie to: „Umyć ręce (Piosenka Kąpielowa)” (</a:t>
            </a:r>
            <a:r>
              <a:rPr lang="pl-PL" sz="1200" dirty="0" err="1" smtClean="0"/>
              <a:t>HeyKids</a:t>
            </a:r>
            <a:r>
              <a:rPr lang="pl-PL" sz="1200" dirty="0" smtClean="0"/>
              <a:t>), „Głowa ramiona kolana pięty” (BZYK.tv), „</a:t>
            </a:r>
            <a:r>
              <a:rPr lang="pl-PL" sz="1200" dirty="0" err="1" smtClean="0"/>
              <a:t>Chu</a:t>
            </a:r>
            <a:r>
              <a:rPr lang="pl-PL" sz="1200" dirty="0" smtClean="0"/>
              <a:t> </a:t>
            </a:r>
            <a:r>
              <a:rPr lang="pl-PL" sz="1200" dirty="0" err="1" smtClean="0"/>
              <a:t>Chu</a:t>
            </a:r>
            <a:r>
              <a:rPr lang="pl-PL" sz="1200" dirty="0" smtClean="0"/>
              <a:t> </a:t>
            </a:r>
            <a:r>
              <a:rPr lang="pl-PL" sz="1200" dirty="0" err="1" smtClean="0"/>
              <a:t>Ua</a:t>
            </a:r>
            <a:r>
              <a:rPr lang="pl-PL" sz="1200" dirty="0" smtClean="0"/>
              <a:t>” (Śpiewające Brzdące), „Koła Autobusu Kręcą Się” (</a:t>
            </a:r>
            <a:r>
              <a:rPr lang="pl-PL" sz="1200" dirty="0" err="1" smtClean="0"/>
              <a:t>HeyKids</a:t>
            </a:r>
            <a:r>
              <a:rPr lang="pl-PL" sz="1200" dirty="0" smtClean="0"/>
              <a:t>), czy „Tańce </a:t>
            </a:r>
            <a:r>
              <a:rPr lang="pl-PL" sz="1200" dirty="0" err="1" smtClean="0"/>
              <a:t>Połamańce</a:t>
            </a:r>
            <a:r>
              <a:rPr lang="pl-PL" sz="1200" dirty="0" smtClean="0"/>
              <a:t>” (Spoko Loko). Proponujemy również dzieciom zabawy z chustą animacyjną, tworząc do nich różnorodne narracje, np. odzwierciedlanie zjawisk pogodowych, ruchów morza.</a:t>
            </a:r>
            <a:endParaRPr lang="en-US" sz="1200" dirty="0">
              <a:latin typeface="Calibri" panose="020F0502020204030204" pitchFamily="34" charset="0"/>
              <a:ea typeface="Calibri" panose="020F0502020204030204" pitchFamily="34" charset="0"/>
              <a:cs typeface="Calibri" panose="020F0502020204030204" pitchFamily="34" charset="0"/>
            </a:endParaRPr>
          </a:p>
        </p:txBody>
      </p:sp>
      <p:sp>
        <p:nvSpPr>
          <p:cNvPr id="6" name="pole tekstowe 5">
            <a:extLst>
              <a:ext uri="{FF2B5EF4-FFF2-40B4-BE49-F238E27FC236}">
                <a16:creationId xmlns:a16="http://schemas.microsoft.com/office/drawing/2014/main" id="{D0B23D37-23C8-45F3-AE4C-73717F0B2682}"/>
              </a:ext>
            </a:extLst>
          </p:cNvPr>
          <p:cNvSpPr txBox="1"/>
          <p:nvPr/>
        </p:nvSpPr>
        <p:spPr>
          <a:xfrm>
            <a:off x="620780" y="372730"/>
            <a:ext cx="10311063" cy="506292"/>
          </a:xfrm>
          <a:prstGeom prst="rect">
            <a:avLst/>
          </a:prstGeom>
          <a:noFill/>
        </p:spPr>
        <p:txBody>
          <a:bodyPr wrap="square" rtlCol="0">
            <a:spAutoFit/>
          </a:bodyPr>
          <a:lstStyle/>
          <a:p>
            <a:pPr>
              <a:lnSpc>
                <a:spcPct val="150000"/>
              </a:lnSpc>
            </a:pPr>
            <a:r>
              <a:rPr lang="pl-PL" sz="2000" b="1" dirty="0"/>
              <a:t>Opiekunki codziennie proponują dzieciom zabawy z muzyką</a:t>
            </a:r>
            <a:endParaRPr lang="pl-PL" sz="2800" b="1" dirty="0"/>
          </a:p>
        </p:txBody>
      </p:sp>
    </p:spTree>
    <p:extLst>
      <p:ext uri="{BB962C8B-B14F-4D97-AF65-F5344CB8AC3E}">
        <p14:creationId xmlns:p14="http://schemas.microsoft.com/office/powerpoint/2010/main" val="3683675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E2CA835-FCE6-48A5-954B-CC6D693B95E1}"/>
              </a:ext>
            </a:extLst>
          </p:cNvPr>
          <p:cNvSpPr/>
          <p:nvPr/>
        </p:nvSpPr>
        <p:spPr>
          <a:xfrm>
            <a:off x="0" y="6505303"/>
            <a:ext cx="12192000" cy="35269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3" name="Prostokąt 2">
            <a:extLst>
              <a:ext uri="{FF2B5EF4-FFF2-40B4-BE49-F238E27FC236}">
                <a16:creationId xmlns:a16="http://schemas.microsoft.com/office/drawing/2014/main" id="{5B37BCD2-9797-4D03-8996-702626378744}"/>
              </a:ext>
            </a:extLst>
          </p:cNvPr>
          <p:cNvSpPr/>
          <p:nvPr/>
        </p:nvSpPr>
        <p:spPr>
          <a:xfrm>
            <a:off x="3942077" y="6519446"/>
            <a:ext cx="4307846" cy="338554"/>
          </a:xfrm>
          <a:prstGeom prst="rect">
            <a:avLst/>
          </a:prstGeom>
        </p:spPr>
        <p:txBody>
          <a:bodyPr wrap="none">
            <a:spAutoFit/>
          </a:bodyPr>
          <a:lstStyle/>
          <a:p>
            <a:r>
              <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rPr>
              <a:t>m.st. Warszawa | Zespół Żłobków m.st. Warszawy</a:t>
            </a:r>
          </a:p>
        </p:txBody>
      </p:sp>
      <p:sp>
        <p:nvSpPr>
          <p:cNvPr id="5" name="Prostokąt 4">
            <a:extLst>
              <a:ext uri="{FF2B5EF4-FFF2-40B4-BE49-F238E27FC236}">
                <a16:creationId xmlns:a16="http://schemas.microsoft.com/office/drawing/2014/main" id="{83367C29-465D-47F7-A1EA-73E4EC38361B}"/>
              </a:ext>
            </a:extLst>
          </p:cNvPr>
          <p:cNvSpPr/>
          <p:nvPr/>
        </p:nvSpPr>
        <p:spPr>
          <a:xfrm>
            <a:off x="620780" y="1063334"/>
            <a:ext cx="6891655" cy="1997919"/>
          </a:xfrm>
          <a:prstGeom prst="rect">
            <a:avLst/>
          </a:prstGeom>
        </p:spPr>
        <p:txBody>
          <a:bodyPr wrap="square">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pl-PL" sz="1400" dirty="0" smtClean="0"/>
              <a:t>Gra na instrumentach w wykonaniu naszych podopiecznych rozbrzmiewa każdego dnia. Proponujemy dzieciom różnorodne aktywności, od najprostszych prób wygrywania na instrumentach rytmu przez dzieci do odgrywania orkiestry, wraz z przygotowaniem w tym celu przestrzeni. W zabawach z odwzorowywaniem rytmu prezentujemy dzieciom różne tempa i głośności, ćwicząc tym samym percepcję słuchową. Samo granie na instrumentach wpływa także pozytywnie na doskonalenie koordynacji ruchowej dziecka.</a:t>
            </a:r>
            <a:endParaRPr lang="en-US" sz="1400" dirty="0">
              <a:latin typeface="Calibri" panose="020F0502020204030204" pitchFamily="34" charset="0"/>
              <a:ea typeface="Calibri" panose="020F0502020204030204" pitchFamily="34" charset="0"/>
              <a:cs typeface="Calibri" panose="020F0502020204030204" pitchFamily="34" charset="0"/>
            </a:endParaRPr>
          </a:p>
        </p:txBody>
      </p:sp>
      <p:sp>
        <p:nvSpPr>
          <p:cNvPr id="6" name="pole tekstowe 5">
            <a:extLst>
              <a:ext uri="{FF2B5EF4-FFF2-40B4-BE49-F238E27FC236}">
                <a16:creationId xmlns:a16="http://schemas.microsoft.com/office/drawing/2014/main" id="{D0B23D37-23C8-45F3-AE4C-73717F0B2682}"/>
              </a:ext>
            </a:extLst>
          </p:cNvPr>
          <p:cNvSpPr txBox="1"/>
          <p:nvPr/>
        </p:nvSpPr>
        <p:spPr>
          <a:xfrm>
            <a:off x="620780" y="372730"/>
            <a:ext cx="10311063" cy="506292"/>
          </a:xfrm>
          <a:prstGeom prst="rect">
            <a:avLst/>
          </a:prstGeom>
          <a:noFill/>
        </p:spPr>
        <p:txBody>
          <a:bodyPr wrap="square" rtlCol="0">
            <a:spAutoFit/>
          </a:bodyPr>
          <a:lstStyle/>
          <a:p>
            <a:pPr>
              <a:lnSpc>
                <a:spcPct val="150000"/>
              </a:lnSpc>
            </a:pPr>
            <a:r>
              <a:rPr lang="pl-PL" sz="2000" b="1" dirty="0"/>
              <a:t>Opiekunki codziennie proponują dzieciom zabawy z muzyką</a:t>
            </a:r>
            <a:endParaRPr lang="pl-PL" sz="2800" b="1" dirty="0"/>
          </a:p>
        </p:txBody>
      </p:sp>
    </p:spTree>
    <p:extLst>
      <p:ext uri="{BB962C8B-B14F-4D97-AF65-F5344CB8AC3E}">
        <p14:creationId xmlns:p14="http://schemas.microsoft.com/office/powerpoint/2010/main" val="3774824744"/>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516</TotalTime>
  <Words>1033</Words>
  <Application>Microsoft Office PowerPoint</Application>
  <PresentationFormat>Panoramiczny</PresentationFormat>
  <Paragraphs>39</Paragraphs>
  <Slides>8</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8</vt:i4>
      </vt:variant>
    </vt:vector>
  </HeadingPairs>
  <TitlesOfParts>
    <vt:vector size="13" baseType="lpstr">
      <vt:lpstr>Arial</vt:lpstr>
      <vt:lpstr>Calibri</vt:lpstr>
      <vt:lpstr>Calibri Light</vt:lpstr>
      <vt:lpstr>Engram Warsaw</vt:lpstr>
      <vt:lpstr>Motyw pakietu Office</vt:lpstr>
      <vt:lpstr>MUZYKA  W ŻŁOBKU</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Agnieszka Piątek</cp:lastModifiedBy>
  <cp:revision>51</cp:revision>
  <cp:lastPrinted>2023-06-21T09:34:05Z</cp:lastPrinted>
  <dcterms:created xsi:type="dcterms:W3CDTF">2023-03-20T12:40:50Z</dcterms:created>
  <dcterms:modified xsi:type="dcterms:W3CDTF">2025-09-12T12:23:43Z</dcterms:modified>
</cp:coreProperties>
</file>