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4"/>
  </p:notesMasterIdLst>
  <p:sldIdLst>
    <p:sldId id="256" r:id="rId2"/>
    <p:sldId id="270" r:id="rId3"/>
    <p:sldId id="259" r:id="rId4"/>
    <p:sldId id="271" r:id="rId5"/>
    <p:sldId id="260" r:id="rId6"/>
    <p:sldId id="272" r:id="rId7"/>
    <p:sldId id="274" r:id="rId8"/>
    <p:sldId id="273" r:id="rId9"/>
    <p:sldId id="266" r:id="rId10"/>
    <p:sldId id="262" r:id="rId11"/>
    <p:sldId id="269" r:id="rId12"/>
    <p:sldId id="26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A11E-A173-864E-9FA3-9B5C87359FF2}" type="datetimeFigureOut">
              <a:rPr lang="pl-PL" smtClean="0"/>
              <a:t>5.09.2025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1B5F-F07D-7D4A-87C3-D28E4CBCE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58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6F7D-5339-1C40-9544-E1B1439B8F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18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6F7D-5339-1C40-9544-E1B1439B8F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9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9F4B6-59B0-657E-FDBC-898F508D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7972"/>
          <a:stretch/>
        </p:blipFill>
        <p:spPr>
          <a:xfrm>
            <a:off x="3927339" y="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62" y="1151118"/>
            <a:ext cx="4023360" cy="2475091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Calibri"/>
                <a:cs typeface="Calibri"/>
              </a:rPr>
              <a:t>HARMONOGRAM ADAPTACJI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603" y="4729148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Żłobek nr 81</a:t>
            </a:r>
            <a:endParaRPr lang="en-US" sz="20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ul. Władysława Korotyńskiego 13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ea typeface="+mn-lt"/>
                <a:cs typeface="+mn-lt"/>
              </a:rPr>
              <a:t>02-121 Warszawa</a:t>
            </a:r>
            <a:endParaRPr lang="pl-PL" dirty="0">
              <a:latin typeface="Calibri"/>
            </a:endParaRPr>
          </a:p>
          <a:p>
            <a:endParaRPr lang="pl-PL" sz="2000" dirty="0">
              <a:latin typeface="Calibri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C1D3-63A4-EC7D-4A4B-6F75FE569411}"/>
              </a:ext>
            </a:extLst>
          </p:cNvPr>
          <p:cNvSpPr txBox="1"/>
          <p:nvPr/>
        </p:nvSpPr>
        <p:spPr>
          <a:xfrm>
            <a:off x="361336" y="640017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Engram Warsaw"/>
              </a:rPr>
              <a:t>#</a:t>
            </a:r>
            <a:r>
              <a:rPr lang="pl-PL" sz="1100" dirty="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 dirty="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 dirty="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775662-AB62-CFEA-15CD-E4CDC127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" y="196214"/>
            <a:ext cx="2399071" cy="1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9563" y="351720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</a:rPr>
              <a:t>JAK WSPIERAĆ DZIECKO W OKRESIE ADAPTACJI DO ŻŁOBKA?</a:t>
            </a:r>
            <a:endParaRPr lang="pl-PL" sz="2000" dirty="0">
              <a:solidFill>
                <a:srgbClr val="008080"/>
              </a:solidFill>
            </a:endParaRPr>
          </a:p>
          <a:p>
            <a:pPr algn="ctr"/>
            <a:r>
              <a:rPr lang="pl-PL" sz="2000" b="1" dirty="0">
                <a:solidFill>
                  <a:srgbClr val="008080"/>
                </a:solidFill>
              </a:rPr>
              <a:t>PORADY DLA RODZICÓW</a:t>
            </a:r>
            <a:endParaRPr lang="pl-PL" sz="2000" dirty="0">
              <a:solidFill>
                <a:srgbClr val="00808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49799" y="1612026"/>
            <a:ext cx="90114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Zadbajmy, aby dziecko mogło jeść urozmaicone, stałe pokarmy.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początku warto odbierać dziecko wcześniej, aby stopniowo mogło przystosowywać się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nowego środowiska.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Nigdy nie straszmy dziecka żłobkiem oraz nie przekupujmy, aby chciało do niego pójść.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Uczmy dziecko przestrzegania zasad i umów.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Stwórzmy dziecku możliwość kontaktu z rówieśnikami oraz innymi dorosłymi.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DF1391-B8FD-3441-8550-0841F444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309" y="3762169"/>
            <a:ext cx="3975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9563" y="351720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</a:rPr>
              <a:t>JAK WSPIERAĆ DZIECKO W OKRESIE ADAPTACJI DO ŻŁOBKA?</a:t>
            </a:r>
            <a:endParaRPr lang="pl-PL" sz="2000" dirty="0">
              <a:solidFill>
                <a:srgbClr val="008080"/>
              </a:solidFill>
            </a:endParaRPr>
          </a:p>
          <a:p>
            <a:pPr algn="ctr"/>
            <a:r>
              <a:rPr lang="pl-PL" sz="2000" b="1" dirty="0">
                <a:solidFill>
                  <a:srgbClr val="008080"/>
                </a:solidFill>
              </a:rPr>
              <a:t>PORADY DLA RODZICÓW</a:t>
            </a:r>
            <a:endParaRPr lang="pl-PL" sz="2000" dirty="0">
              <a:solidFill>
                <a:srgbClr val="0080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9562" y="1495537"/>
            <a:ext cx="99747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Pożegnanie i powitanie z dzieckiem zawsze kończymy uśmiechem. Radosny i pewny głos oraz miłe życzenia, np. „Miłego dnia”, „Dobrej zabawy” napawają optymizmem oraz dają poczucie, że wszystko jest w porządku.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przedłurzajmy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rozstań z dzieckiem, nawet jeżeli jest to trudne rozstanie.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Pożegnanie z dzieckiem w szatni powinno być krótkie (bez pośpiechu, ale też bez rozterek, wahania).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CF5E15-92D4-F54A-B657-D56FAFFD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86" y="4385393"/>
            <a:ext cx="4157353" cy="18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9563" y="351720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</a:rPr>
              <a:t>JAK WSPIERAĆ DZIECKO W OKRESIE ADAPTACJI DO ŻŁOBKA?</a:t>
            </a:r>
            <a:endParaRPr lang="pl-PL" sz="2000" dirty="0">
              <a:solidFill>
                <a:srgbClr val="008080"/>
              </a:solidFill>
            </a:endParaRPr>
          </a:p>
          <a:p>
            <a:pPr algn="ctr"/>
            <a:r>
              <a:rPr lang="pl-PL" sz="2000" b="1" dirty="0">
                <a:solidFill>
                  <a:srgbClr val="008080"/>
                </a:solidFill>
              </a:rPr>
              <a:t>PORADY DLA RODZICÓW</a:t>
            </a:r>
            <a:endParaRPr lang="pl-PL" sz="2000" dirty="0">
              <a:solidFill>
                <a:srgbClr val="0080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6944" y="1196860"/>
            <a:ext cx="8895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Wielokrotnie zapewniajmy dziecko, że je odbierzemy ze żłobka.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okresie adaptacji warto pozwolić dziecku zabrać ze sobą ulubioną zabawkę, smoczek lub pieluszkę. Dzięki temu będzie czuło się bezpieczniej.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Dbajmy o regularność w przychodzeniu do żłobka podczas adaptacji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 wyjątkiem okresu, kiedy dziecko jest chore).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Adaptacja jest sprawą indywidualną i u każdego malucha może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przebiegać inaczej.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Dajmy dziecku tyle czasu, ile będzie potrzebowało.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0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456499" y="325087"/>
            <a:ext cx="103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</a:t>
            </a:r>
            <a:endParaRPr lang="pl-PL" sz="2000" b="1" dirty="0">
              <a:solidFill>
                <a:srgbClr val="00808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40418" y="1624567"/>
            <a:ext cx="8549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Pierwsze tygodnie w żłobku są dla dziecka i rodziców bardzo trudnym doświadczeniem.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Już samo rozstanie  jest dla wszystkich uczestników adaptacji dużym stresem.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Okres adaptacji wiąże się z przystosowaniem do  nowych warunków i trybu dnia.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Zmiana dotychczasowego dnia wymaga od dziecka doświadczania zmian, dlatego </a:t>
            </a:r>
            <a:r>
              <a:rPr lang="pl-PL" kern="5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ależy nam, aby  proces adaptacji przebiegł łagodnie, spokojnie we własnym rytmie z jak najmniejszą ilością stresu dla dziecka i Państwa. </a:t>
            </a:r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id="{3B777003-D2D7-F642-8FF3-17C2A0B4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067" y="3773339"/>
            <a:ext cx="3728151" cy="2671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044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793850" y="333964"/>
            <a:ext cx="103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</a:t>
            </a:r>
            <a:endParaRPr lang="pl-PL" sz="2000" b="1" dirty="0">
              <a:solidFill>
                <a:srgbClr val="0080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93850" y="1521265"/>
            <a:ext cx="9161756" cy="165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Nowo przyjęte dzieci zapraszamy na adaptację wraz z jednym rodzicem lub opiekunem.</a:t>
            </a: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	Pierwszą podgrupę </a:t>
            </a: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zapraszamy w godzinach </a:t>
            </a:r>
            <a:r>
              <a:rPr lang="pl-PL" b="1" kern="50" dirty="0">
                <a:solidFill>
                  <a:srgbClr val="99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08:00-10:30</a:t>
            </a: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	Drugą podgrupę  </a:t>
            </a: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zapraszamy w </a:t>
            </a:r>
            <a:r>
              <a:rPr lang="pl-PL" kern="5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godzinach </a:t>
            </a:r>
            <a:r>
              <a:rPr lang="pl-PL" b="1" kern="50">
                <a:solidFill>
                  <a:srgbClr val="99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10:40-12:40</a:t>
            </a:r>
            <a:r>
              <a:rPr lang="pl-PL" kern="5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;</a:t>
            </a: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 </a:t>
            </a: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Podział na mniejsze podgrupy ustalone zostaną z uwzględnieniem potrzeb dzieci i rodziców.</a:t>
            </a:r>
          </a:p>
        </p:txBody>
      </p:sp>
    </p:spTree>
    <p:extLst>
      <p:ext uri="{BB962C8B-B14F-4D97-AF65-F5344CB8AC3E}">
        <p14:creationId xmlns:p14="http://schemas.microsoft.com/office/powerpoint/2010/main" val="302307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940468" y="316209"/>
            <a:ext cx="103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 – co zabrać ze sobą do żłobka</a:t>
            </a:r>
            <a:endParaRPr lang="pl-PL" sz="2000" b="1" dirty="0">
              <a:solidFill>
                <a:srgbClr val="00808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40468" y="1583212"/>
            <a:ext cx="773037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adaptację zabieramy: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Obuwie na zmianę dla siebie i dziecka;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Zapasowe ubranka dla dziecka;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Mokre chusteczki i pieluszki (jeśli jeszcze z nich dziecko korzysta);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5 ręczników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9A84106-A5FE-9A4F-B045-9EE17ADF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36" y="4030036"/>
            <a:ext cx="5437830" cy="23217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4726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940468" y="352697"/>
            <a:ext cx="103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</a:t>
            </a:r>
            <a:endParaRPr lang="pl-PL" sz="2000" b="1" dirty="0">
              <a:solidFill>
                <a:srgbClr val="0080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8506" y="1040382"/>
            <a:ext cx="9511989" cy="525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Pierwsze 6 dni </a:t>
            </a: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rodzic przebywa z dzieckiem przez całe 2,5 godziny w grupie;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Kolejne 2 dni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zapraszamy rodziców do grup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maksymalnie 1 godzinę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Po tym czasie prosimy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 pozostawienie dziecka pod opieką Pań opiekunek oraz przebywanie poza salą, ale na terenie żłobka, gdyby dziecko wymagało jednak asysty rodzica;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9 dnia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adaptacji żegnamy się z dzieckiem przy wejściu do grupy i zostawiamy go pod opieką Pań opiekunek na około 2 godziny. Prosimy o pozostawanie w kontakcie z placówką.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Tego dnia przyprowadzamy dzieci do godziny 8:00.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następnych dniach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prosimy przyprowadzić dzieci (wszystkie nowoprzyjęte) do godziny 08:20.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Dalszy ciąg adaptacji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 godziny pobytu dziecka w żłobku ustalamy indywidualnie z Paniami opiekunkami.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/>
              <a:t> </a:t>
            </a:r>
            <a:endParaRPr lang="pl-PL" dirty="0"/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l-PL" kern="5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0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337351" y="404986"/>
            <a:ext cx="1112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 – zgłaszanie nieobecności</a:t>
            </a:r>
            <a:endParaRPr lang="pl-PL" sz="2000" b="1" dirty="0">
              <a:solidFill>
                <a:srgbClr val="00808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94366" y="2261015"/>
            <a:ext cx="8664606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Nieobecność dziecka w żłobku prosimy zgłaszać </a:t>
            </a:r>
            <a:r>
              <a:rPr lang="pl-PL" b="1" u="sng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do godziny 8:30</a:t>
            </a: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w: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Aplikacji </a:t>
            </a:r>
            <a:r>
              <a:rPr lang="pl-PL" b="1" kern="50" dirty="0">
                <a:solidFill>
                  <a:srgbClr val="99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WARSZAWSKIE ŻŁOBKI </a:t>
            </a:r>
            <a:br>
              <a:rPr lang="pl-PL" b="1" kern="50" dirty="0">
                <a:solidFill>
                  <a:srgbClr val="993366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Telefonicznie  </a:t>
            </a:r>
            <a:r>
              <a:rPr lang="pl-PL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725 590 297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(wiadomość sms).</a:t>
            </a: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 </a:t>
            </a: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4">
            <a:extLst>
              <a:ext uri="{FF2B5EF4-FFF2-40B4-BE49-F238E27FC236}">
                <a16:creationId xmlns:a16="http://schemas.microsoft.com/office/drawing/2014/main" id="{4AAE6219-1EF0-124C-842F-10A732C5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891" y="3184095"/>
            <a:ext cx="2965271" cy="26882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057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571909" y="211046"/>
            <a:ext cx="103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 – plan dnia</a:t>
            </a:r>
            <a:endParaRPr lang="pl-PL" sz="2000" b="1" dirty="0">
              <a:solidFill>
                <a:srgbClr val="00808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35007"/>
              </p:ext>
            </p:extLst>
          </p:nvPr>
        </p:nvGraphicFramePr>
        <p:xfrm>
          <a:off x="949910" y="657254"/>
          <a:ext cx="8646851" cy="5043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149">
                  <a:extLst>
                    <a:ext uri="{9D8B030D-6E8A-4147-A177-3AD203B41FA5}">
                      <a16:colId xmlns:a16="http://schemas.microsoft.com/office/drawing/2014/main" val="2148303611"/>
                    </a:ext>
                  </a:extLst>
                </a:gridCol>
                <a:gridCol w="6712702">
                  <a:extLst>
                    <a:ext uri="{9D8B030D-6E8A-4147-A177-3AD203B41FA5}">
                      <a16:colId xmlns:a16="http://schemas.microsoft.com/office/drawing/2014/main" val="2514457992"/>
                    </a:ext>
                  </a:extLst>
                </a:gridCol>
              </a:tblGrid>
              <a:tr h="29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GODZINA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ZAJĘCIA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3516313172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7:00-8:20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przyjmowanie dzieci, zabawy dowolne w salach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3335320607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8:15-8:30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przygotowanie do śniadania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3357369602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8:30-9:00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śniadanie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2878916556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9:00-9:20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toaleta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591916655"/>
                  </a:ext>
                </a:extLst>
              </a:tr>
              <a:tr h="314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9:20-11:15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zabawa i zajęcia dydaktyczne w sali lub w ogrodzie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2823060438"/>
                  </a:ext>
                </a:extLst>
              </a:tr>
              <a:tr h="416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11:15-11:30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przygotowanie do obiadu (toaleta)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1245740098"/>
                  </a:ext>
                </a:extLst>
              </a:tr>
              <a:tr h="314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11:30-12:00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obiad (II danie)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2251373368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12:00-12:15</a:t>
                      </a: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toaleta i przygotowania do snu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490909585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12:15-14:00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 dzieci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2958688801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14:00-14:30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ubieranie dzieci, przygotowanie do posiłku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1877938656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14:30-15:00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obiad ( zupa) + podwieczorek (deser)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3436861637"/>
                  </a:ext>
                </a:extLst>
              </a:tr>
              <a:tr h="410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15:00-17:00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zabawy swobodne w sali, odbieranie dzieci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914" marR="67914" marT="0" marB="0"/>
                </a:tc>
                <a:extLst>
                  <a:ext uri="{0D108BD9-81ED-4DB2-BD59-A6C34878D82A}">
                    <a16:rowId xmlns:a16="http://schemas.microsoft.com/office/drawing/2014/main" val="2548587324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53" y="4435724"/>
            <a:ext cx="4052550" cy="18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9563" y="404986"/>
            <a:ext cx="103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  <a:latin typeface="Calibri"/>
                <a:cs typeface="Calibri"/>
              </a:rPr>
              <a:t>HARMONOGRAM ADAPTACJI</a:t>
            </a:r>
            <a:endParaRPr lang="pl-PL" sz="2000" b="1" dirty="0">
              <a:solidFill>
                <a:srgbClr val="00808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05521" y="1479896"/>
            <a:ext cx="890430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Wspólnie spędzony czas podczas adaptacji  przynosi korzyści dziecku, rodzicom oraz opiekunkom. Pozytywy: 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900"/>
              <a:buFont typeface="Wingdings" panose="05000000000000000000" pitchFamily="2" charset="2"/>
              <a:buChar char="q"/>
              <a:tabLst>
                <a:tab pos="448945" algn="l"/>
              </a:tabLst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Dzieci w asyście rodziców lepiej poznają nowe otoczenie;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900"/>
              <a:buFont typeface="Wingdings" panose="05000000000000000000" pitchFamily="2" charset="2"/>
              <a:buChar char="q"/>
              <a:tabLst>
                <a:tab pos="448945" algn="l"/>
              </a:tabLst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Dzieci, rodzice oraz Panie opiekunki poznają się wzajemnie i nawiązują serdeczny kontakt;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900"/>
              <a:buFont typeface="Wingdings" panose="05000000000000000000" pitchFamily="2" charset="2"/>
              <a:buChar char="q"/>
              <a:tabLst>
                <a:tab pos="448945" algn="l"/>
              </a:tabLst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Rodzice poznają organizację pracy żłobka, zwyczaje panujące w żłobku, formy </a:t>
            </a:r>
            <a:b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i metody pracy;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900"/>
              <a:buFont typeface="Wingdings" panose="05000000000000000000" pitchFamily="2" charset="2"/>
              <a:buChar char="q"/>
              <a:tabLst>
                <a:tab pos="448945" algn="l"/>
              </a:tabLst>
            </a:pP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Rodzice towarzysząc dziecku w procesie adaptacji pozwalają mu łatwiej odnaleźć się </a:t>
            </a:r>
            <a:b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r>
              <a:rPr lang="pl-PL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w nowej sytuacji i szybciej ją zaakceptować.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 </a:t>
            </a:r>
            <a:endParaRPr lang="pl-PL" kern="50" dirty="0"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2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9563" y="351720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080"/>
                </a:solidFill>
              </a:rPr>
              <a:t>JAK WSPIERAĆ DZIECKO W OKRESIE ADAPTACJI DO ŻŁOBKA?</a:t>
            </a:r>
            <a:endParaRPr lang="pl-PL" sz="2000" dirty="0">
              <a:solidFill>
                <a:srgbClr val="008080"/>
              </a:solidFill>
            </a:endParaRPr>
          </a:p>
          <a:p>
            <a:pPr algn="ctr"/>
            <a:r>
              <a:rPr lang="pl-PL" sz="2000" b="1" dirty="0">
                <a:solidFill>
                  <a:srgbClr val="008080"/>
                </a:solidFill>
              </a:rPr>
              <a:t>PORADY DLA RODZICÓW</a:t>
            </a:r>
            <a:endParaRPr lang="pl-PL" sz="2000" dirty="0">
              <a:solidFill>
                <a:srgbClr val="0080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3370" y="1517229"/>
            <a:ext cx="9155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Wprowadzamy do domu stały rytm dnia (zgodny z rytmem dnia w żłobku).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Uczmy dziecko samoobsługi, pozwalajmy na samodzielność – samodzielne jedzenie łyżeczką, siedzenie przy stoliku, załatwianie potrzeb fizjologicznych,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mycie rąk, rozbieranie i ubieranie (w miarę możliwości dziecka).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Dajmy dziecku możliwość uczestnictwa w przygotowaniach do żłobka,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 wspólne zakupy wyprawki (starsze dzieci), spacer obok żłobka.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Rozmawiajmy w domu o żłobku w pozytywnym aspekcie – poznanie nowych kolegów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koleżanek, dużo zabawek i ciekawych zajęć.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81FEB2-6649-E244-81E0-0C1AB5CF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458" y="3476803"/>
            <a:ext cx="2913493" cy="29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2560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980</Words>
  <Application>Microsoft Office PowerPoint</Application>
  <PresentationFormat>Panoramiczny</PresentationFormat>
  <Paragraphs>107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Calibri</vt:lpstr>
      <vt:lpstr>Engram Warsaw</vt:lpstr>
      <vt:lpstr>Lucida Sans Unicode</vt:lpstr>
      <vt:lpstr>Times New Roman</vt:lpstr>
      <vt:lpstr>Wingdings</vt:lpstr>
      <vt:lpstr>AccentBoxVTI</vt:lpstr>
      <vt:lpstr>HARMONOGRAM ADAPTACJI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Czub-Piotrowicz</dc:creator>
  <cp:lastModifiedBy>Patrycja Wilczewska</cp:lastModifiedBy>
  <cp:revision>52</cp:revision>
  <dcterms:created xsi:type="dcterms:W3CDTF">2023-03-20T11:53:13Z</dcterms:created>
  <dcterms:modified xsi:type="dcterms:W3CDTF">2025-09-05T12:59:22Z</dcterms:modified>
</cp:coreProperties>
</file>