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84B98-F799-4CAB-8481-F2ECA91FCFFC}" v="24" dt="2023-03-20T12:47:39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04.09.2025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B7997F7-D849-1C68-29FE-DA6170984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8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2569472"/>
          </a:xfrm>
        </p:spPr>
        <p:txBody>
          <a:bodyPr anchor="b">
            <a:normAutofit/>
          </a:bodyPr>
          <a:lstStyle/>
          <a:p>
            <a:r>
              <a:rPr lang="pl-PL" sz="4000" dirty="0">
                <a:latin typeface="Calibri"/>
                <a:cs typeface="Calibri Light"/>
              </a:rPr>
              <a:t>STANDARDY ŻYWIENIA</a:t>
            </a:r>
            <a:endParaRPr lang="pl-PL" sz="4000" b="1" dirty="0">
              <a:latin typeface="Calibri"/>
              <a:cs typeface="Calibr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7980" y="4731811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l-PL" sz="2000" dirty="0">
                <a:cs typeface="Calibri"/>
              </a:rPr>
              <a:t>Żłobek nr </a:t>
            </a:r>
            <a:r>
              <a:rPr lang="pl-PL" sz="2000" dirty="0" smtClean="0">
                <a:cs typeface="Calibri"/>
              </a:rPr>
              <a:t>81</a:t>
            </a:r>
            <a:endParaRPr lang="en-US" sz="2000" dirty="0">
              <a:ea typeface="+mn-lt"/>
              <a:cs typeface="+mn-lt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l-PL" sz="2000" dirty="0">
                <a:cs typeface="Calibri"/>
              </a:rPr>
              <a:t>ul. </a:t>
            </a:r>
            <a:r>
              <a:rPr lang="pl-PL" sz="2000" dirty="0" smtClean="0">
                <a:cs typeface="Calibri"/>
              </a:rPr>
              <a:t>Władysława Korotyńskiego 13</a:t>
            </a:r>
            <a:endParaRPr lang="pl-PL" sz="2000" dirty="0">
              <a:ea typeface="+mn-lt"/>
              <a:cs typeface="+mn-lt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l-PL" sz="2000" dirty="0" smtClean="0">
                <a:cs typeface="Calibri"/>
              </a:rPr>
              <a:t>02-121 </a:t>
            </a:r>
            <a:r>
              <a:rPr lang="pl-PL" sz="2000" dirty="0" smtClean="0">
                <a:cs typeface="Calibri"/>
              </a:rPr>
              <a:t>Warszawa</a:t>
            </a:r>
            <a:endParaRPr lang="pl-PL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0ECA8744-F1A7-DBD9-7AD7-A1C4A90E1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" y="41295"/>
            <a:ext cx="2743200" cy="1770669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54607A6D-97E6-A4CA-A66C-6FA2DEBA770A}"/>
              </a:ext>
            </a:extLst>
          </p:cNvPr>
          <p:cNvSpPr txBox="1"/>
          <p:nvPr/>
        </p:nvSpPr>
        <p:spPr>
          <a:xfrm>
            <a:off x="247476" y="6404464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>
                <a:latin typeface="Engram Warsaw"/>
              </a:rPr>
              <a:t>#</a:t>
            </a:r>
            <a:r>
              <a:rPr lang="pl-PL" sz="1100">
                <a:solidFill>
                  <a:srgbClr val="0091CF"/>
                </a:solidFill>
                <a:latin typeface="Engram Warsaw"/>
              </a:rPr>
              <a:t>WARSZAWA</a:t>
            </a:r>
            <a:r>
              <a:rPr lang="pl-PL" sz="1100">
                <a:solidFill>
                  <a:srgbClr val="FAB036"/>
                </a:solidFill>
                <a:latin typeface="Engram Warsaw"/>
              </a:rPr>
              <a:t>DLA</a:t>
            </a:r>
            <a:r>
              <a:rPr lang="pl-PL" sz="1100">
                <a:solidFill>
                  <a:srgbClr val="E53629"/>
                </a:solidFill>
                <a:latin typeface="Engram Warsaw"/>
              </a:rPr>
              <a:t>NAJMŁODSZYCH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AF3BA0F2-88A0-4705-B550-5E836DA8B44F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4A157962-5ABC-40EA-899C-D2B81A99393D}"/>
              </a:ext>
            </a:extLst>
          </p:cNvPr>
          <p:cNvSpPr/>
          <p:nvPr/>
        </p:nvSpPr>
        <p:spPr>
          <a:xfrm>
            <a:off x="3687199" y="6488668"/>
            <a:ext cx="481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5B7DA76-2E3A-478C-ABD6-768F0D151F5E}"/>
              </a:ext>
            </a:extLst>
          </p:cNvPr>
          <p:cNvSpPr txBox="1"/>
          <p:nvPr/>
        </p:nvSpPr>
        <p:spPr>
          <a:xfrm>
            <a:off x="752802" y="352698"/>
            <a:ext cx="987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6666"/>
                </a:solidFill>
              </a:rPr>
              <a:t>GŁÓWNE ZASADY ŻYWIENIA DZIECI DO LAT 3</a:t>
            </a:r>
            <a:endParaRPr lang="pl-PL" sz="3600" dirty="0">
              <a:solidFill>
                <a:srgbClr val="006666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99427" y="1541483"/>
            <a:ext cx="8078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Urozmaicenie i różnorodność potraw.</a:t>
            </a:r>
            <a:endParaRPr lang="pl-PL" sz="2000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Dostosowanie formy posiłków do wieku i umiejętności dzieci.</a:t>
            </a:r>
            <a:endParaRPr lang="pl-PL" sz="2000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Stosowanie się do norm i wytycznych żywienia dzieci </a:t>
            </a:r>
            <a:r>
              <a:rPr lang="pl-PL" sz="24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pl-PL" sz="24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pl-PL" sz="24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w </a:t>
            </a:r>
            <a:r>
              <a:rPr lang="pl-PL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wieku 1-3 </a:t>
            </a:r>
            <a:r>
              <a:rPr lang="pl-PL" sz="24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pl-PL" sz="2000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Przestrzeganie</a:t>
            </a:r>
            <a:r>
              <a:rPr lang="pl-PL" sz="24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pl-PL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diet eliminacyjnych </a:t>
            </a:r>
            <a:r>
              <a:rPr lang="pl-PL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l-PL" sz="2000" kern="15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50" y="3819055"/>
            <a:ext cx="4169066" cy="24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AF3BA0F2-88A0-4705-B550-5E836DA8B44F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4A157962-5ABC-40EA-899C-D2B81A99393D}"/>
              </a:ext>
            </a:extLst>
          </p:cNvPr>
          <p:cNvSpPr/>
          <p:nvPr/>
        </p:nvSpPr>
        <p:spPr>
          <a:xfrm>
            <a:off x="3687199" y="6488668"/>
            <a:ext cx="481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5B7DA76-2E3A-478C-ABD6-768F0D151F5E}"/>
              </a:ext>
            </a:extLst>
          </p:cNvPr>
          <p:cNvSpPr txBox="1"/>
          <p:nvPr/>
        </p:nvSpPr>
        <p:spPr>
          <a:xfrm>
            <a:off x="1033649" y="264291"/>
            <a:ext cx="1031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6666"/>
                </a:solidFill>
              </a:rPr>
              <a:t>ZASADY WPROWADZANIA DIET ELIMINACYJNYCH</a:t>
            </a:r>
            <a:endParaRPr lang="pl-PL" sz="3600" dirty="0">
              <a:solidFill>
                <a:srgbClr val="006666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43949" y="1305829"/>
            <a:ext cx="8959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l-PL" b="1" u="sng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Dieta bezmleczna</a:t>
            </a: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– aby móc wprowadzić w żywieniu żłobkowym dietę bez mleka </a:t>
            </a: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 </a:t>
            </a: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przetworów mlecznych należy udać się do lekarza pediatry/ </a:t>
            </a: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alergologa i </a:t>
            </a: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poprosić </a:t>
            </a: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o </a:t>
            </a: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wystawienie zaświadczenia </a:t>
            </a: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o </a:t>
            </a: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konieczności wprowadzenia tej diety u dziecka. Zaświadczenie należy okazać bezzwłocznie w gabinecie Starszej Pielęgniarki i Intendenta, jest ono ważne bezterminowo, do momentu zgłoszenia przez rodzica ponownej możliwości wprowadzenia nabiału.</a:t>
            </a:r>
            <a:endParaRPr lang="pl-PL" sz="1600" kern="15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474752" y="3630606"/>
            <a:ext cx="8976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l-PL" b="1" u="sng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Inne diety eliminacyjne</a:t>
            </a: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– aby móc wprowadzić inną dietę eliminacyjną </a:t>
            </a: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lub </a:t>
            </a: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wyeliminować (inny niż nabiał) pojedynczy składnik np. seler, pomidory, kakao itd., należy udać się do lekarza </a:t>
            </a: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alergologa lub innej specjalności </a:t>
            </a: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 poprosić o zaświadczenie z wypisaną nazwą konkretnej diety eliminacyjnej i/lub z wypisanymi, poszczególnymi produktami/ składnikami, które należy wyeliminować w żywieniu żłobkowym. Takie zaświadczenie jest ważne również </a:t>
            </a: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bezterminowo</a:t>
            </a: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l-PL" sz="1600" kern="15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308" y="1743017"/>
            <a:ext cx="1882141" cy="153443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6" y="3752393"/>
            <a:ext cx="1963024" cy="19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AF3BA0F2-88A0-4705-B550-5E836DA8B44F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4A157962-5ABC-40EA-899C-D2B81A99393D}"/>
              </a:ext>
            </a:extLst>
          </p:cNvPr>
          <p:cNvSpPr/>
          <p:nvPr/>
        </p:nvSpPr>
        <p:spPr>
          <a:xfrm>
            <a:off x="3687199" y="6488668"/>
            <a:ext cx="481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5B7DA76-2E3A-478C-ABD6-768F0D151F5E}"/>
              </a:ext>
            </a:extLst>
          </p:cNvPr>
          <p:cNvSpPr txBox="1"/>
          <p:nvPr/>
        </p:nvSpPr>
        <p:spPr>
          <a:xfrm>
            <a:off x="654342" y="80909"/>
            <a:ext cx="1031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6666"/>
                </a:solidFill>
              </a:rPr>
              <a:t>FORMA </a:t>
            </a:r>
            <a:r>
              <a:rPr lang="pl-PL" sz="3200" b="1" dirty="0" smtClean="0">
                <a:solidFill>
                  <a:srgbClr val="006666"/>
                </a:solidFill>
              </a:rPr>
              <a:t>WYŻYWIENIA - śniadania</a:t>
            </a:r>
            <a:endParaRPr lang="pl-PL" dirty="0">
              <a:solidFill>
                <a:srgbClr val="006666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86562" y="580212"/>
            <a:ext cx="8917497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b="1" u="sng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śniadania:</a:t>
            </a:r>
            <a:endParaRPr lang="pl-PL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zupa mleczna z płatkami, kaszami, makaronem lub zacierką;</a:t>
            </a:r>
            <a:endParaRPr lang="pl-PL" kern="150" dirty="0">
              <a:latin typeface="Symbol" panose="05050102010706020507" pitchFamily="18" charset="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do picia: kawa zbożowa, kakao, herbata;</a:t>
            </a:r>
            <a:endParaRPr lang="pl-PL" kern="150" dirty="0">
              <a:latin typeface="Symbol" panose="05050102010706020507" pitchFamily="18" charset="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pieczywo pszenno-żytnie oraz żytnie razowe z masłem i dodatkami: serem żółtym, pastami warzywnymi, mięsnymi, rybnymi, pasztetem, jajkami, sałatkami, twarożkiem, serem mozzarella, wędliną, rybą, pieczonym drobiem i innymi</a:t>
            </a: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owoce</a:t>
            </a:r>
            <a:endParaRPr lang="pl-PL" kern="150" dirty="0">
              <a:latin typeface="Symbol" panose="05050102010706020507" pitchFamily="18" charset="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pl-PL" sz="1100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b="1" u="sng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diety eliminacyjne:</a:t>
            </a: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kaszka bezmleczna, bezglutenowa ryżowa </a:t>
            </a:r>
            <a:b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z dodatkiem mleka modyfikowanego + pieczywo z masłem roślinnym </a:t>
            </a:r>
            <a:b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 dodatkami w zależności od diety.</a:t>
            </a:r>
            <a:endParaRPr lang="pl-PL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pl-PL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505973" y="3853603"/>
            <a:ext cx="733757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2000" b="1" u="sng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pl-PL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pl-PL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b="1" u="sng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Diety eliminacyjne:</a:t>
            </a: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owoce podawane są w zależności </a:t>
            </a:r>
            <a:b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od indywidualnej diety.</a:t>
            </a:r>
            <a:endParaRPr lang="pl-PL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pl-PL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14" y="4347398"/>
            <a:ext cx="2030580" cy="203130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3" y="4217147"/>
            <a:ext cx="2088082" cy="208808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79" y="964224"/>
            <a:ext cx="2028939" cy="20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5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AF3BA0F2-88A0-4705-B550-5E836DA8B44F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4A157962-5ABC-40EA-899C-D2B81A99393D}"/>
              </a:ext>
            </a:extLst>
          </p:cNvPr>
          <p:cNvSpPr/>
          <p:nvPr/>
        </p:nvSpPr>
        <p:spPr>
          <a:xfrm>
            <a:off x="3687199" y="6488668"/>
            <a:ext cx="481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5B7DA76-2E3A-478C-ABD6-768F0D151F5E}"/>
              </a:ext>
            </a:extLst>
          </p:cNvPr>
          <p:cNvSpPr txBox="1"/>
          <p:nvPr/>
        </p:nvSpPr>
        <p:spPr>
          <a:xfrm>
            <a:off x="940467" y="131244"/>
            <a:ext cx="1031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6666"/>
                </a:solidFill>
              </a:rPr>
              <a:t>FORMA </a:t>
            </a:r>
            <a:r>
              <a:rPr lang="pl-PL" sz="3200" b="1" dirty="0" smtClean="0">
                <a:solidFill>
                  <a:srgbClr val="006666"/>
                </a:solidFill>
              </a:rPr>
              <a:t>WYŻYWIENIA - obiad</a:t>
            </a:r>
            <a:endParaRPr lang="pl-PL" sz="4400" dirty="0">
              <a:solidFill>
                <a:srgbClr val="006666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395070" y="2447659"/>
            <a:ext cx="987384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20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II dania</a:t>
            </a:r>
            <a:endParaRPr lang="pl-PL" kern="1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Bef>
                <a:spcPts val="1415"/>
              </a:spcBef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mięso, jaja, ryba, warzywa strączkowe – jako produkt białkowy np. </a:t>
            </a:r>
            <a:b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</a:b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w formie pulpecików, kotlecików, gulaszu, potrawki;</a:t>
            </a:r>
            <a:endParaRPr lang="pl-PL" sz="3600" kern="150" dirty="0">
              <a:solidFill>
                <a:srgbClr val="775F55"/>
              </a:solidFill>
              <a:latin typeface="Symbol" panose="05050102010706020507" pitchFamily="18" charset="2"/>
              <a:ea typeface="Tahoma" panose="020B0604030504040204" pitchFamily="34" charset="0"/>
              <a:cs typeface="Liberation Sans"/>
            </a:endParaRPr>
          </a:p>
          <a:p>
            <a:pPr marL="342900" lvl="0" indent="-342900">
              <a:spcBef>
                <a:spcPts val="1415"/>
              </a:spcBef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dodatki skrobiowe – makaron, ziemniaki, ryż, kasze;</a:t>
            </a:r>
            <a:endParaRPr lang="pl-PL" sz="3600" kern="150" dirty="0">
              <a:solidFill>
                <a:srgbClr val="775F55"/>
              </a:solidFill>
              <a:latin typeface="Symbol" panose="05050102010706020507" pitchFamily="18" charset="2"/>
              <a:ea typeface="Tahoma" panose="020B0604030504040204" pitchFamily="34" charset="0"/>
              <a:cs typeface="Liberation Sans"/>
            </a:endParaRPr>
          </a:p>
          <a:p>
            <a:pPr marL="342900" lvl="0" indent="-342900">
              <a:spcBef>
                <a:spcPts val="1415"/>
              </a:spcBef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warzywa na ciepło – marchew, buraki, brukselka, cukinia, kalafior, brokuły, fasolka szparagowa itp.;</a:t>
            </a:r>
            <a:endParaRPr lang="pl-PL" sz="3600" kern="150" dirty="0">
              <a:solidFill>
                <a:srgbClr val="775F55"/>
              </a:solidFill>
              <a:latin typeface="Symbol" panose="05050102010706020507" pitchFamily="18" charset="2"/>
              <a:ea typeface="Tahoma" panose="020B0604030504040204" pitchFamily="34" charset="0"/>
              <a:cs typeface="Liberation Sans"/>
            </a:endParaRPr>
          </a:p>
          <a:p>
            <a:pPr marL="342900" lvl="0" indent="-342900">
              <a:spcBef>
                <a:spcPts val="1415"/>
              </a:spcBef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warzywa surowe – surówki warzywne z jogurtem lub oliwą;</a:t>
            </a:r>
            <a:endParaRPr lang="pl-PL" sz="3600" kern="150" dirty="0">
              <a:solidFill>
                <a:srgbClr val="775F55"/>
              </a:solidFill>
              <a:latin typeface="Symbol" panose="05050102010706020507" pitchFamily="18" charset="2"/>
              <a:ea typeface="Tahoma" panose="020B0604030504040204" pitchFamily="34" charset="0"/>
              <a:cs typeface="Liberation Sans"/>
            </a:endParaRPr>
          </a:p>
          <a:p>
            <a:pPr marL="342900" lvl="0" indent="-342900">
              <a:spcBef>
                <a:spcPts val="1415"/>
              </a:spcBef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Kompot owocowy</a:t>
            </a:r>
            <a:r>
              <a:rPr lang="pl-PL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.</a:t>
            </a:r>
            <a:endParaRPr lang="pl-PL" sz="600" kern="150" dirty="0">
              <a:solidFill>
                <a:srgbClr val="775F55"/>
              </a:solidFill>
              <a:latin typeface="Arial" panose="020B0604020202020204" pitchFamily="34" charset="0"/>
              <a:ea typeface="Tahoma" panose="020B0604030504040204" pitchFamily="34" charset="0"/>
              <a:cs typeface="Liberation Sans"/>
            </a:endParaRPr>
          </a:p>
          <a:p>
            <a:pPr>
              <a:spcBef>
                <a:spcPts val="1415"/>
              </a:spcBef>
              <a:spcAft>
                <a:spcPts val="0"/>
              </a:spcAft>
            </a:pPr>
            <a:r>
              <a:rPr lang="pl-PL" b="1" u="sng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diety eliminacyjne</a:t>
            </a:r>
            <a:r>
              <a:rPr lang="pl-PL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:</a:t>
            </a: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 zamiennik produktu białkowego plus kasza jaglana, kukurydziana lub makaron bezglutenowy. Warzywa na ciepło, surówki bez dodatku jogurtu lub uczulających warzyw.</a:t>
            </a:r>
            <a:endParaRPr lang="pl-PL" sz="3600" kern="150" dirty="0">
              <a:solidFill>
                <a:srgbClr val="775F55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Liberation San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50077" y="626452"/>
            <a:ext cx="9557047" cy="155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15"/>
              </a:spcBef>
              <a:spcAft>
                <a:spcPts val="0"/>
              </a:spcAft>
            </a:pPr>
            <a:r>
              <a:rPr lang="pl-PL" sz="2000" b="1" u="sng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zupy:</a:t>
            </a:r>
            <a:endParaRPr lang="pl-PL" sz="3600" kern="150" dirty="0">
              <a:solidFill>
                <a:srgbClr val="775F55"/>
              </a:solidFill>
              <a:latin typeface="Arial" panose="020B0604020202020204" pitchFamily="34" charset="0"/>
              <a:ea typeface="Tahoma" panose="020B0604030504040204" pitchFamily="34" charset="0"/>
              <a:cs typeface="Liberation Sans"/>
            </a:endParaRPr>
          </a:p>
          <a:p>
            <a:pPr marL="342900" lvl="0" indent="-342900">
              <a:spcBef>
                <a:spcPts val="1415"/>
              </a:spcBef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zupy wielowarzywne lub zupy kremy, gotowane tylko na wywarach jarskich, z dodatkami ziemniaków, kasz, ryżu, makaronu lub zacierki</a:t>
            </a:r>
            <a:r>
              <a:rPr lang="pl-PL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Liberation Sans"/>
              </a:rPr>
              <a:t>;</a:t>
            </a:r>
          </a:p>
          <a:p>
            <a:pPr marL="228600">
              <a:spcBef>
                <a:spcPts val="1135"/>
              </a:spcBef>
              <a:spcAft>
                <a:spcPts val="0"/>
              </a:spcAft>
            </a:pPr>
            <a:r>
              <a:rPr lang="pl-PL" b="1" u="sng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diety </a:t>
            </a:r>
            <a:r>
              <a:rPr lang="pl-PL" b="1" u="sng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eliminacyjne</a:t>
            </a:r>
            <a:r>
              <a:rPr lang="pl-PL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zupy bez dodatku warzyw uczulających, zupy bez jogurtu czy śmietanki.</a:t>
            </a:r>
            <a:endParaRPr lang="pl-PL" sz="3200" kern="150" dirty="0">
              <a:solidFill>
                <a:srgbClr val="775F5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8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AF3BA0F2-88A0-4705-B550-5E836DA8B44F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4A157962-5ABC-40EA-899C-D2B81A99393D}"/>
              </a:ext>
            </a:extLst>
          </p:cNvPr>
          <p:cNvSpPr/>
          <p:nvPr/>
        </p:nvSpPr>
        <p:spPr>
          <a:xfrm>
            <a:off x="3687199" y="6488668"/>
            <a:ext cx="481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5B7DA76-2E3A-478C-ABD6-768F0D151F5E}"/>
              </a:ext>
            </a:extLst>
          </p:cNvPr>
          <p:cNvSpPr txBox="1"/>
          <p:nvPr/>
        </p:nvSpPr>
        <p:spPr>
          <a:xfrm>
            <a:off x="662730" y="282246"/>
            <a:ext cx="1031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6666"/>
                </a:solidFill>
              </a:rPr>
              <a:t>FORMA </a:t>
            </a:r>
            <a:r>
              <a:rPr lang="pl-PL" sz="3200" b="1" dirty="0" smtClean="0">
                <a:solidFill>
                  <a:srgbClr val="006666"/>
                </a:solidFill>
              </a:rPr>
              <a:t>WYŻYWIENIA - podwieczorek</a:t>
            </a:r>
            <a:endParaRPr lang="pl-PL" sz="9600" dirty="0">
              <a:solidFill>
                <a:srgbClr val="006666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1005260"/>
            <a:ext cx="9374736" cy="367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35"/>
              </a:spcBef>
              <a:spcAft>
                <a:spcPts val="0"/>
              </a:spcAft>
            </a:pPr>
            <a:r>
              <a:rPr lang="pl-PL" sz="2000" b="1" u="sng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podwieczorki</a:t>
            </a:r>
            <a:r>
              <a:rPr lang="pl-PL" sz="2000" b="1" u="sng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pl-PL" sz="3200" kern="150" dirty="0">
              <a:solidFill>
                <a:srgbClr val="775F5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1135"/>
              </a:spcBef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najczęściej przygotowywane z produktów mlecznych: kefirów, jogurtów, maślanek, sera twarogowego lub mleka np. ryż na mleku, twarożek </a:t>
            </a:r>
            <a:b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z owocami, koktajle na bazie maślanki, jogurt z </a:t>
            </a:r>
            <a:r>
              <a:rPr lang="pl-PL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muesli</a:t>
            </a: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itp.</a:t>
            </a:r>
            <a:endParaRPr lang="pl-PL" sz="3200" kern="150" dirty="0">
              <a:solidFill>
                <a:srgbClr val="775F55"/>
              </a:solidFill>
              <a:latin typeface="Symbol" panose="05050102010706020507" pitchFamily="18" charset="2"/>
              <a:ea typeface="Arial" panose="020B0604020202020204" pitchFamily="34" charset="0"/>
            </a:endParaRPr>
          </a:p>
          <a:p>
            <a:pPr marL="342900" lvl="0" indent="-342900">
              <a:spcBef>
                <a:spcPts val="1135"/>
              </a:spcBef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inne to: musy owocowe, ciasta, galaretki, kisiele, ciasteczka, batoniki – wszystkie produkty są własnego wyrobu</a:t>
            </a:r>
            <a:r>
              <a:rPr lang="pl-PL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pl-PL" sz="3200" kern="150" dirty="0" smtClean="0">
              <a:solidFill>
                <a:srgbClr val="775F55"/>
              </a:solidFill>
              <a:latin typeface="Symbol" panose="05050102010706020507" pitchFamily="18" charset="2"/>
              <a:ea typeface="Arial" panose="020B0604020202020204" pitchFamily="34" charset="0"/>
            </a:endParaRPr>
          </a:p>
          <a:p>
            <a:pPr marL="342900" lvl="0" indent="-342900">
              <a:spcBef>
                <a:spcPts val="1135"/>
              </a:spcBef>
              <a:spcAft>
                <a:spcPts val="0"/>
              </a:spcAft>
              <a:buFont typeface="Wingdings" panose="05000000000000000000" pitchFamily="2" charset="2"/>
              <a:buChar char=""/>
            </a:pPr>
            <a:endParaRPr lang="pl-PL" sz="500" kern="150" dirty="0">
              <a:solidFill>
                <a:srgbClr val="775F5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spcBef>
                <a:spcPts val="1135"/>
              </a:spcBef>
              <a:spcAft>
                <a:spcPts val="0"/>
              </a:spcAft>
            </a:pPr>
            <a:r>
              <a:rPr lang="pl-PL" b="1" u="sng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diety eliminacyjne</a:t>
            </a:r>
            <a:r>
              <a:rPr lang="pl-PL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musy owocowe, przeciery owocowe, owoce w postaci surowej, kaszki/budynie na wodzie lub mleku roślinnym, soczki dziecięce, wafelki bezglutenowe, chrupki kukurydziane i itp.</a:t>
            </a:r>
            <a:endParaRPr lang="pl-PL" sz="3200" kern="150" dirty="0">
              <a:solidFill>
                <a:srgbClr val="775F5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135"/>
              </a:spcBef>
              <a:spcAft>
                <a:spcPts val="0"/>
              </a:spcAft>
            </a:pPr>
            <a:r>
              <a:rPr lang="pl-PL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pl-PL" sz="3200" kern="150" dirty="0">
              <a:solidFill>
                <a:srgbClr val="775F5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69" y="4307048"/>
            <a:ext cx="2106336" cy="21063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64" y="4032328"/>
            <a:ext cx="2381056" cy="23810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94" y="4294710"/>
            <a:ext cx="2130204" cy="213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718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290</Words>
  <Application>Microsoft Office PowerPoint</Application>
  <PresentationFormat>Panoramiczny</PresentationFormat>
  <Paragraphs>49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Engram Warsaw</vt:lpstr>
      <vt:lpstr>Liberation Sans</vt:lpstr>
      <vt:lpstr>Liberation Serif</vt:lpstr>
      <vt:lpstr>Symbol</vt:lpstr>
      <vt:lpstr>Tahoma</vt:lpstr>
      <vt:lpstr>Times New Roman</vt:lpstr>
      <vt:lpstr>Wingdings</vt:lpstr>
      <vt:lpstr>Motyw pakietu Office</vt:lpstr>
      <vt:lpstr>STANDARDY ŻYWIENIA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Czub-Piotrowicz</dc:creator>
  <cp:lastModifiedBy>Artur PIątek</cp:lastModifiedBy>
  <cp:revision>34</cp:revision>
  <dcterms:created xsi:type="dcterms:W3CDTF">2023-03-20T12:40:50Z</dcterms:created>
  <dcterms:modified xsi:type="dcterms:W3CDTF">2025-09-04T16:38:21Z</dcterms:modified>
</cp:coreProperties>
</file>