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Malinowska" userId="b5360651-dea5-4e32-8ef7-62a91abf06c8" providerId="ADAL" clId="{49E0DF3C-B146-43F8-8CC9-CDD4AFFEB9A2}"/>
    <pc:docChg chg="modSld">
      <pc:chgData name="Marta Malinowska" userId="b5360651-dea5-4e32-8ef7-62a91abf06c8" providerId="ADAL" clId="{49E0DF3C-B146-43F8-8CC9-CDD4AFFEB9A2}" dt="2026-06-24T08:23:35.540" v="119" actId="20577"/>
      <pc:docMkLst>
        <pc:docMk/>
      </pc:docMkLst>
      <pc:sldChg chg="modSp mod">
        <pc:chgData name="Marta Malinowska" userId="b5360651-dea5-4e32-8ef7-62a91abf06c8" providerId="ADAL" clId="{49E0DF3C-B146-43F8-8CC9-CDD4AFFEB9A2}" dt="2026-06-24T08:19:30.104" v="1" actId="20577"/>
        <pc:sldMkLst>
          <pc:docMk/>
          <pc:sldMk cId="3406704889" sldId="258"/>
        </pc:sldMkLst>
        <pc:spChg chg="mod">
          <ac:chgData name="Marta Malinowska" userId="b5360651-dea5-4e32-8ef7-62a91abf06c8" providerId="ADAL" clId="{49E0DF3C-B146-43F8-8CC9-CDD4AFFEB9A2}" dt="2026-06-24T08:19:30.104" v="1" actId="20577"/>
          <ac:spMkLst>
            <pc:docMk/>
            <pc:sldMk cId="3406704889" sldId="258"/>
            <ac:spMk id="6" creationId="{589BC5E2-732E-4C66-AB67-7B869EF7EBBC}"/>
          </ac:spMkLst>
        </pc:spChg>
      </pc:sldChg>
      <pc:sldChg chg="modSp mod">
        <pc:chgData name="Marta Malinowska" userId="b5360651-dea5-4e32-8ef7-62a91abf06c8" providerId="ADAL" clId="{49E0DF3C-B146-43F8-8CC9-CDD4AFFEB9A2}" dt="2026-06-24T08:21:09.447" v="11" actId="20577"/>
        <pc:sldMkLst>
          <pc:docMk/>
          <pc:sldMk cId="3923965607" sldId="259"/>
        </pc:sldMkLst>
        <pc:spChg chg="mod">
          <ac:chgData name="Marta Malinowska" userId="b5360651-dea5-4e32-8ef7-62a91abf06c8" providerId="ADAL" clId="{49E0DF3C-B146-43F8-8CC9-CDD4AFFEB9A2}" dt="2026-06-24T08:21:09.447" v="11" actId="20577"/>
          <ac:spMkLst>
            <pc:docMk/>
            <pc:sldMk cId="3923965607" sldId="259"/>
            <ac:spMk id="4" creationId="{0D2A990C-C7BC-4EB2-AA7D-31A6448A25E3}"/>
          </ac:spMkLst>
        </pc:spChg>
        <pc:spChg chg="mod">
          <ac:chgData name="Marta Malinowska" userId="b5360651-dea5-4e32-8ef7-62a91abf06c8" providerId="ADAL" clId="{49E0DF3C-B146-43F8-8CC9-CDD4AFFEB9A2}" dt="2026-06-24T08:21:00.270" v="9" actId="20577"/>
          <ac:spMkLst>
            <pc:docMk/>
            <pc:sldMk cId="3923965607" sldId="259"/>
            <ac:spMk id="6" creationId="{589BC5E2-732E-4C66-AB67-7B869EF7EBBC}"/>
          </ac:spMkLst>
        </pc:spChg>
      </pc:sldChg>
      <pc:sldChg chg="modSp mod">
        <pc:chgData name="Marta Malinowska" userId="b5360651-dea5-4e32-8ef7-62a91abf06c8" providerId="ADAL" clId="{49E0DF3C-B146-43F8-8CC9-CDD4AFFEB9A2}" dt="2026-06-24T08:22:33.168" v="44" actId="20577"/>
        <pc:sldMkLst>
          <pc:docMk/>
          <pc:sldMk cId="1169592860" sldId="260"/>
        </pc:sldMkLst>
        <pc:spChg chg="mod">
          <ac:chgData name="Marta Malinowska" userId="b5360651-dea5-4e32-8ef7-62a91abf06c8" providerId="ADAL" clId="{49E0DF3C-B146-43F8-8CC9-CDD4AFFEB9A2}" dt="2026-06-24T08:22:33.168" v="44" actId="20577"/>
          <ac:spMkLst>
            <pc:docMk/>
            <pc:sldMk cId="1169592860" sldId="260"/>
            <ac:spMk id="5" creationId="{8DC59B99-79F3-485A-933B-A231D675ED4C}"/>
          </ac:spMkLst>
        </pc:spChg>
        <pc:spChg chg="mod">
          <ac:chgData name="Marta Malinowska" userId="b5360651-dea5-4e32-8ef7-62a91abf06c8" providerId="ADAL" clId="{49E0DF3C-B146-43F8-8CC9-CDD4AFFEB9A2}" dt="2026-06-24T08:22:13.236" v="38" actId="20577"/>
          <ac:spMkLst>
            <pc:docMk/>
            <pc:sldMk cId="1169592860" sldId="260"/>
            <ac:spMk id="6" creationId="{589BC5E2-732E-4C66-AB67-7B869EF7EBBC}"/>
          </ac:spMkLst>
        </pc:spChg>
      </pc:sldChg>
      <pc:sldChg chg="modSp mod">
        <pc:chgData name="Marta Malinowska" userId="b5360651-dea5-4e32-8ef7-62a91abf06c8" providerId="ADAL" clId="{49E0DF3C-B146-43F8-8CC9-CDD4AFFEB9A2}" dt="2026-06-24T08:23:35.540" v="119" actId="20577"/>
        <pc:sldMkLst>
          <pc:docMk/>
          <pc:sldMk cId="4151124106" sldId="262"/>
        </pc:sldMkLst>
        <pc:spChg chg="mod">
          <ac:chgData name="Marta Malinowska" userId="b5360651-dea5-4e32-8ef7-62a91abf06c8" providerId="ADAL" clId="{49E0DF3C-B146-43F8-8CC9-CDD4AFFEB9A2}" dt="2026-06-24T08:23:35.540" v="119" actId="20577"/>
          <ac:spMkLst>
            <pc:docMk/>
            <pc:sldMk cId="4151124106" sldId="262"/>
            <ac:spMk id="4" creationId="{3EBF6E7B-7A67-449F-B507-99EAD11F5AE4}"/>
          </ac:spMkLst>
        </pc:spChg>
        <pc:spChg chg="mod">
          <ac:chgData name="Marta Malinowska" userId="b5360651-dea5-4e32-8ef7-62a91abf06c8" providerId="ADAL" clId="{49E0DF3C-B146-43F8-8CC9-CDD4AFFEB9A2}" dt="2026-06-24T08:22:50.433" v="50" actId="20577"/>
          <ac:spMkLst>
            <pc:docMk/>
            <pc:sldMk cId="4151124106" sldId="262"/>
            <ac:spMk id="6" creationId="{589BC5E2-732E-4C66-AB67-7B869EF7EBB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1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8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3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7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6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6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F9F4B6-59B0-657E-FDBC-898F508D82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2" r="7972"/>
          <a:stretch/>
        </p:blipFill>
        <p:spPr>
          <a:xfrm>
            <a:off x="4121249" y="10"/>
            <a:ext cx="866851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2962" y="1151118"/>
            <a:ext cx="4023360" cy="3204134"/>
          </a:xfrm>
        </p:spPr>
        <p:txBody>
          <a:bodyPr anchor="b">
            <a:normAutofit/>
          </a:bodyPr>
          <a:lstStyle/>
          <a:p>
            <a:pPr algn="ctr"/>
            <a:r>
              <a:rPr lang="pl-PL" sz="4000" dirty="0">
                <a:latin typeface="Calibri"/>
                <a:cs typeface="Calibri"/>
              </a:rPr>
              <a:t>HARMONOGRAM ADAPTACJI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3603" y="4729148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cs typeface="Calibri"/>
              </a:rPr>
              <a:t>Żłobek nr 55</a:t>
            </a:r>
            <a:endParaRPr lang="en-US" sz="20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cs typeface="Calibri"/>
              </a:rPr>
              <a:t>ul. Fiszera 28</a:t>
            </a:r>
          </a:p>
          <a:p>
            <a:pPr>
              <a:spcBef>
                <a:spcPts val="0"/>
              </a:spcBef>
            </a:pPr>
            <a:r>
              <a:rPr lang="pl-PL" sz="2000" dirty="0">
                <a:latin typeface="Calibri"/>
                <a:ea typeface="+mn-lt"/>
                <a:cs typeface="+mn-lt"/>
              </a:rPr>
              <a:t>04-402 Warszawa</a:t>
            </a:r>
            <a:endParaRPr lang="pl-PL" dirty="0">
              <a:latin typeface="Calibri"/>
            </a:endParaRPr>
          </a:p>
          <a:p>
            <a:endParaRPr lang="pl-PL" sz="2000" dirty="0">
              <a:latin typeface="Calibri"/>
              <a:cs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BC1D3-63A4-EC7D-4A4B-6F75FE569411}"/>
              </a:ext>
            </a:extLst>
          </p:cNvPr>
          <p:cNvSpPr txBox="1"/>
          <p:nvPr/>
        </p:nvSpPr>
        <p:spPr>
          <a:xfrm>
            <a:off x="361336" y="640017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Engram Warsaw"/>
              </a:rPr>
              <a:t>#</a:t>
            </a:r>
            <a:r>
              <a:rPr lang="pl-PL" sz="1100" dirty="0">
                <a:solidFill>
                  <a:srgbClr val="0091CF"/>
                </a:solidFill>
                <a:latin typeface="Engram Warsaw"/>
              </a:rPr>
              <a:t>WARSZAWA</a:t>
            </a:r>
            <a:r>
              <a:rPr lang="pl-PL" sz="1100" dirty="0">
                <a:solidFill>
                  <a:srgbClr val="FAB036"/>
                </a:solidFill>
                <a:latin typeface="Engram Warsaw"/>
              </a:rPr>
              <a:t>DLA</a:t>
            </a:r>
            <a:r>
              <a:rPr lang="pl-PL" sz="1100" dirty="0">
                <a:solidFill>
                  <a:srgbClr val="E53629"/>
                </a:solidFill>
                <a:latin typeface="Engram Warsaw"/>
              </a:rPr>
              <a:t>NAJMŁODSZYCH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C775662-AB62-CFEA-15CD-E4CDC127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36" y="196214"/>
            <a:ext cx="2399071" cy="15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660553" y="1446660"/>
            <a:ext cx="5981407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Zapraszamy wszystkie nowo przyjęte dzieci do udziału w naszym programie adaptacyjnym, który rozpocznie się z dniem </a:t>
            </a:r>
            <a:r>
              <a:rPr lang="pl-P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01.09.2026r.</a:t>
            </a:r>
          </a:p>
          <a:p>
            <a:pPr algn="ctr">
              <a:lnSpc>
                <a:spcPct val="150000"/>
              </a:lnSpc>
            </a:pPr>
            <a:endParaRPr lang="pl-P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Zależy nam, aby proces adaptacji przebiegał przyjemnie oraz z jak najmniejszą ilością stresu dlatego nie chcemy, żeby dzieci oraz ich rodzice przebywali naraz w jednym miejscu o tej samej porze. Byłoby to bardzo męczące zarówno dla naszych maluchów jak i dla dorosłych. 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9F510A7-109E-4A6B-9F37-EE1D8BF37E04}"/>
              </a:ext>
            </a:extLst>
          </p:cNvPr>
          <p:cNvSpPr/>
          <p:nvPr/>
        </p:nvSpPr>
        <p:spPr>
          <a:xfrm>
            <a:off x="5293097" y="263861"/>
            <a:ext cx="6392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WITAMY W NASZYM ŻŁOBKU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5383112-E696-4DA8-8466-172D028AB8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41" y="2133804"/>
            <a:ext cx="3892062" cy="2919047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40670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322745" y="267247"/>
            <a:ext cx="1031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TYDZIEŃ  </a:t>
            </a:r>
            <a:r>
              <a:rPr lang="pl-PL" sz="4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01-04.09.2026r.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D2A990C-C7BC-4EB2-AA7D-31A6448A25E3}"/>
              </a:ext>
            </a:extLst>
          </p:cNvPr>
          <p:cNvSpPr/>
          <p:nvPr/>
        </p:nvSpPr>
        <p:spPr>
          <a:xfrm>
            <a:off x="870067" y="1824309"/>
            <a:ext cx="737985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pierwszym tygodniu września </a:t>
            </a:r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01- 04.09. 2026 (od poniedziałku do piątku)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nowo przyjęte dzieci z grup najmłodszych (I 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II) oraz ich rodzice każdego dnia będą dzieleni na dwie grupy:</a:t>
            </a:r>
          </a:p>
          <a:p>
            <a:pPr lvl="0"/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Pierwszą grupę dzieci zapraszamy w godzinach 08:00-09:30</a:t>
            </a:r>
          </a:p>
          <a:p>
            <a:endParaRPr lang="pl-PL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Drugą grupę dzieci zapraszamy w godzinach 10:30-12:00</a:t>
            </a:r>
          </a:p>
          <a:p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z grup III, IV i V zapraszamy w godzinach 10:00-12:00</a:t>
            </a:r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pl-P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pl-PL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DD1EC7-647D-4EAF-8679-0BD2CD338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73" y="1721497"/>
            <a:ext cx="3160635" cy="421418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520700"/>
          </a:effectLst>
        </p:spPr>
      </p:pic>
    </p:spTree>
    <p:extLst>
      <p:ext uri="{BB962C8B-B14F-4D97-AF65-F5344CB8AC3E}">
        <p14:creationId xmlns:p14="http://schemas.microsoft.com/office/powerpoint/2010/main" val="392396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226218" y="1127373"/>
            <a:ext cx="103110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Proponujemy aby przez dwa pierwsze dni przebywać z dzieckiem przez cały okres pobytu w żłobku w wyznaczonych godzinach. </a:t>
            </a:r>
          </a:p>
          <a:p>
            <a:pPr algn="r">
              <a:lnSpc>
                <a:spcPct val="150000"/>
              </a:lnSpc>
            </a:pPr>
            <a:endParaRPr lang="pl-PL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endParaRPr lang="pl-PL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pl-PL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Natomiast w trzecim dniu zapraszamy rodziców do grup na max 30 minut i po tym czasie zalecamy pozostawienie maluszka pod opieką opiekunek. </a:t>
            </a:r>
          </a:p>
          <a:p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DC59B99-79F3-485A-933B-A231D675ED4C}"/>
              </a:ext>
            </a:extLst>
          </p:cNvPr>
          <p:cNvSpPr/>
          <p:nvPr/>
        </p:nvSpPr>
        <p:spPr>
          <a:xfrm>
            <a:off x="1357422" y="4526967"/>
            <a:ext cx="6096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Zaś w piątek (04.09.2026r.) niech dzieci zostaną już bez rodziców w zakresie tych samych godzin.</a:t>
            </a:r>
          </a:p>
        </p:txBody>
      </p:sp>
    </p:spTree>
    <p:extLst>
      <p:ext uri="{BB962C8B-B14F-4D97-AF65-F5344CB8AC3E}">
        <p14:creationId xmlns:p14="http://schemas.microsoft.com/office/powerpoint/2010/main" val="116959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267326" y="285720"/>
            <a:ext cx="10501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TYDZIEŃ  </a:t>
            </a:r>
            <a:r>
              <a:rPr lang="pl-PL" sz="4000" u="sng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07</a:t>
            </a:r>
            <a:r>
              <a:rPr lang="pl-PL" sz="40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-11.09.2026r.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EBF6E7B-7A67-449F-B507-99EAD11F5AE4}"/>
              </a:ext>
            </a:extLst>
          </p:cNvPr>
          <p:cNvSpPr/>
          <p:nvPr/>
        </p:nvSpPr>
        <p:spPr>
          <a:xfrm>
            <a:off x="934723" y="2893771"/>
            <a:ext cx="4736404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drugim tygodniu września tj.: od poniedziałku do piątku prosimy przyprowadzić dzieci do godziny 08:15 i pozostawić pod opieką naszych pań opiekunek do godziny max 12:00, biorąc pod uwagę gotowość dziecka do wydłużenia czasu.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B30823D-C34E-4F21-A74E-14E7A0F45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64" y="2020240"/>
            <a:ext cx="5530732" cy="414805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415112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454895" y="307136"/>
            <a:ext cx="1031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III TYDZIEŃ </a:t>
            </a:r>
            <a:r>
              <a:rPr lang="pl-PL" sz="4000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kolejne…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8B61B6C-D755-4202-ACA1-8558E65F6F69}"/>
              </a:ext>
            </a:extLst>
          </p:cNvPr>
          <p:cNvSpPr/>
          <p:nvPr/>
        </p:nvSpPr>
        <p:spPr>
          <a:xfrm>
            <a:off x="666541" y="1163467"/>
            <a:ext cx="805542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dwutygodniowej adaptacji dziecka w placówce przychodzi moment, kiedy mogą Państwo podjąć próbę pozostawienia dziecka na leżakowanie pod warunkiem, że Panie Opiekunki potwierdzą gotowość dziecka na kolejny krok w przód. Co oznacza gotowość? To znaczy, że spełnione muszą być 3 podstawowe warunki: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7E89503-675D-4477-A3D6-E322FE5CE4F7}"/>
              </a:ext>
            </a:extLst>
          </p:cNvPr>
          <p:cNvSpPr/>
          <p:nvPr/>
        </p:nvSpPr>
        <p:spPr>
          <a:xfrm>
            <a:off x="1454895" y="2987351"/>
            <a:ext cx="8708572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Dziecko pije i podejmuje próby jedzenia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Wchodzi w minimalną relację z którąkolwiek z pań opiekunek - jest ufne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Daje zaciekawić się zabawką, zabawą, co sprawia, że ma przerwy w płaczu.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637DDD3-E6DB-4FC0-9F6D-68569CFE0722}"/>
              </a:ext>
            </a:extLst>
          </p:cNvPr>
          <p:cNvSpPr/>
          <p:nvPr/>
        </p:nvSpPr>
        <p:spPr>
          <a:xfrm>
            <a:off x="6881028" y="5495096"/>
            <a:ext cx="5001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Leżakowanie również jest sukcesywnie wydłużane.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75E2FC7-62CC-4F6F-99F8-2D33308E2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84" y="1855318"/>
            <a:ext cx="2411604" cy="3215472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1898987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994789" y="1849667"/>
            <a:ext cx="10449624" cy="87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wieloletniego doświadczenia wiemy, że proces adaptacji przynosi korzyści dziecku, rodzicom oraz żłobkowi, ponieważ dzięki temu: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70ADFBB-066C-4A12-B679-E710B9B3ABF6}"/>
              </a:ext>
            </a:extLst>
          </p:cNvPr>
          <p:cNvSpPr/>
          <p:nvPr/>
        </p:nvSpPr>
        <p:spPr>
          <a:xfrm>
            <a:off x="1776554" y="3114053"/>
            <a:ext cx="8323385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i rodzice zapoznają się z nowym otoczeniem, jakim jest nasz żłobek,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i rodzice oraz opiekunki wzajemnie poznają się, nawiązują serdeczny kontakt </a:t>
            </a:r>
          </a:p>
          <a:p>
            <a:pPr lvl="0"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Dzieci i rodzice zapoznają się z organizacją pracy żłobka, formami i metodami pracy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Rodzice uczestniczą w organizowanych spotkaniach, zabawach, ćwiczeniach służących łatwej adaptacji oraz integrowaniu się dzieci i dorosłych.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AABA8A6-F26F-426D-8E1C-81B299C9DF9A}"/>
              </a:ext>
            </a:extLst>
          </p:cNvPr>
          <p:cNvSpPr/>
          <p:nvPr/>
        </p:nvSpPr>
        <p:spPr>
          <a:xfrm>
            <a:off x="5081117" y="275390"/>
            <a:ext cx="6558224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spcBef>
                <a:spcPts val="0"/>
              </a:spcBef>
            </a:pPr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PODSUMOWUJĄC …</a:t>
            </a:r>
          </a:p>
        </p:txBody>
      </p:sp>
    </p:spTree>
    <p:extLst>
      <p:ext uri="{BB962C8B-B14F-4D97-AF65-F5344CB8AC3E}">
        <p14:creationId xmlns:p14="http://schemas.microsoft.com/office/powerpoint/2010/main" val="118327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E2CA835-FCE6-48A5-954B-CC6D693B95E1}"/>
              </a:ext>
            </a:extLst>
          </p:cNvPr>
          <p:cNvSpPr/>
          <p:nvPr/>
        </p:nvSpPr>
        <p:spPr>
          <a:xfrm>
            <a:off x="0" y="6505303"/>
            <a:ext cx="12192000" cy="3526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B37BCD2-9797-4D03-8996-702626378744}"/>
              </a:ext>
            </a:extLst>
          </p:cNvPr>
          <p:cNvSpPr/>
          <p:nvPr/>
        </p:nvSpPr>
        <p:spPr>
          <a:xfrm>
            <a:off x="3942077" y="6519446"/>
            <a:ext cx="4307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m.st. Warszawa | Zespół Żłobków m.st. Warszawy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BC5E2-732E-4C66-AB67-7B869EF7EBBC}"/>
              </a:ext>
            </a:extLst>
          </p:cNvPr>
          <p:cNvSpPr txBox="1"/>
          <p:nvPr/>
        </p:nvSpPr>
        <p:spPr>
          <a:xfrm>
            <a:off x="1141435" y="295742"/>
            <a:ext cx="1031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ZOBACZENIA </a:t>
            </a: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4DF1FF3-DA83-44A6-BEBE-E134036CD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75" y="880253"/>
            <a:ext cx="9649182" cy="542976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48335943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524</Words>
  <Application>Microsoft Office PowerPoint</Application>
  <PresentationFormat>Panoramiczny</PresentationFormat>
  <Paragraphs>46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Calibri</vt:lpstr>
      <vt:lpstr>Engram Warsaw</vt:lpstr>
      <vt:lpstr>Wingdings</vt:lpstr>
      <vt:lpstr>AccentBoxVTI</vt:lpstr>
      <vt:lpstr>HARMONOGRAM ADAPTACJI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Malinowska</dc:creator>
  <cp:lastModifiedBy>Marta Malinowska</cp:lastModifiedBy>
  <cp:revision>44</cp:revision>
  <dcterms:created xsi:type="dcterms:W3CDTF">2023-03-20T11:53:13Z</dcterms:created>
  <dcterms:modified xsi:type="dcterms:W3CDTF">2026-06-24T08:24:15Z</dcterms:modified>
</cp:coreProperties>
</file>