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4"/>
  </p:sldMasterIdLst>
  <p:notesMasterIdLst>
    <p:notesMasterId r:id="rId14"/>
  </p:notesMasterIdLst>
  <p:sldIdLst>
    <p:sldId id="266" r:id="rId5"/>
    <p:sldId id="258" r:id="rId6"/>
    <p:sldId id="259" r:id="rId7"/>
    <p:sldId id="260" r:id="rId8"/>
    <p:sldId id="261" r:id="rId9"/>
    <p:sldId id="262" r:id="rId10"/>
    <p:sldId id="263" r:id="rId11"/>
    <p:sldId id="264" r:id="rId12"/>
    <p:sldId id="265" r:id="rId1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nieszka Tylińska" userId="ab6d3161-d2f5-4b67-8a98-531acab68657" providerId="ADAL" clId="{FF71A3A3-1817-4446-88B9-98125517DF92}"/>
    <pc:docChg chg="custSel modSld">
      <pc:chgData name="Agnieszka Tylińska" userId="ab6d3161-d2f5-4b67-8a98-531acab68657" providerId="ADAL" clId="{FF71A3A3-1817-4446-88B9-98125517DF92}" dt="2026-06-24T10:21:43.580" v="18"/>
      <pc:docMkLst>
        <pc:docMk/>
      </pc:docMkLst>
      <pc:sldChg chg="delSp modSp">
        <pc:chgData name="Agnieszka Tylińska" userId="ab6d3161-d2f5-4b67-8a98-531acab68657" providerId="ADAL" clId="{FF71A3A3-1817-4446-88B9-98125517DF92}" dt="2026-06-24T10:21:43.580" v="18"/>
        <pc:sldMkLst>
          <pc:docMk/>
          <pc:sldMk cId="3406704889" sldId="258"/>
        </pc:sldMkLst>
        <pc:spChg chg="del mod">
          <ac:chgData name="Agnieszka Tylińska" userId="ab6d3161-d2f5-4b67-8a98-531acab68657" providerId="ADAL" clId="{FF71A3A3-1817-4446-88B9-98125517DF92}" dt="2026-06-24T10:21:43.580" v="18"/>
          <ac:spMkLst>
            <pc:docMk/>
            <pc:sldMk cId="3406704889" sldId="258"/>
            <ac:spMk id="6" creationId="{589BC5E2-732E-4C66-AB67-7B869EF7EBBC}"/>
          </ac:spMkLst>
        </pc:spChg>
        <pc:spChg chg="mod">
          <ac:chgData name="Agnieszka Tylińska" userId="ab6d3161-d2f5-4b67-8a98-531acab68657" providerId="ADAL" clId="{FF71A3A3-1817-4446-88B9-98125517DF92}" dt="2026-06-24T10:21:38.070" v="16" actId="14100"/>
          <ac:spMkLst>
            <pc:docMk/>
            <pc:sldMk cId="3406704889" sldId="258"/>
            <ac:spMk id="7" creationId="{00000000-0000-0000-0000-000000000000}"/>
          </ac:spMkLst>
        </pc:spChg>
      </pc:sldChg>
      <pc:sldChg chg="modSp">
        <pc:chgData name="Agnieszka Tylińska" userId="ab6d3161-d2f5-4b67-8a98-531acab68657" providerId="ADAL" clId="{FF71A3A3-1817-4446-88B9-98125517DF92}" dt="2026-06-24T10:20:03.312" v="1" actId="20577"/>
        <pc:sldMkLst>
          <pc:docMk/>
          <pc:sldMk cId="2943684753" sldId="264"/>
        </pc:sldMkLst>
        <pc:spChg chg="mod">
          <ac:chgData name="Agnieszka Tylińska" userId="ab6d3161-d2f5-4b67-8a98-531acab68657" providerId="ADAL" clId="{FF71A3A3-1817-4446-88B9-98125517DF92}" dt="2026-06-24T10:20:03.312" v="1" actId="20577"/>
          <ac:spMkLst>
            <pc:docMk/>
            <pc:sldMk cId="2943684753" sldId="264"/>
            <ac:spMk id="3" creationId="{00000000-0000-0000-0000-000000000000}"/>
          </ac:spMkLst>
        </pc:spChg>
      </pc:sldChg>
      <pc:sldChg chg="modSp">
        <pc:chgData name="Agnieszka Tylińska" userId="ab6d3161-d2f5-4b67-8a98-531acab68657" providerId="ADAL" clId="{FF71A3A3-1817-4446-88B9-98125517DF92}" dt="2026-06-24T10:20:38.304" v="10" actId="6549"/>
        <pc:sldMkLst>
          <pc:docMk/>
          <pc:sldMk cId="1946012212" sldId="265"/>
        </pc:sldMkLst>
        <pc:spChg chg="mod">
          <ac:chgData name="Agnieszka Tylińska" userId="ab6d3161-d2f5-4b67-8a98-531acab68657" providerId="ADAL" clId="{FF71A3A3-1817-4446-88B9-98125517DF92}" dt="2026-06-24T10:20:38.304" v="10" actId="6549"/>
          <ac:spMkLst>
            <pc:docMk/>
            <pc:sldMk cId="1946012212" sldId="265"/>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5DD7A7-CA21-45FC-8EC0-8824E2FFA099}" type="datetimeFigureOut">
              <a:rPr lang="pl-PL" smtClean="0"/>
              <a:t>24-06-2026</a:t>
            </a:fld>
            <a:endParaRPr lang="pl-PL"/>
          </a:p>
        </p:txBody>
      </p:sp>
      <p:sp>
        <p:nvSpPr>
          <p:cNvPr id="4" name="Symbol zastępczy obrazu slajd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8D510F-8BA9-4A10-B8E9-3E25DD40158B}" type="slidenum">
              <a:rPr lang="pl-PL" smtClean="0"/>
              <a:t>‹#›</a:t>
            </a:fld>
            <a:endParaRPr lang="pl-PL"/>
          </a:p>
        </p:txBody>
      </p:sp>
    </p:spTree>
    <p:extLst>
      <p:ext uri="{BB962C8B-B14F-4D97-AF65-F5344CB8AC3E}">
        <p14:creationId xmlns:p14="http://schemas.microsoft.com/office/powerpoint/2010/main" val="654265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768D510F-8BA9-4A10-B8E9-3E25DD40158B}" type="slidenum">
              <a:rPr lang="pl-PL" smtClean="0"/>
              <a:t>2</a:t>
            </a:fld>
            <a:endParaRPr lang="pl-PL"/>
          </a:p>
        </p:txBody>
      </p:sp>
    </p:spTree>
    <p:extLst>
      <p:ext uri="{BB962C8B-B14F-4D97-AF65-F5344CB8AC3E}">
        <p14:creationId xmlns:p14="http://schemas.microsoft.com/office/powerpoint/2010/main" val="2419105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2AC24A9-CCB6-4F8D-B8DB-C2F3692CFA5A}"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460587" y="2942602"/>
            <a:ext cx="9530575"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096869" y="2944634"/>
            <a:ext cx="1587131"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0283619" y="3136658"/>
            <a:ext cx="1213632"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93978" y="3055622"/>
            <a:ext cx="9263793"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10382435" y="4625268"/>
            <a:ext cx="1016000" cy="457200"/>
          </a:xfrm>
        </p:spPr>
        <p:txBody>
          <a:bodyPr/>
          <a:lstStyle>
            <a:lvl1pPr algn="ctr">
              <a:defRPr sz="2800">
                <a:solidFill>
                  <a:schemeClr val="accent1">
                    <a:lumMod val="50000"/>
                  </a:schemeClr>
                </a:solidFill>
              </a:defRPr>
            </a:lvl1pPr>
          </a:lstStyle>
          <a:p>
            <a:fld id="{B2DC25EE-239B-4C5F-AAD1-255A7D5F1EE2}" type="slidenum">
              <a:rPr lang="en-US" smtClean="0"/>
              <a:t>‹#›</a:t>
            </a:fld>
            <a:endParaRPr lang="en-US"/>
          </a:p>
        </p:txBody>
      </p:sp>
      <p:sp>
        <p:nvSpPr>
          <p:cNvPr id="11" name="Rectangle 10"/>
          <p:cNvSpPr/>
          <p:nvPr/>
        </p:nvSpPr>
        <p:spPr>
          <a:xfrm>
            <a:off x="722429" y="4559277"/>
            <a:ext cx="9006888"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18628" y="3139440"/>
            <a:ext cx="9014491"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7073" y="4648200"/>
            <a:ext cx="87376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2" name="Title 1"/>
          <p:cNvSpPr>
            <a:spLocks noGrp="1"/>
          </p:cNvSpPr>
          <p:nvPr>
            <p:ph type="ctrTitle"/>
          </p:nvPr>
        </p:nvSpPr>
        <p:spPr>
          <a:xfrm>
            <a:off x="806273" y="3227034"/>
            <a:ext cx="8839200" cy="1219201"/>
          </a:xfrm>
        </p:spPr>
        <p:txBody>
          <a:bodyPr anchor="b" anchorCtr="0">
            <a:noAutofit/>
          </a:bodyPr>
          <a:lstStyle>
            <a:lvl1pPr>
              <a:defRPr sz="4000">
                <a:solidFill>
                  <a:schemeClr val="accent1">
                    <a:lumMod val="50000"/>
                  </a:schemeClr>
                </a:solidFill>
              </a:defRPr>
            </a:lvl1pPr>
          </a:lstStyle>
          <a:p>
            <a:r>
              <a:rPr lang="pl-PL"/>
              <a:t>Kliknij, aby edytować styl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Date Placeholder 3"/>
          <p:cNvSpPr>
            <a:spLocks noGrp="1"/>
          </p:cNvSpPr>
          <p:nvPr>
            <p:ph type="dt" sz="half" idx="10"/>
          </p:nvPr>
        </p:nvSpPr>
        <p:spPr/>
        <p:txBody>
          <a:bodyPr/>
          <a:lstStyle/>
          <a:p>
            <a:fld id="{02AC24A9-CCB6-4F8D-B8DB-C2F3692CFA5A}"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a:off x="9148936" y="228600"/>
            <a:ext cx="247904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9273634" y="351410"/>
            <a:ext cx="2229647"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398103" y="395428"/>
            <a:ext cx="1980708" cy="5788981"/>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09600" y="381000"/>
            <a:ext cx="8229600" cy="5791201"/>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Date Placeholder 3"/>
          <p:cNvSpPr>
            <a:spLocks noGrp="1"/>
          </p:cNvSpPr>
          <p:nvPr>
            <p:ph type="dt" sz="half" idx="10"/>
          </p:nvPr>
        </p:nvSpPr>
        <p:spPr/>
        <p:txBody>
          <a:bodyPr/>
          <a:lstStyle/>
          <a:p>
            <a:fld id="{02AC24A9-CCB6-4F8D-B8DB-C2F3692CFA5A}"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2AC24A9-CCB6-4F8D-B8DB-C2F3692CFA5A}" type="datetimeFigureOut">
              <a:rPr lang="en-US" smtClean="0"/>
              <a:t>6/24/2026</a:t>
            </a:fld>
            <a:endParaRPr lang="en-US"/>
          </a:p>
        </p:txBody>
      </p:sp>
      <p:sp>
        <p:nvSpPr>
          <p:cNvPr id="13" name="Rectangle 12"/>
          <p:cNvSpPr/>
          <p:nvPr/>
        </p:nvSpPr>
        <p:spPr>
          <a:xfrm>
            <a:off x="602635" y="2946400"/>
            <a:ext cx="11020213"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756875" y="3048000"/>
            <a:ext cx="10711733"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
        <p:nvSpPr>
          <p:cNvPr id="2" name="Title 1"/>
          <p:cNvSpPr>
            <a:spLocks noGrp="1"/>
          </p:cNvSpPr>
          <p:nvPr>
            <p:ph type="title"/>
          </p:nvPr>
        </p:nvSpPr>
        <p:spPr>
          <a:xfrm>
            <a:off x="981941" y="3200400"/>
            <a:ext cx="102616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pl-PL"/>
              <a:t>Kliknij, aby edytować styl</a:t>
            </a:r>
            <a:endParaRPr lang="en-US" dirty="0"/>
          </a:p>
        </p:txBody>
      </p:sp>
      <p:sp>
        <p:nvSpPr>
          <p:cNvPr id="15" name="Rectangle 14"/>
          <p:cNvSpPr/>
          <p:nvPr/>
        </p:nvSpPr>
        <p:spPr>
          <a:xfrm>
            <a:off x="900661" y="4541521"/>
            <a:ext cx="1042416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981941" y="4607511"/>
            <a:ext cx="102616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14" name="Rectangle 13"/>
          <p:cNvSpPr/>
          <p:nvPr/>
        </p:nvSpPr>
        <p:spPr>
          <a:xfrm>
            <a:off x="901010" y="3124200"/>
            <a:ext cx="10423465"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568171" y="408373"/>
            <a:ext cx="11014229" cy="1039427"/>
          </a:xfrm>
        </p:spPr>
        <p:txBody>
          <a:bodyPr/>
          <a:lstStyle/>
          <a:p>
            <a:r>
              <a:rPr lang="pl-PL"/>
              <a:t>Kliknij, aby edytować styl</a:t>
            </a:r>
            <a:endParaRPr lang="en-US"/>
          </a:p>
        </p:txBody>
      </p:sp>
      <p:sp>
        <p:nvSpPr>
          <p:cNvPr id="3" name="Content Placeholder 2"/>
          <p:cNvSpPr>
            <a:spLocks noGrp="1"/>
          </p:cNvSpPr>
          <p:nvPr>
            <p:ph sz="half" idx="1"/>
          </p:nvPr>
        </p:nvSpPr>
        <p:spPr>
          <a:xfrm>
            <a:off x="568171" y="1719071"/>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197600" y="1719071"/>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568171" y="408373"/>
            <a:ext cx="11014229" cy="1039427"/>
          </a:xfrm>
        </p:spPr>
        <p:txBody>
          <a:bodyPr/>
          <a:lstStyle>
            <a:lvl1pPr>
              <a:defRPr/>
            </a:lvl1pPr>
          </a:lstStyle>
          <a:p>
            <a:r>
              <a:rPr lang="pl-PL"/>
              <a:t>Kliknij, aby edytować styl</a:t>
            </a:r>
            <a:endParaRPr lang="en-US"/>
          </a:p>
        </p:txBody>
      </p:sp>
      <p:sp>
        <p:nvSpPr>
          <p:cNvPr id="3" name="Text Placeholder 2"/>
          <p:cNvSpPr>
            <a:spLocks noGrp="1"/>
          </p:cNvSpPr>
          <p:nvPr>
            <p:ph type="body" idx="1"/>
          </p:nvPr>
        </p:nvSpPr>
        <p:spPr>
          <a:xfrm>
            <a:off x="568171" y="1722438"/>
            <a:ext cx="5386917"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568171" y="2438400"/>
            <a:ext cx="5386917"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193368" y="1722438"/>
            <a:ext cx="5389033"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193368" y="2438400"/>
            <a:ext cx="5389033"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3" name="Date Placeholder 2"/>
          <p:cNvSpPr>
            <a:spLocks noGrp="1"/>
          </p:cNvSpPr>
          <p:nvPr>
            <p:ph type="dt" sz="half" idx="10"/>
          </p:nvPr>
        </p:nvSpPr>
        <p:spPr/>
        <p:txBody>
          <a:bodyPr/>
          <a:lstStyle/>
          <a:p>
            <a:fld id="{02AC24A9-CCB6-4F8D-B8DB-C2F3692CFA5A}" type="datetimeFigureOut">
              <a:rPr lang="en-US" smtClean="0"/>
              <a:t>6/24/2026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2AC24A9-CCB6-4F8D-B8DB-C2F3692CFA5A}" type="datetimeFigureOut">
              <a:rPr lang="en-US" smtClean="0"/>
              <a:t>6/24/2026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81600" y="685800"/>
            <a:ext cx="6096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
        <p:nvSpPr>
          <p:cNvPr id="8" name="Rectangle 7"/>
          <p:cNvSpPr/>
          <p:nvPr/>
        </p:nvSpPr>
        <p:spPr>
          <a:xfrm>
            <a:off x="746712" y="1505712"/>
            <a:ext cx="3622088"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2254" y="1642472"/>
            <a:ext cx="3311005"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1025334" y="2971800"/>
            <a:ext cx="3064845"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 name="Title 1"/>
          <p:cNvSpPr>
            <a:spLocks noGrp="1"/>
          </p:cNvSpPr>
          <p:nvPr>
            <p:ph type="title"/>
          </p:nvPr>
        </p:nvSpPr>
        <p:spPr>
          <a:xfrm>
            <a:off x="1025334" y="1734312"/>
            <a:ext cx="3064845" cy="1191620"/>
          </a:xfrm>
        </p:spPr>
        <p:txBody>
          <a:bodyPr anchor="b">
            <a:normAutofit/>
          </a:bodyPr>
          <a:lstStyle>
            <a:lvl1pPr algn="l">
              <a:defRPr sz="2000" b="0">
                <a:solidFill>
                  <a:schemeClr val="accent1">
                    <a:lumMod val="75000"/>
                  </a:schemeClr>
                </a:solidFill>
              </a:defRPr>
            </a:lvl1pPr>
          </a:lstStyle>
          <a:p>
            <a:r>
              <a:rPr lang="pl-PL"/>
              <a:t>Kliknij, aby edytować styl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914400" y="621437"/>
            <a:ext cx="103632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6/24/2026</a:t>
            </a:fld>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
        <p:nvSpPr>
          <p:cNvPr id="10" name="Rectangle 9"/>
          <p:cNvSpPr/>
          <p:nvPr/>
        </p:nvSpPr>
        <p:spPr>
          <a:xfrm>
            <a:off x="914400" y="4953000"/>
            <a:ext cx="103632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16000" y="5029200"/>
            <a:ext cx="10134353"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219200" y="5638800"/>
            <a:ext cx="9771352"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07452" y="5074920"/>
            <a:ext cx="10594848"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1275052" y="5656557"/>
            <a:ext cx="9659648"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 name="Title 1"/>
          <p:cNvSpPr>
            <a:spLocks noGrp="1"/>
          </p:cNvSpPr>
          <p:nvPr>
            <p:ph type="title"/>
          </p:nvPr>
        </p:nvSpPr>
        <p:spPr>
          <a:xfrm>
            <a:off x="1219200" y="5105401"/>
            <a:ext cx="9771352" cy="523043"/>
          </a:xfrm>
        </p:spPr>
        <p:txBody>
          <a:bodyPr anchor="ctr" anchorCtr="0"/>
          <a:lstStyle>
            <a:lvl1pPr algn="ctr">
              <a:defRPr sz="2000" b="0">
                <a:solidFill>
                  <a:schemeClr val="accent1">
                    <a:lumMod val="75000"/>
                  </a:schemeClr>
                </a:solidFill>
              </a:defRPr>
            </a:lvl1pPr>
          </a:lstStyle>
          <a:p>
            <a:r>
              <a:rPr lang="pl-PL"/>
              <a:t>Kliknij, aby edytować styl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609600" y="1752601"/>
            <a:ext cx="10972800" cy="43735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2"/>
                </a:solidFill>
              </a:defRPr>
            </a:lvl1pPr>
          </a:lstStyle>
          <a:p>
            <a:fld id="{02AC24A9-CCB6-4F8D-B8DB-C2F3692CFA5A}" type="datetimeFigureOut">
              <a:rPr lang="en-US" smtClean="0"/>
              <a:t>6/24/2026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2"/>
                </a:solidFill>
              </a:defRPr>
            </a:lvl1pPr>
          </a:lstStyle>
          <a:p>
            <a:fld id="{B2DC25EE-239B-4C5F-AAD1-255A7D5F1EE2}" type="slidenum">
              <a:rPr lang="en-US" smtClean="0"/>
              <a:t>‹#›</a:t>
            </a:fld>
            <a:endParaRPr lang="en-US"/>
          </a:p>
        </p:txBody>
      </p:sp>
      <p:sp>
        <p:nvSpPr>
          <p:cNvPr id="9" name="Rectangle 8"/>
          <p:cNvSpPr/>
          <p:nvPr/>
        </p:nvSpPr>
        <p:spPr>
          <a:xfrm>
            <a:off x="365760" y="278166"/>
            <a:ext cx="1146048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497151" y="372862"/>
            <a:ext cx="11174027"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68171" y="408373"/>
            <a:ext cx="11014229" cy="1039427"/>
          </a:xfrm>
          <a:prstGeom prst="rect">
            <a:avLst/>
          </a:prstGeom>
        </p:spPr>
        <p:txBody>
          <a:bodyPr vert="horz" lIns="91440" tIns="45720" rIns="91440" bIns="45720" rtlCol="0" anchor="ctr">
            <a:normAutofit/>
          </a:bodyPr>
          <a:lstStyle/>
          <a:p>
            <a:r>
              <a:rPr lang="pl-PL"/>
              <a:t>Kliknij, aby edytować styl</a:t>
            </a:r>
            <a:endParaRPr lang="en-US" dirty="0"/>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pic>
        <p:nvPicPr>
          <p:cNvPr id="4" name="Picture 4">
            <a:extLst>
              <a:ext uri="{FF2B5EF4-FFF2-40B4-BE49-F238E27FC236}">
                <a16:creationId xmlns:a16="http://schemas.microsoft.com/office/drawing/2014/main" id="{C6F9F4B6-59B0-657E-FDBC-898F508D820F}"/>
              </a:ext>
            </a:extLst>
          </p:cNvPr>
          <p:cNvPicPr>
            <a:picLocks noChangeAspect="1"/>
          </p:cNvPicPr>
          <p:nvPr/>
        </p:nvPicPr>
        <p:blipFill rotWithShape="1">
          <a:blip r:embed="rId2"/>
          <a:srcRect l="7972" r="7972"/>
          <a:stretch/>
        </p:blipFill>
        <p:spPr>
          <a:xfrm>
            <a:off x="3927339" y="0"/>
            <a:ext cx="8668512" cy="6857990"/>
          </a:xfrm>
          <a:prstGeom prst="rect">
            <a:avLst/>
          </a:prstGeom>
        </p:spPr>
      </p:pic>
      <p:sp>
        <p:nvSpPr>
          <p:cNvPr id="47" name="Rectangle 46">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3" name="Podtytuł 2"/>
          <p:cNvSpPr>
            <a:spLocks noGrp="1"/>
          </p:cNvSpPr>
          <p:nvPr>
            <p:ph type="subTitle" idx="1"/>
          </p:nvPr>
        </p:nvSpPr>
        <p:spPr>
          <a:xfrm>
            <a:off x="463603" y="4729148"/>
            <a:ext cx="4023359" cy="1208141"/>
          </a:xfrm>
        </p:spPr>
        <p:txBody>
          <a:bodyPr vert="horz" lIns="91440" tIns="45720" rIns="91440" bIns="45720" rtlCol="0" anchor="t">
            <a:normAutofit lnSpcReduction="10000"/>
          </a:bodyPr>
          <a:lstStyle/>
          <a:p>
            <a:pPr algn="l">
              <a:spcBef>
                <a:spcPts val="0"/>
              </a:spcBef>
            </a:pPr>
            <a:r>
              <a:rPr lang="pl-PL" sz="2000" cap="none" dirty="0">
                <a:solidFill>
                  <a:schemeClr val="tx1"/>
                </a:solidFill>
                <a:latin typeface="Calibri"/>
                <a:cs typeface="Calibri"/>
              </a:rPr>
              <a:t>Żłobek nr 53/Oddział Żłobka nr 53</a:t>
            </a:r>
            <a:endParaRPr lang="en-US" sz="2000" cap="none" dirty="0">
              <a:solidFill>
                <a:schemeClr val="tx1"/>
              </a:solidFill>
              <a:latin typeface="Calibri"/>
              <a:cs typeface="Calibri"/>
            </a:endParaRPr>
          </a:p>
          <a:p>
            <a:pPr algn="l">
              <a:spcBef>
                <a:spcPts val="0"/>
              </a:spcBef>
            </a:pPr>
            <a:r>
              <a:rPr lang="pl-PL" sz="2000" cap="none" dirty="0">
                <a:solidFill>
                  <a:schemeClr val="tx1"/>
                </a:solidFill>
                <a:latin typeface="Calibri"/>
                <a:cs typeface="Calibri"/>
              </a:rPr>
              <a:t>ul. Akacjowa 15</a:t>
            </a:r>
          </a:p>
          <a:p>
            <a:pPr algn="l">
              <a:spcBef>
                <a:spcPts val="0"/>
              </a:spcBef>
            </a:pPr>
            <a:r>
              <a:rPr lang="pl-PL" sz="2000" cap="none" dirty="0">
                <a:solidFill>
                  <a:schemeClr val="tx1"/>
                </a:solidFill>
                <a:latin typeface="Calibri"/>
                <a:ea typeface="+mn-lt"/>
                <a:cs typeface="+mn-lt"/>
              </a:rPr>
              <a:t>05-076</a:t>
            </a:r>
            <a:endParaRPr lang="pl-PL" cap="none" dirty="0">
              <a:solidFill>
                <a:schemeClr val="tx1"/>
              </a:solidFill>
              <a:latin typeface="Calibri"/>
            </a:endParaRPr>
          </a:p>
          <a:p>
            <a:pPr algn="l"/>
            <a:endParaRPr lang="pl-PL" sz="2000" cap="none" dirty="0">
              <a:solidFill>
                <a:schemeClr val="tx1"/>
              </a:solidFill>
              <a:latin typeface="Calibri"/>
              <a:cs typeface="Calibri"/>
            </a:endParaRPr>
          </a:p>
        </p:txBody>
      </p:sp>
      <p:sp>
        <p:nvSpPr>
          <p:cNvPr id="2" name="Tytuł 1"/>
          <p:cNvSpPr>
            <a:spLocks noGrp="1"/>
          </p:cNvSpPr>
          <p:nvPr>
            <p:ph type="ctrTitle"/>
          </p:nvPr>
        </p:nvSpPr>
        <p:spPr>
          <a:xfrm>
            <a:off x="362962" y="1151118"/>
            <a:ext cx="4023360" cy="3204134"/>
          </a:xfrm>
        </p:spPr>
        <p:txBody>
          <a:bodyPr anchor="b">
            <a:normAutofit/>
          </a:bodyPr>
          <a:lstStyle/>
          <a:p>
            <a:pPr algn="ctr"/>
            <a:r>
              <a:rPr lang="pl-PL" sz="4000" dirty="0">
                <a:latin typeface="Calibri"/>
                <a:cs typeface="Calibri"/>
              </a:rPr>
              <a:t>HARMONOGRAM ADAPTACJI</a:t>
            </a:r>
          </a:p>
        </p:txBody>
      </p:sp>
      <p:sp>
        <p:nvSpPr>
          <p:cNvPr id="49" name="Rectangle 48">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tangle 50">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C6BC1D3-63A4-EC7D-4A4B-6F75FE569411}"/>
              </a:ext>
            </a:extLst>
          </p:cNvPr>
          <p:cNvSpPr txBox="1"/>
          <p:nvPr/>
        </p:nvSpPr>
        <p:spPr>
          <a:xfrm>
            <a:off x="361336" y="6400176"/>
            <a:ext cx="2743200"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100" b="0" i="0" u="none" strike="noStrike" kern="1200" cap="none" spc="0" normalizeH="0" baseline="0" noProof="0" dirty="0">
                <a:ln>
                  <a:noFill/>
                </a:ln>
                <a:solidFill>
                  <a:prstClr val="black"/>
                </a:solidFill>
                <a:effectLst/>
                <a:uLnTx/>
                <a:uFillTx/>
                <a:latin typeface="Engram Warsaw"/>
                <a:ea typeface="+mn-ea"/>
                <a:cs typeface="+mn-cs"/>
              </a:rPr>
              <a:t>#</a:t>
            </a:r>
            <a:r>
              <a:rPr kumimoji="0" lang="pl-PL" sz="1100" b="0" i="0" u="none" strike="noStrike" kern="1200" cap="none" spc="0" normalizeH="0" baseline="0" noProof="0" dirty="0">
                <a:ln>
                  <a:noFill/>
                </a:ln>
                <a:solidFill>
                  <a:srgbClr val="0091CF"/>
                </a:solidFill>
                <a:effectLst/>
                <a:uLnTx/>
                <a:uFillTx/>
                <a:latin typeface="Engram Warsaw"/>
                <a:ea typeface="+mn-ea"/>
                <a:cs typeface="+mn-cs"/>
              </a:rPr>
              <a:t>WARSZAWA</a:t>
            </a:r>
            <a:r>
              <a:rPr kumimoji="0" lang="pl-PL" sz="1100" b="0" i="0" u="none" strike="noStrike" kern="1200" cap="none" spc="0" normalizeH="0" baseline="0" noProof="0" dirty="0">
                <a:ln>
                  <a:noFill/>
                </a:ln>
                <a:solidFill>
                  <a:srgbClr val="FAB036"/>
                </a:solidFill>
                <a:effectLst/>
                <a:uLnTx/>
                <a:uFillTx/>
                <a:latin typeface="Engram Warsaw"/>
                <a:ea typeface="+mn-ea"/>
                <a:cs typeface="+mn-cs"/>
              </a:rPr>
              <a:t>DLA</a:t>
            </a:r>
            <a:r>
              <a:rPr kumimoji="0" lang="pl-PL" sz="1100" b="0" i="0" u="none" strike="noStrike" kern="1200" cap="none" spc="0" normalizeH="0" baseline="0" noProof="0" dirty="0">
                <a:ln>
                  <a:noFill/>
                </a:ln>
                <a:solidFill>
                  <a:srgbClr val="E53629"/>
                </a:solidFill>
                <a:effectLst/>
                <a:uLnTx/>
                <a:uFillTx/>
                <a:latin typeface="Engram Warsaw"/>
                <a:ea typeface="+mn-ea"/>
                <a:cs typeface="+mn-cs"/>
              </a:rPr>
              <a:t>NAJMŁODSZYCH</a:t>
            </a:r>
            <a:endParaRPr kumimoji="0" lang="en-US" sz="1800" b="0" i="0" u="none" strike="noStrike" kern="1200" cap="none" spc="0" normalizeH="0" baseline="0" noProof="0" dirty="0">
              <a:ln>
                <a:noFill/>
              </a:ln>
              <a:solidFill>
                <a:prstClr val="black"/>
              </a:solidFill>
              <a:effectLst/>
              <a:uLnTx/>
              <a:uFillTx/>
              <a:latin typeface="Century Gothic"/>
              <a:ea typeface="+mn-ea"/>
              <a:cs typeface="+mn-cs"/>
            </a:endParaRPr>
          </a:p>
        </p:txBody>
      </p:sp>
      <p:pic>
        <p:nvPicPr>
          <p:cNvPr id="7" name="Picture 7">
            <a:extLst>
              <a:ext uri="{FF2B5EF4-FFF2-40B4-BE49-F238E27FC236}">
                <a16:creationId xmlns:a16="http://schemas.microsoft.com/office/drawing/2014/main" id="{7C775662-AB62-CFEA-15CD-E4CDC12737B1}"/>
              </a:ext>
            </a:extLst>
          </p:cNvPr>
          <p:cNvPicPr>
            <a:picLocks noChangeAspect="1"/>
          </p:cNvPicPr>
          <p:nvPr/>
        </p:nvPicPr>
        <p:blipFill>
          <a:blip r:embed="rId3"/>
          <a:stretch>
            <a:fillRect/>
          </a:stretch>
        </p:blipFill>
        <p:spPr>
          <a:xfrm>
            <a:off x="361336" y="196214"/>
            <a:ext cx="2399071" cy="1524863"/>
          </a:xfrm>
          <a:prstGeom prst="rect">
            <a:avLst/>
          </a:prstGeom>
        </p:spPr>
      </p:pic>
    </p:spTree>
    <p:extLst>
      <p:ext uri="{BB962C8B-B14F-4D97-AF65-F5344CB8AC3E}">
        <p14:creationId xmlns:p14="http://schemas.microsoft.com/office/powerpoint/2010/main" val="18377392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400"/>
                                        <p:tgtEl>
                                          <p:spTgt spid="3">
                                            <p:txEl>
                                              <p:pRg st="1" end="1"/>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400"/>
                                        <p:tgtEl>
                                          <p:spTgt spid="3">
                                            <p:txEl>
                                              <p:pRg st="2" end="2"/>
                                            </p:txEl>
                                          </p:spTgt>
                                        </p:tgtEl>
                                      </p:cBhvr>
                                    </p:animEffect>
                                  </p:childTnLst>
                                </p:cTn>
                              </p:par>
                              <p:par>
                                <p:cTn id="14" presetID="10" presetClass="entr" presetSubtype="0" fill="hold" grpId="0" nodeType="withEffect">
                                  <p:stCondLst>
                                    <p:cond delay="1000"/>
                                  </p:stCondLst>
                                  <p:iterate type="lt">
                                    <p:tmPct val="10000"/>
                                  </p:iterate>
                                  <p:childTnLst>
                                    <p:set>
                                      <p:cBhvr>
                                        <p:cTn id="15" dur="1" fill="hold">
                                          <p:stCondLst>
                                            <p:cond delay="0"/>
                                          </p:stCondLst>
                                        </p:cTn>
                                        <p:tgtEl>
                                          <p:spTgt spid="2"/>
                                        </p:tgtEl>
                                        <p:attrNameLst>
                                          <p:attrName>style.visibility</p:attrName>
                                        </p:attrNameLst>
                                      </p:cBhvr>
                                      <p:to>
                                        <p:strVal val="visible"/>
                                      </p:to>
                                    </p:set>
                                    <p:animEffect transition="in" filter="fade">
                                      <p:cBhvr>
                                        <p:cTn id="16"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7" name="Tytuł 6"/>
          <p:cNvSpPr>
            <a:spLocks noGrp="1"/>
          </p:cNvSpPr>
          <p:nvPr>
            <p:ph type="title"/>
          </p:nvPr>
        </p:nvSpPr>
        <p:spPr>
          <a:xfrm>
            <a:off x="568171" y="408373"/>
            <a:ext cx="11014229" cy="1065320"/>
          </a:xfrm>
        </p:spPr>
        <p:txBody>
          <a:bodyPr>
            <a:normAutofit fontScale="90000"/>
          </a:bodyPr>
          <a:lstStyle/>
          <a:p>
            <a:r>
              <a:rPr lang="pl-PL" sz="3600" b="1" dirty="0">
                <a:solidFill>
                  <a:schemeClr val="tx2">
                    <a:lumMod val="10000"/>
                  </a:schemeClr>
                </a:solidFill>
                <a:latin typeface="Segoe Print" pitchFamily="2" charset="0"/>
              </a:rPr>
              <a:t>HARMONOGRAM PROCESU ADAPTACJI</a:t>
            </a:r>
            <a:br>
              <a:rPr lang="pl-PL" sz="3600" b="1" dirty="0">
                <a:latin typeface="Segoe Print" pitchFamily="2" charset="0"/>
              </a:rPr>
            </a:br>
            <a:endParaRPr lang="pl-PL" sz="3600" dirty="0"/>
          </a:p>
        </p:txBody>
      </p:sp>
      <p:sp>
        <p:nvSpPr>
          <p:cNvPr id="8" name="Symbol zastępczy zawartości 7"/>
          <p:cNvSpPr>
            <a:spLocks noGrp="1"/>
          </p:cNvSpPr>
          <p:nvPr>
            <p:ph idx="1"/>
          </p:nvPr>
        </p:nvSpPr>
        <p:spPr/>
        <p:txBody>
          <a:bodyPr>
            <a:normAutofit/>
          </a:bodyPr>
          <a:lstStyle/>
          <a:p>
            <a:pPr marL="0" indent="0">
              <a:buNone/>
            </a:pPr>
            <a:r>
              <a:rPr lang="pl-PL" sz="1800" dirty="0">
                <a:latin typeface="Segoe Print" pitchFamily="2" charset="0"/>
              </a:rPr>
              <a:t>Zapraszamy wszystkie nowo przyjęte dzieci do udziału w naszym programie adaptacyjnym, który rozpocznie się z dniem </a:t>
            </a:r>
            <a:r>
              <a:rPr lang="pl-PL" sz="1800" b="1" u="sng" dirty="0">
                <a:effectLst>
                  <a:outerShdw blurRad="38100" dist="38100" dir="2700000" algn="tl">
                    <a:srgbClr val="000000">
                      <a:alpha val="43137"/>
                    </a:srgbClr>
                  </a:outerShdw>
                </a:effectLst>
                <a:latin typeface="Segoe Print" pitchFamily="2" charset="0"/>
              </a:rPr>
              <a:t>01.09.2026r.</a:t>
            </a:r>
          </a:p>
          <a:p>
            <a:pPr marL="0" indent="0">
              <a:buNone/>
            </a:pPr>
            <a:endParaRPr lang="pl-PL" sz="1800" dirty="0">
              <a:latin typeface="Segoe Print" pitchFamily="2" charset="0"/>
            </a:endParaRPr>
          </a:p>
          <a:p>
            <a:pPr marL="0" indent="0">
              <a:buNone/>
            </a:pPr>
            <a:r>
              <a:rPr lang="pl-PL" sz="1800" dirty="0">
                <a:latin typeface="Segoe Print" pitchFamily="2" charset="0"/>
              </a:rPr>
              <a:t> Zależy nam, aby proces ten przebiegł jak najprzyjemniej oraz z jak najmniejszą ilością stresu dlatego nie chcemy, żeby dzieci oraz ich rodzice przebywali naraz w jednym miejscu o tej samej porze. Byłoby to bardzo męczące zarówno dla naszych maluchów jak i dla dorosłych. </a:t>
            </a:r>
          </a:p>
          <a:p>
            <a:endParaRPr lang="pl-PL" sz="1800" dirty="0">
              <a:latin typeface="Segoe Print" pitchFamily="2" charset="0"/>
            </a:endParaRPr>
          </a:p>
        </p:txBody>
      </p:sp>
    </p:spTree>
    <p:extLst>
      <p:ext uri="{BB962C8B-B14F-4D97-AF65-F5344CB8AC3E}">
        <p14:creationId xmlns:p14="http://schemas.microsoft.com/office/powerpoint/2010/main" val="3406704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a:solidFill>
                  <a:schemeClr val="tx2">
                    <a:lumMod val="10000"/>
                  </a:schemeClr>
                </a:solidFill>
                <a:latin typeface="Segoe Print" pitchFamily="2" charset="0"/>
              </a:rPr>
              <a:t>I TYDZIEŃ  </a:t>
            </a:r>
            <a:r>
              <a:rPr lang="pl-PL" sz="2800" u="sng" dirty="0">
                <a:latin typeface="Segoe Print" pitchFamily="2" charset="0"/>
              </a:rPr>
              <a:t>01-04.09.2026r.</a:t>
            </a:r>
            <a:endParaRPr lang="pl-PL" sz="2800" dirty="0">
              <a:latin typeface="Segoe Print" pitchFamily="2" charset="0"/>
            </a:endParaRPr>
          </a:p>
        </p:txBody>
      </p:sp>
      <p:sp>
        <p:nvSpPr>
          <p:cNvPr id="3" name="Symbol zastępczy zawartości 2"/>
          <p:cNvSpPr>
            <a:spLocks noGrp="1"/>
          </p:cNvSpPr>
          <p:nvPr>
            <p:ph idx="1"/>
          </p:nvPr>
        </p:nvSpPr>
        <p:spPr/>
        <p:txBody>
          <a:bodyPr>
            <a:normAutofit/>
          </a:bodyPr>
          <a:lstStyle/>
          <a:p>
            <a:pPr marL="0" lvl="0" indent="0">
              <a:buNone/>
            </a:pPr>
            <a:r>
              <a:rPr lang="pl-PL" sz="1800" dirty="0">
                <a:latin typeface="Segoe Print" pitchFamily="2" charset="0"/>
              </a:rPr>
              <a:t>W pierwszym tygodniu września </a:t>
            </a:r>
            <a:r>
              <a:rPr lang="pl-PL" sz="1800" dirty="0" err="1">
                <a:latin typeface="Segoe Print" pitchFamily="2" charset="0"/>
              </a:rPr>
              <a:t>tj</a:t>
            </a:r>
            <a:r>
              <a:rPr lang="pl-PL" sz="1800" dirty="0">
                <a:latin typeface="Segoe Print" pitchFamily="2" charset="0"/>
              </a:rPr>
              <a:t> </a:t>
            </a:r>
            <a:r>
              <a:rPr lang="pl-PL" sz="1800" b="1" u="sng" dirty="0">
                <a:latin typeface="Segoe Print" pitchFamily="2" charset="0"/>
              </a:rPr>
              <a:t>od 01-04.09. 2026 (od wtorku do piątku)</a:t>
            </a:r>
            <a:r>
              <a:rPr lang="pl-PL" sz="1800" dirty="0">
                <a:latin typeface="Segoe Print" pitchFamily="2" charset="0"/>
              </a:rPr>
              <a:t> nowo przyjęte dzieci z grupy - ”WESOŁE BZYKI” i „BIEDRONKI” oraz ich rodzice każdego dnia będą dzieleni na trzy grupy:</a:t>
            </a:r>
          </a:p>
          <a:p>
            <a:pPr marL="0" lvl="0" indent="0">
              <a:buNone/>
            </a:pPr>
            <a:r>
              <a:rPr lang="pl-PL" sz="1800" b="1" u="sng" dirty="0">
                <a:solidFill>
                  <a:schemeClr val="tx2">
                    <a:lumMod val="10000"/>
                  </a:schemeClr>
                </a:solidFill>
                <a:latin typeface="Segoe Print" pitchFamily="2" charset="0"/>
              </a:rPr>
              <a:t>Pierwszą grupę dzieci zapraszamy w godzinach 08:00-10:00;</a:t>
            </a:r>
            <a:r>
              <a:rPr lang="pl-PL" sz="1800" b="1" dirty="0">
                <a:solidFill>
                  <a:schemeClr val="tx2">
                    <a:lumMod val="10000"/>
                  </a:schemeClr>
                </a:solidFill>
                <a:latin typeface="Segoe Print" pitchFamily="2" charset="0"/>
              </a:rPr>
              <a:t> </a:t>
            </a:r>
          </a:p>
          <a:p>
            <a:pPr marL="0" lvl="0" indent="0">
              <a:buNone/>
            </a:pPr>
            <a:r>
              <a:rPr lang="pl-PL" sz="1800" b="1" u="sng" dirty="0">
                <a:solidFill>
                  <a:schemeClr val="tx2">
                    <a:lumMod val="10000"/>
                  </a:schemeClr>
                </a:solidFill>
                <a:latin typeface="Segoe Print" pitchFamily="2" charset="0"/>
              </a:rPr>
              <a:t>Drugą grupę dzieci zapraszamy w godzinach 10:30-12:00;</a:t>
            </a:r>
          </a:p>
          <a:p>
            <a:pPr marL="0" lvl="0" indent="0">
              <a:buNone/>
            </a:pPr>
            <a:r>
              <a:rPr lang="pl-PL" sz="1800" b="1" u="sng" dirty="0">
                <a:solidFill>
                  <a:schemeClr val="tx2">
                    <a:lumMod val="10000"/>
                  </a:schemeClr>
                </a:solidFill>
                <a:latin typeface="Segoe Print" pitchFamily="2" charset="0"/>
              </a:rPr>
              <a:t>Trzecią grupę dzieci zapraszamy w godzinach 14:00-15:30 </a:t>
            </a:r>
          </a:p>
          <a:p>
            <a:pPr marL="0" lvl="0" indent="0">
              <a:buNone/>
            </a:pPr>
            <a:endParaRPr lang="pl-PL" sz="1800" dirty="0">
              <a:solidFill>
                <a:schemeClr val="tx2">
                  <a:lumMod val="10000"/>
                </a:schemeClr>
              </a:solidFill>
              <a:latin typeface="Segoe Print" pitchFamily="2" charset="0"/>
            </a:endParaRPr>
          </a:p>
          <a:p>
            <a:pPr marL="0" indent="0">
              <a:buNone/>
            </a:pPr>
            <a:endParaRPr lang="pl-PL" sz="1800" b="1" u="sng" dirty="0">
              <a:solidFill>
                <a:schemeClr val="tx2">
                  <a:lumMod val="10000"/>
                </a:schemeClr>
              </a:solidFill>
              <a:latin typeface="Segoe Print" pitchFamily="2" charset="0"/>
            </a:endParaRPr>
          </a:p>
          <a:p>
            <a:endParaRPr lang="pl-PL" sz="1800" dirty="0">
              <a:latin typeface="Segoe Print" pitchFamily="2" charset="0"/>
            </a:endParaRPr>
          </a:p>
        </p:txBody>
      </p:sp>
    </p:spTree>
    <p:extLst>
      <p:ext uri="{BB962C8B-B14F-4D97-AF65-F5344CB8AC3E}">
        <p14:creationId xmlns:p14="http://schemas.microsoft.com/office/powerpoint/2010/main" val="1622955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a:solidFill>
                  <a:srgbClr val="9A5315">
                    <a:lumMod val="50000"/>
                  </a:srgbClr>
                </a:solidFill>
                <a:latin typeface="Segoe Print"/>
              </a:rPr>
              <a:t>Przebieg adaptacji</a:t>
            </a:r>
            <a:endParaRPr lang="pl-PL" sz="2800" b="1" dirty="0"/>
          </a:p>
        </p:txBody>
      </p:sp>
      <p:sp>
        <p:nvSpPr>
          <p:cNvPr id="3" name="Symbol zastępczy zawartości 2"/>
          <p:cNvSpPr>
            <a:spLocks noGrp="1"/>
          </p:cNvSpPr>
          <p:nvPr>
            <p:ph idx="1"/>
          </p:nvPr>
        </p:nvSpPr>
        <p:spPr/>
        <p:txBody>
          <a:bodyPr>
            <a:normAutofit/>
          </a:bodyPr>
          <a:lstStyle/>
          <a:p>
            <a:pPr marL="0" lvl="0" indent="0">
              <a:lnSpc>
                <a:spcPct val="100000"/>
              </a:lnSpc>
              <a:spcBef>
                <a:spcPts val="1800"/>
              </a:spcBef>
              <a:buNone/>
            </a:pPr>
            <a:r>
              <a:rPr lang="pl-PL" sz="1800" b="1" dirty="0">
                <a:latin typeface="Segoe Print"/>
              </a:rPr>
              <a:t>Początek: </a:t>
            </a:r>
            <a:r>
              <a:rPr lang="pl-PL" sz="1800" dirty="0">
                <a:latin typeface="Segoe Print"/>
              </a:rPr>
              <a:t>Dziecko przebywa z rodzicem na terenie żłobka –</a:t>
            </a:r>
            <a:br>
              <a:rPr lang="pl-PL" sz="1800" dirty="0">
                <a:latin typeface="Segoe Print"/>
              </a:rPr>
            </a:br>
            <a:r>
              <a:rPr lang="pl-PL" sz="1800" dirty="0">
                <a:latin typeface="Segoe Print"/>
              </a:rPr>
              <a:t>przez pierwsze 3 dni (wtorek, środa, czwartek) - po ok 2h każdego dnia.</a:t>
            </a:r>
          </a:p>
          <a:p>
            <a:pPr marL="0" lvl="0" indent="0">
              <a:lnSpc>
                <a:spcPct val="100000"/>
              </a:lnSpc>
              <a:spcBef>
                <a:spcPts val="1800"/>
              </a:spcBef>
              <a:buNone/>
            </a:pPr>
            <a:r>
              <a:rPr lang="pl-PL" sz="1800" dirty="0">
                <a:latin typeface="Segoe Print"/>
              </a:rPr>
              <a:t>W tym czasie poznaje miejsce, zabawki, Panie opiekunki i inne dzieci. </a:t>
            </a:r>
            <a:br>
              <a:rPr lang="pl-PL" sz="1800" dirty="0">
                <a:latin typeface="Segoe Print"/>
              </a:rPr>
            </a:br>
            <a:r>
              <a:rPr lang="pl-PL" sz="1800" dirty="0">
                <a:latin typeface="Segoe Print"/>
              </a:rPr>
              <a:t>Włącza się z rodzicem w zabawy proponowane przez Opiekunów. </a:t>
            </a:r>
          </a:p>
          <a:p>
            <a:pPr marL="0" lvl="0" indent="0">
              <a:lnSpc>
                <a:spcPct val="100000"/>
              </a:lnSpc>
              <a:spcBef>
                <a:spcPts val="1800"/>
              </a:spcBef>
              <a:buNone/>
            </a:pPr>
            <a:r>
              <a:rPr lang="pl-PL" sz="1800" dirty="0">
                <a:latin typeface="Segoe Print"/>
              </a:rPr>
              <a:t>Proponujemy aby przez trzy pierwsze dni przebywać z dzieckiem przez cały okres pobytu w żłobku w wyznaczonych godzinach</a:t>
            </a:r>
          </a:p>
          <a:p>
            <a:pPr marL="0" lvl="0" indent="0">
              <a:lnSpc>
                <a:spcPct val="100000"/>
              </a:lnSpc>
              <a:spcBef>
                <a:spcPts val="1800"/>
              </a:spcBef>
              <a:buNone/>
            </a:pPr>
            <a:r>
              <a:rPr lang="pl-PL" sz="1800" dirty="0">
                <a:latin typeface="Segoe Print"/>
              </a:rPr>
              <a:t>Jeżeli zaistnieje taka konieczność pamiętajcie Państwo, że wychodząc i pozostawiając dziecko np. w ogrodzie uprzedzacie je: Mama/Tata idzie do łazienki i wróci. </a:t>
            </a:r>
            <a:br>
              <a:rPr lang="pl-PL" sz="1800" dirty="0">
                <a:latin typeface="Segoe Print"/>
              </a:rPr>
            </a:br>
            <a:r>
              <a:rPr lang="pl-PL" sz="1800" dirty="0">
                <a:latin typeface="Segoe Print"/>
              </a:rPr>
              <a:t>Możesz się tutaj bawić</a:t>
            </a:r>
          </a:p>
          <a:p>
            <a:pPr marL="0" lvl="0" indent="0">
              <a:lnSpc>
                <a:spcPct val="100000"/>
              </a:lnSpc>
              <a:spcBef>
                <a:spcPts val="1800"/>
              </a:spcBef>
              <a:buNone/>
            </a:pPr>
            <a:r>
              <a:rPr lang="pl-PL" sz="1800" dirty="0">
                <a:latin typeface="Segoe Print"/>
              </a:rPr>
              <a:t>Nie wskazane jest, aby chować się przed dzieckiem np. na placu zabaw i sprawdzać jak zareaguje nie widząc Mamy czy Taty.</a:t>
            </a:r>
          </a:p>
          <a:p>
            <a:endParaRPr lang="pl-PL" sz="1800" dirty="0"/>
          </a:p>
        </p:txBody>
      </p:sp>
    </p:spTree>
    <p:extLst>
      <p:ext uri="{BB962C8B-B14F-4D97-AF65-F5344CB8AC3E}">
        <p14:creationId xmlns:p14="http://schemas.microsoft.com/office/powerpoint/2010/main" val="1722560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475989" y="982347"/>
            <a:ext cx="11060482" cy="1708160"/>
          </a:xfrm>
          <a:prstGeom prst="rect">
            <a:avLst/>
          </a:prstGeom>
        </p:spPr>
        <p:txBody>
          <a:bodyPr wrap="square">
            <a:spAutoFit/>
          </a:bodyPr>
          <a:lstStyle/>
          <a:p>
            <a:pPr lvl="0">
              <a:spcBef>
                <a:spcPts val="1800"/>
              </a:spcBef>
            </a:pPr>
            <a:r>
              <a:rPr lang="pl-PL" dirty="0">
                <a:latin typeface="Segoe Print"/>
              </a:rPr>
              <a:t>Po okresie 3 dni (wtorek, środa, czwartek) dziecko zostaje pod opieką żłobka na okres ok. 2h </a:t>
            </a:r>
            <a:br>
              <a:rPr lang="pl-PL" dirty="0">
                <a:latin typeface="Segoe Print"/>
              </a:rPr>
            </a:br>
            <a:r>
              <a:rPr lang="pl-PL" dirty="0">
                <a:latin typeface="Segoe Print"/>
              </a:rPr>
              <a:t>i jeżeli dobrze znosi rozłąkę z rodzicem -  nie płacze - ten czas jest stopniowo wydłużany odpowiednio do obiadu, do podwieczorka</a:t>
            </a:r>
          </a:p>
          <a:p>
            <a:pPr lvl="0">
              <a:spcBef>
                <a:spcPts val="1800"/>
              </a:spcBef>
            </a:pPr>
            <a:r>
              <a:rPr lang="pl-PL" dirty="0">
                <a:latin typeface="Segoe Print"/>
              </a:rPr>
              <a:t>Panie opiekunki podchodzą do każdego dziecka indywidualnie. </a:t>
            </a:r>
            <a:br>
              <a:rPr lang="pl-PL" dirty="0">
                <a:latin typeface="Segoe Print"/>
              </a:rPr>
            </a:br>
            <a:r>
              <a:rPr lang="pl-PL" dirty="0">
                <a:latin typeface="Segoe Print"/>
              </a:rPr>
              <a:t>Potrafią ocenić czy dziecko jest gotowe na to by wydłużyć ten czas</a:t>
            </a:r>
          </a:p>
        </p:txBody>
      </p:sp>
    </p:spTree>
    <p:extLst>
      <p:ext uri="{BB962C8B-B14F-4D97-AF65-F5344CB8AC3E}">
        <p14:creationId xmlns:p14="http://schemas.microsoft.com/office/powerpoint/2010/main" val="2327705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spc="-100" dirty="0">
                <a:ln w="3200">
                  <a:solidFill>
                    <a:srgbClr val="D2533C">
                      <a:shade val="75000"/>
                      <a:alpha val="25000"/>
                    </a:srgbClr>
                  </a:solidFill>
                  <a:prstDash val="solid"/>
                  <a:round/>
                </a:ln>
                <a:solidFill>
                  <a:srgbClr val="F3F2DC">
                    <a:lumMod val="10000"/>
                  </a:srgbClr>
                </a:solidFill>
                <a:effectLst>
                  <a:innerShdw blurRad="50800" dist="25400" dir="13500000">
                    <a:prstClr val="black">
                      <a:alpha val="70000"/>
                    </a:prstClr>
                  </a:innerShdw>
                </a:effectLst>
                <a:latin typeface="Segoe Print" pitchFamily="2" charset="0"/>
              </a:rPr>
              <a:t>II TYDZIEŃ  07</a:t>
            </a:r>
            <a:r>
              <a:rPr lang="pl-PL" sz="2800" b="1" spc="-100" dirty="0">
                <a:ln w="3200">
                  <a:solidFill>
                    <a:srgbClr val="D2533C">
                      <a:shade val="75000"/>
                      <a:alpha val="25000"/>
                    </a:srgbClr>
                  </a:solidFill>
                  <a:prstDash val="solid"/>
                  <a:round/>
                </a:ln>
                <a:latin typeface="Segoe Print" pitchFamily="2" charset="0"/>
              </a:rPr>
              <a:t>-11.09.2026r.</a:t>
            </a:r>
            <a:endParaRPr lang="pl-PL" sz="2800" b="1" dirty="0">
              <a:effectLst>
                <a:outerShdw blurRad="38100" dist="38100" dir="2700000" algn="tl">
                  <a:srgbClr val="000000">
                    <a:alpha val="43137"/>
                  </a:srgbClr>
                </a:outerShdw>
              </a:effectLst>
              <a:latin typeface="Segoe Print" pitchFamily="2" charset="0"/>
            </a:endParaRPr>
          </a:p>
        </p:txBody>
      </p:sp>
      <p:sp>
        <p:nvSpPr>
          <p:cNvPr id="3" name="Symbol zastępczy zawartości 2"/>
          <p:cNvSpPr>
            <a:spLocks noGrp="1"/>
          </p:cNvSpPr>
          <p:nvPr>
            <p:ph idx="1"/>
          </p:nvPr>
        </p:nvSpPr>
        <p:spPr>
          <a:xfrm>
            <a:off x="609600" y="1752601"/>
            <a:ext cx="10972800" cy="4373563"/>
          </a:xfrm>
        </p:spPr>
        <p:txBody>
          <a:bodyPr>
            <a:normAutofit/>
          </a:bodyPr>
          <a:lstStyle/>
          <a:p>
            <a:pPr marL="0" indent="0">
              <a:buNone/>
            </a:pPr>
            <a:r>
              <a:rPr lang="pl-PL" sz="1800" dirty="0">
                <a:latin typeface="Segoe Print" pitchFamily="2" charset="0"/>
              </a:rPr>
              <a:t>W drugim tygodniu września tj.: od poniedziałku do piątku prosimy przyprowadzić dzieci i pozostawić pod opieką naszych pań opiekunek </a:t>
            </a:r>
          </a:p>
          <a:p>
            <a:pPr marL="0" lvl="0" indent="0">
              <a:buNone/>
            </a:pPr>
            <a:r>
              <a:rPr lang="pl-PL" sz="1800" b="1" u="sng" dirty="0">
                <a:solidFill>
                  <a:schemeClr val="tx2">
                    <a:lumMod val="10000"/>
                  </a:schemeClr>
                </a:solidFill>
                <a:latin typeface="Segoe Print" pitchFamily="2" charset="0"/>
              </a:rPr>
              <a:t>Pierwszą grupę dzieci zapraszamy w godzinach 08:00-10:00;</a:t>
            </a:r>
            <a:r>
              <a:rPr lang="pl-PL" sz="1800" b="1" dirty="0">
                <a:solidFill>
                  <a:schemeClr val="tx2">
                    <a:lumMod val="10000"/>
                  </a:schemeClr>
                </a:solidFill>
                <a:latin typeface="Segoe Print" pitchFamily="2" charset="0"/>
              </a:rPr>
              <a:t> </a:t>
            </a:r>
          </a:p>
          <a:p>
            <a:pPr marL="0" lvl="0" indent="0">
              <a:buNone/>
            </a:pPr>
            <a:r>
              <a:rPr lang="pl-PL" sz="1800" b="1" u="sng" dirty="0">
                <a:solidFill>
                  <a:schemeClr val="tx2">
                    <a:lumMod val="10000"/>
                  </a:schemeClr>
                </a:solidFill>
                <a:latin typeface="Segoe Print" pitchFamily="2" charset="0"/>
              </a:rPr>
              <a:t>Drugą grupę dzieci zapraszamy w godzinach 10:30-12:00;</a:t>
            </a:r>
          </a:p>
          <a:p>
            <a:pPr marL="0" lvl="0" indent="0">
              <a:buNone/>
            </a:pPr>
            <a:r>
              <a:rPr lang="pl-PL" sz="1800" b="1" u="sng" dirty="0">
                <a:solidFill>
                  <a:schemeClr val="tx2">
                    <a:lumMod val="10000"/>
                  </a:schemeClr>
                </a:solidFill>
                <a:latin typeface="Segoe Print" pitchFamily="2" charset="0"/>
              </a:rPr>
              <a:t>Trzecią grupę dzieci zapraszamy w godzinach 14:00-15:30 </a:t>
            </a:r>
          </a:p>
          <a:p>
            <a:pPr marL="0" indent="0">
              <a:buNone/>
            </a:pPr>
            <a:endParaRPr lang="pl-PL" sz="1800" dirty="0">
              <a:latin typeface="Segoe Print" pitchFamily="2" charset="0"/>
            </a:endParaRPr>
          </a:p>
          <a:p>
            <a:pPr marL="0" indent="0">
              <a:buNone/>
            </a:pPr>
            <a:endParaRPr lang="pl-PL" sz="1800" dirty="0">
              <a:latin typeface="Segoe Print" pitchFamily="2" charset="0"/>
            </a:endParaRPr>
          </a:p>
          <a:p>
            <a:endParaRPr lang="pl-PL" sz="1800" dirty="0">
              <a:latin typeface="Segoe Print" pitchFamily="2" charset="0"/>
            </a:endParaRPr>
          </a:p>
        </p:txBody>
      </p:sp>
    </p:spTree>
    <p:extLst>
      <p:ext uri="{BB962C8B-B14F-4D97-AF65-F5344CB8AC3E}">
        <p14:creationId xmlns:p14="http://schemas.microsoft.com/office/powerpoint/2010/main" val="260798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663878" y="799991"/>
            <a:ext cx="10772383" cy="6324808"/>
          </a:xfrm>
          <a:prstGeom prst="rect">
            <a:avLst/>
          </a:prstGeom>
        </p:spPr>
        <p:txBody>
          <a:bodyPr wrap="square">
            <a:spAutoFit/>
          </a:bodyPr>
          <a:lstStyle/>
          <a:p>
            <a:pPr marL="347472" indent="-347472">
              <a:spcBef>
                <a:spcPts val="1800"/>
              </a:spcBef>
              <a:buFont typeface="Arial" panose="020B0604020202020204" pitchFamily="34" charset="0"/>
              <a:buChar char="•"/>
            </a:pPr>
            <a:r>
              <a:rPr lang="pl-PL" dirty="0">
                <a:latin typeface="Segoe Print"/>
              </a:rPr>
              <a:t>Jeżeli dziecko pożegnało się z rodzicem, przekroczyło próg sali zabaw niewskazane jest, aby rodzic zaglądał przez oko budynku i pokazywał się dziecku. Dziecko nie rozumie takiej sytuacji i wzmaga ona jego niepokój. </a:t>
            </a:r>
          </a:p>
          <a:p>
            <a:pPr marL="347472" indent="-347472">
              <a:spcBef>
                <a:spcPts val="1800"/>
              </a:spcBef>
              <a:buFont typeface="Arial" panose="020B0604020202020204" pitchFamily="34" charset="0"/>
              <a:buChar char="•"/>
            </a:pPr>
            <a:r>
              <a:rPr lang="pl-PL" dirty="0">
                <a:latin typeface="Segoe Print" pitchFamily="2" charset="0"/>
              </a:rPr>
              <a:t>W drugim tygodniu adaptacji niektóre dzieci mogą być już gotowe do pozostania pod opieką Pań Opiekunek na dłuższy czas, max do godz. 12.00, ale tylko pod warunkiem, że Panie Opiekunki potwierdzą gotowość dziecka na kolejny krok w przód. Co oznacza gotowość? To znaczy, że spełnione muszą być 3 podstawowe warunki:</a:t>
            </a:r>
          </a:p>
          <a:p>
            <a:pPr>
              <a:spcBef>
                <a:spcPts val="1800"/>
              </a:spcBef>
            </a:pPr>
            <a:r>
              <a:rPr lang="pl-PL" dirty="0">
                <a:latin typeface="Segoe Print" pitchFamily="2" charset="0"/>
              </a:rPr>
              <a:t>1 Czuję się tutaj bezpiecznie - nie płaczę za mamą i tatą</a:t>
            </a:r>
          </a:p>
          <a:p>
            <a:pPr>
              <a:spcBef>
                <a:spcPts val="1800"/>
              </a:spcBef>
            </a:pPr>
            <a:r>
              <a:rPr lang="pl-PL" dirty="0">
                <a:latin typeface="Segoe Print" pitchFamily="2" charset="0"/>
              </a:rPr>
              <a:t>2. Będę się bawił/a</a:t>
            </a:r>
          </a:p>
          <a:p>
            <a:pPr>
              <a:spcBef>
                <a:spcPts val="1800"/>
              </a:spcBef>
            </a:pPr>
            <a:r>
              <a:rPr lang="pl-PL" dirty="0">
                <a:latin typeface="Segoe Print" pitchFamily="2" charset="0"/>
              </a:rPr>
              <a:t>3. Będę jadł/a</a:t>
            </a:r>
          </a:p>
          <a:p>
            <a:pPr>
              <a:spcBef>
                <a:spcPts val="1800"/>
              </a:spcBef>
            </a:pPr>
            <a:endParaRPr lang="pl-PL" dirty="0">
              <a:latin typeface="Segoe Print" pitchFamily="2" charset="0"/>
            </a:endParaRPr>
          </a:p>
          <a:p>
            <a:pPr marL="347472" indent="-347472">
              <a:spcBef>
                <a:spcPts val="1800"/>
              </a:spcBef>
              <a:buFont typeface="Arial" panose="020B0604020202020204" pitchFamily="34" charset="0"/>
              <a:buChar char="•"/>
            </a:pPr>
            <a:endParaRPr lang="pl-PL" dirty="0">
              <a:latin typeface="Segoe Print" pitchFamily="2" charset="0"/>
            </a:endParaRPr>
          </a:p>
          <a:p>
            <a:pPr marL="347472" indent="-347472">
              <a:spcBef>
                <a:spcPts val="1800"/>
              </a:spcBef>
              <a:buFont typeface="Arial" panose="020B0604020202020204" pitchFamily="34" charset="0"/>
              <a:buChar char="•"/>
            </a:pPr>
            <a:endParaRPr lang="pl-PL" dirty="0">
              <a:latin typeface="Segoe Print" pitchFamily="2" charset="0"/>
            </a:endParaRPr>
          </a:p>
          <a:p>
            <a:pPr marL="347472" indent="-347472">
              <a:spcBef>
                <a:spcPts val="1800"/>
              </a:spcBef>
              <a:buFont typeface="Arial" panose="020B0604020202020204" pitchFamily="34" charset="0"/>
              <a:buChar char="•"/>
            </a:pPr>
            <a:endParaRPr lang="pl-PL" dirty="0">
              <a:latin typeface="Segoe Print" pitchFamily="2" charset="0"/>
            </a:endParaRPr>
          </a:p>
          <a:p>
            <a:pPr marL="347472" lvl="0" indent="-347472">
              <a:spcBef>
                <a:spcPts val="1800"/>
              </a:spcBef>
              <a:buFont typeface="Arial" panose="020B0604020202020204" pitchFamily="34" charset="0"/>
              <a:buChar char="•"/>
            </a:pPr>
            <a:endParaRPr lang="pl-PL" dirty="0">
              <a:latin typeface="Segoe Print"/>
            </a:endParaRPr>
          </a:p>
        </p:txBody>
      </p:sp>
    </p:spTree>
    <p:extLst>
      <p:ext uri="{BB962C8B-B14F-4D97-AF65-F5344CB8AC3E}">
        <p14:creationId xmlns:p14="http://schemas.microsoft.com/office/powerpoint/2010/main" val="1090562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a:solidFill>
                  <a:schemeClr val="tx2">
                    <a:lumMod val="10000"/>
                  </a:schemeClr>
                </a:solidFill>
                <a:latin typeface="Segoe Print" pitchFamily="2" charset="0"/>
              </a:rPr>
              <a:t>III TYDZIEŃ i kolejne…</a:t>
            </a:r>
            <a:endParaRPr lang="pl-PL" sz="2800" b="1" dirty="0">
              <a:latin typeface="Segoe Print" pitchFamily="2" charset="0"/>
            </a:endParaRPr>
          </a:p>
        </p:txBody>
      </p:sp>
      <p:sp>
        <p:nvSpPr>
          <p:cNvPr id="3" name="Symbol zastępczy zawartości 2"/>
          <p:cNvSpPr>
            <a:spLocks noGrp="1"/>
          </p:cNvSpPr>
          <p:nvPr>
            <p:ph idx="1"/>
          </p:nvPr>
        </p:nvSpPr>
        <p:spPr/>
        <p:txBody>
          <a:bodyPr>
            <a:normAutofit/>
          </a:bodyPr>
          <a:lstStyle/>
          <a:p>
            <a:r>
              <a:rPr lang="pl-PL" sz="1800" dirty="0">
                <a:latin typeface="Segoe Print" pitchFamily="2" charset="0"/>
              </a:rPr>
              <a:t>Po dwutygodniowej adaptacji dziecka w placówce przychodzi moment, kiedy mogą Państwo podjąć próbę pozostawienia dziecka na leżakowanie pod warunkiem, że Panie Opiekunki potwierdzą gotowość dziecka na kolejny krok w przód. </a:t>
            </a:r>
            <a:r>
              <a:rPr lang="pl-PL" sz="1800" b="1" dirty="0">
                <a:latin typeface="Segoe Print" pitchFamily="2" charset="0"/>
              </a:rPr>
              <a:t>Leżakowanie również jest sukcesywnie wydłużane- </a:t>
            </a:r>
            <a:r>
              <a:rPr lang="pl-PL" sz="1800" dirty="0">
                <a:latin typeface="Segoe Print" pitchFamily="2" charset="0"/>
              </a:rPr>
              <a:t>proszę pamiętać o tym, że sen w nowym miejscu jest dla dziecka stresogenny, dlatego też ważne jest, abyście Państwo byli w kontakcie z Paniami Opiekunkami i mieli możliwość odebrania dziecka zaraz po jego przebudzeniu.</a:t>
            </a:r>
          </a:p>
          <a:p>
            <a:endParaRPr lang="pl-PL" sz="1800" dirty="0">
              <a:latin typeface="Segoe Print" pitchFamily="2" charset="0"/>
            </a:endParaRPr>
          </a:p>
        </p:txBody>
      </p:sp>
    </p:spTree>
    <p:extLst>
      <p:ext uri="{BB962C8B-B14F-4D97-AF65-F5344CB8AC3E}">
        <p14:creationId xmlns:p14="http://schemas.microsoft.com/office/powerpoint/2010/main" val="2943684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a:solidFill>
                  <a:srgbClr val="9A5315">
                    <a:lumMod val="50000"/>
                  </a:srgbClr>
                </a:solidFill>
                <a:latin typeface="Segoe Print"/>
              </a:rPr>
              <a:t>Warunki dobrej adaptacji- ścisła współpraca pomiędzy żłobkiem a rodzicami</a:t>
            </a:r>
            <a:endParaRPr lang="pl-PL" sz="2800" b="1" dirty="0"/>
          </a:p>
        </p:txBody>
      </p:sp>
      <p:sp>
        <p:nvSpPr>
          <p:cNvPr id="3" name="Symbol zastępczy zawartości 2"/>
          <p:cNvSpPr>
            <a:spLocks noGrp="1"/>
          </p:cNvSpPr>
          <p:nvPr>
            <p:ph idx="1"/>
          </p:nvPr>
        </p:nvSpPr>
        <p:spPr/>
        <p:txBody>
          <a:bodyPr>
            <a:normAutofit/>
          </a:bodyPr>
          <a:lstStyle/>
          <a:p>
            <a:pPr marL="347472" lvl="0" indent="-347472">
              <a:lnSpc>
                <a:spcPct val="100000"/>
              </a:lnSpc>
              <a:spcBef>
                <a:spcPts val="1800"/>
              </a:spcBef>
            </a:pPr>
            <a:r>
              <a:rPr lang="pl-PL" sz="1800" dirty="0">
                <a:latin typeface="Segoe Print"/>
              </a:rPr>
              <a:t>Aby proces adaptacji przebiegał sprawnie i trwał jak najkrócej, musi istnieć ścisła współpraca między rodzicami a pracownikami żłobka. </a:t>
            </a:r>
          </a:p>
          <a:p>
            <a:pPr marL="347472" lvl="0" indent="-347472">
              <a:lnSpc>
                <a:spcPct val="100000"/>
              </a:lnSpc>
              <a:spcBef>
                <a:spcPts val="1800"/>
              </a:spcBef>
            </a:pPr>
            <a:r>
              <a:rPr lang="pl-PL" sz="1800" dirty="0">
                <a:latin typeface="Segoe Print"/>
              </a:rPr>
              <a:t>Zachęcam Państwa do bieżącego wyjaśniania wszelkich spraw z Opiekunami.  </a:t>
            </a:r>
            <a:r>
              <a:rPr lang="pl-PL" sz="1800" dirty="0">
                <a:solidFill>
                  <a:schemeClr val="tx2">
                    <a:lumMod val="10000"/>
                  </a:schemeClr>
                </a:solidFill>
                <a:latin typeface="Segoe Print" pitchFamily="2" charset="0"/>
              </a:rPr>
              <a:t>Nasza palcówka, jako profesjonalne środowisko wychowawcze chętnie pomoże, doradzi i udzieli wsparcia. To od nas dorosłych zależy, jak dzieci odnajdą się w nowej sytuacji i jak szybko nabędą nowe umiejętności. Wspólnie z Państwem pragniemy aby nasi podopieczni byli radośni i odważni, mądrzy i zaradni, kochani i kochający. Dołożymy wszelkich starań aby współpraca miedzy nami jak najbardziej korzystnie wpłynęła na dzieci.</a:t>
            </a:r>
          </a:p>
          <a:p>
            <a:endParaRPr lang="pl-PL" sz="1800" dirty="0"/>
          </a:p>
        </p:txBody>
      </p:sp>
    </p:spTree>
    <p:extLst>
      <p:ext uri="{BB962C8B-B14F-4D97-AF65-F5344CB8AC3E}">
        <p14:creationId xmlns:p14="http://schemas.microsoft.com/office/powerpoint/2010/main" val="19460122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teka">
  <a:themeElements>
    <a:clrScheme name="Apteka">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teka">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teka">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1E0F48DC70EA04AB92E0D6453FF2225" ma:contentTypeVersion="14" ma:contentTypeDescription="Utwórz nowy dokument." ma:contentTypeScope="" ma:versionID="420eceff25787c60e9413e3425323998">
  <xsd:schema xmlns:xsd="http://www.w3.org/2001/XMLSchema" xmlns:xs="http://www.w3.org/2001/XMLSchema" xmlns:p="http://schemas.microsoft.com/office/2006/metadata/properties" xmlns:ns3="f7f1e53f-5c99-468d-8a01-883550ccf27f" xmlns:ns4="33e88f70-0a44-4feb-906e-e1f019ba4c03" targetNamespace="http://schemas.microsoft.com/office/2006/metadata/properties" ma:root="true" ma:fieldsID="58c89acdac5161a32cca047106c54c0e" ns3:_="" ns4:_="">
    <xsd:import namespace="f7f1e53f-5c99-468d-8a01-883550ccf27f"/>
    <xsd:import namespace="33e88f70-0a44-4feb-906e-e1f019ba4c0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ObjectDetectorVersions" minOccurs="0"/>
                <xsd:element ref="ns3:MediaServiceSearchProperties" minOccurs="0"/>
                <xsd:element ref="ns3:MediaServiceDateTaken" minOccurs="0"/>
                <xsd:element ref="ns3:_activity" minOccurs="0"/>
                <xsd:element ref="ns3:MediaServiceSystem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f1e53f-5c99-468d-8a01-883550ccf2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3e88f70-0a44-4feb-906e-e1f019ba4c03" elementFormDefault="qualified">
    <xsd:import namespace="http://schemas.microsoft.com/office/2006/documentManagement/types"/>
    <xsd:import namespace="http://schemas.microsoft.com/office/infopath/2007/PartnerControls"/>
    <xsd:element name="SharedWithUsers" ma:index="10"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Udostępnione dla — szczegóły" ma:internalName="SharedWithDetails" ma:readOnly="true">
      <xsd:simpleType>
        <xsd:restriction base="dms:Note">
          <xsd:maxLength value="255"/>
        </xsd:restriction>
      </xsd:simpleType>
    </xsd:element>
    <xsd:element name="SharingHintHash" ma:index="12" nillable="true" ma:displayName="Skrót wskazówki dotyczącej udostępniani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f7f1e53f-5c99-468d-8a01-883550ccf27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43A11CE-11AC-441A-9B7A-B771F3FE5B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f1e53f-5c99-468d-8a01-883550ccf27f"/>
    <ds:schemaRef ds:uri="33e88f70-0a44-4feb-906e-e1f019ba4c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698BF3-660A-4A8C-BFEB-A2518554E402}">
  <ds:schemaRefs>
    <ds:schemaRef ds:uri="http://purl.org/dc/elements/1.1/"/>
    <ds:schemaRef ds:uri="http://schemas.microsoft.com/office/2006/documentManagement/types"/>
    <ds:schemaRef ds:uri="http://purl.org/dc/terms/"/>
    <ds:schemaRef ds:uri="http://purl.org/dc/dcmitype/"/>
    <ds:schemaRef ds:uri="33e88f70-0a44-4feb-906e-e1f019ba4c03"/>
    <ds:schemaRef ds:uri="http://schemas.microsoft.com/office/2006/metadata/properties"/>
    <ds:schemaRef ds:uri="f7f1e53f-5c99-468d-8a01-883550ccf27f"/>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DA187417-38F8-41D9-834D-0F07368B10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Apothecary</Template>
  <TotalTime>158</TotalTime>
  <Words>721</Words>
  <Application>Microsoft Office PowerPoint</Application>
  <PresentationFormat>Panoramiczny</PresentationFormat>
  <Paragraphs>44</Paragraphs>
  <Slides>9</Slides>
  <Notes>1</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9</vt:i4>
      </vt:variant>
    </vt:vector>
  </HeadingPairs>
  <TitlesOfParts>
    <vt:vector size="16" baseType="lpstr">
      <vt:lpstr>Arial</vt:lpstr>
      <vt:lpstr>Book Antiqua</vt:lpstr>
      <vt:lpstr>Calibri</vt:lpstr>
      <vt:lpstr>Century Gothic</vt:lpstr>
      <vt:lpstr>Engram Warsaw</vt:lpstr>
      <vt:lpstr>Segoe Print</vt:lpstr>
      <vt:lpstr>Apteka</vt:lpstr>
      <vt:lpstr>HARMONOGRAM ADAPTACJI</vt:lpstr>
      <vt:lpstr>HARMONOGRAM PROCESU ADAPTACJI </vt:lpstr>
      <vt:lpstr>I TYDZIEŃ  01-04.09.2026r.</vt:lpstr>
      <vt:lpstr>Przebieg adaptacji</vt:lpstr>
      <vt:lpstr>Prezentacja programu PowerPoint</vt:lpstr>
      <vt:lpstr>II TYDZIEŃ  07-11.09.2026r.</vt:lpstr>
      <vt:lpstr>Prezentacja programu PowerPoint</vt:lpstr>
      <vt:lpstr>III TYDZIEŃ i kolejne…</vt:lpstr>
      <vt:lpstr>Warunki dobrej adaptacji- ścisła współpraca pomiędzy żłobkiem a rodzicami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Marta Kasia</dc:creator>
  <cp:lastModifiedBy>Agnieszka Tylińska</cp:lastModifiedBy>
  <cp:revision>53</cp:revision>
  <dcterms:created xsi:type="dcterms:W3CDTF">2023-03-20T11:53:13Z</dcterms:created>
  <dcterms:modified xsi:type="dcterms:W3CDTF">2026-06-24T10:21:45Z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0x01010021E0F48DC70EA04AB92E0D6453FF2225</vt:lpwstr>
  </property>
</Properties>
</file>