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1"/>
  </p:sldMasterIdLst>
  <p:sldIdLst>
    <p:sldId id="256" r:id="rId2"/>
    <p:sldId id="258" r:id="rId3"/>
    <p:sldId id="259" r:id="rId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żbieta Paśniewska" userId="a70cb33c-7a83-489d-ab4e-61c0ec601c78" providerId="ADAL" clId="{598A9EA0-4522-4176-8520-8429D2DE3CA4}"/>
    <pc:docChg chg="modSld">
      <pc:chgData name="Elżbieta Paśniewska" userId="a70cb33c-7a83-489d-ab4e-61c0ec601c78" providerId="ADAL" clId="{598A9EA0-4522-4176-8520-8429D2DE3CA4}" dt="2026-07-10T06:46:36.809" v="66" actId="20577"/>
      <pc:docMkLst>
        <pc:docMk/>
      </pc:docMkLst>
      <pc:sldChg chg="modSp mod">
        <pc:chgData name="Elżbieta Paśniewska" userId="a70cb33c-7a83-489d-ab4e-61c0ec601c78" providerId="ADAL" clId="{598A9EA0-4522-4176-8520-8429D2DE3CA4}" dt="2026-07-10T06:46:36.809" v="66" actId="20577"/>
        <pc:sldMkLst>
          <pc:docMk/>
          <pc:sldMk cId="3406704889" sldId="258"/>
        </pc:sldMkLst>
        <pc:spChg chg="mod">
          <ac:chgData name="Elżbieta Paśniewska" userId="a70cb33c-7a83-489d-ab4e-61c0ec601c78" providerId="ADAL" clId="{598A9EA0-4522-4176-8520-8429D2DE3CA4}" dt="2026-07-10T06:44:00.576" v="46" actId="20577"/>
          <ac:spMkLst>
            <pc:docMk/>
            <pc:sldMk cId="3406704889" sldId="258"/>
            <ac:spMk id="4" creationId="{00000000-0000-0000-0000-000000000000}"/>
          </ac:spMkLst>
        </pc:spChg>
        <pc:spChg chg="mod">
          <ac:chgData name="Elżbieta Paśniewska" userId="a70cb33c-7a83-489d-ab4e-61c0ec601c78" providerId="ADAL" clId="{598A9EA0-4522-4176-8520-8429D2DE3CA4}" dt="2026-07-10T06:46:36.809" v="66" actId="20577"/>
          <ac:spMkLst>
            <pc:docMk/>
            <pc:sldMk cId="3406704889" sldId="258"/>
            <ac:spMk id="6" creationId="{589BC5E2-732E-4C66-AB67-7B869EF7EBBC}"/>
          </ac:spMkLst>
        </pc:spChg>
      </pc:sldChg>
      <pc:sldChg chg="modSp mod">
        <pc:chgData name="Elżbieta Paśniewska" userId="a70cb33c-7a83-489d-ab4e-61c0ec601c78" providerId="ADAL" clId="{598A9EA0-4522-4176-8520-8429D2DE3CA4}" dt="2026-07-10T06:46:02.734" v="62" actId="20577"/>
        <pc:sldMkLst>
          <pc:docMk/>
          <pc:sldMk cId="2266116613" sldId="259"/>
        </pc:sldMkLst>
        <pc:spChg chg="mod">
          <ac:chgData name="Elżbieta Paśniewska" userId="a70cb33c-7a83-489d-ab4e-61c0ec601c78" providerId="ADAL" clId="{598A9EA0-4522-4176-8520-8429D2DE3CA4}" dt="2026-07-10T06:45:25.904" v="54" actId="20577"/>
          <ac:spMkLst>
            <pc:docMk/>
            <pc:sldMk cId="2266116613" sldId="259"/>
            <ac:spMk id="6" creationId="{589BC5E2-732E-4C66-AB67-7B869EF7EBBC}"/>
          </ac:spMkLst>
        </pc:spChg>
        <pc:spChg chg="mod">
          <ac:chgData name="Elżbieta Paśniewska" userId="a70cb33c-7a83-489d-ab4e-61c0ec601c78" providerId="ADAL" clId="{598A9EA0-4522-4176-8520-8429D2DE3CA4}" dt="2026-07-10T06:46:02.734" v="62" actId="20577"/>
          <ac:spMkLst>
            <pc:docMk/>
            <pc:sldMk cId="2266116613" sldId="259"/>
            <ac:spMk id="7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7913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385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59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351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137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537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873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260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616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261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518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444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66" r:id="rId6"/>
    <p:sldLayoutId id="2147483762" r:id="rId7"/>
    <p:sldLayoutId id="2147483763" r:id="rId8"/>
    <p:sldLayoutId id="2147483764" r:id="rId9"/>
    <p:sldLayoutId id="2147483765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C6F9F4B6-59B0-657E-FDBC-898F508D82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72" r="7972"/>
          <a:stretch/>
        </p:blipFill>
        <p:spPr>
          <a:xfrm>
            <a:off x="4121249" y="10"/>
            <a:ext cx="8668512" cy="685799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62962" y="1151118"/>
            <a:ext cx="4023360" cy="3204134"/>
          </a:xfrm>
        </p:spPr>
        <p:txBody>
          <a:bodyPr anchor="b">
            <a:normAutofit/>
          </a:bodyPr>
          <a:lstStyle/>
          <a:p>
            <a:r>
              <a:rPr lang="pl-PL" sz="4000" dirty="0">
                <a:latin typeface="Calibri"/>
                <a:cs typeface="Calibri"/>
              </a:rPr>
              <a:t>HARMONOGRAM</a:t>
            </a:r>
            <a:br>
              <a:rPr lang="pl-PL" sz="4000" dirty="0">
                <a:latin typeface="Calibri"/>
                <a:cs typeface="Calibri"/>
              </a:rPr>
            </a:br>
            <a:r>
              <a:rPr lang="pl-PL" sz="4000" dirty="0">
                <a:latin typeface="Calibri"/>
                <a:cs typeface="Calibri"/>
              </a:rPr>
              <a:t>ADAPTACJI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463603" y="4729148"/>
            <a:ext cx="4023359" cy="1208141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0"/>
              </a:spcBef>
            </a:pPr>
            <a:r>
              <a:rPr lang="pl-PL" sz="2000" dirty="0">
                <a:latin typeface="Calibri"/>
                <a:cs typeface="Calibri"/>
              </a:rPr>
              <a:t>Żłobek nr 3</a:t>
            </a:r>
            <a:endParaRPr lang="en-US" sz="2000" dirty="0">
              <a:latin typeface="Calibri"/>
              <a:cs typeface="Calibri"/>
            </a:endParaRPr>
          </a:p>
          <a:p>
            <a:pPr>
              <a:spcBef>
                <a:spcPts val="0"/>
              </a:spcBef>
            </a:pPr>
            <a:r>
              <a:rPr lang="pl-PL" sz="2000" dirty="0">
                <a:latin typeface="Calibri"/>
                <a:cs typeface="Calibri"/>
              </a:rPr>
              <a:t>ul. Warchałowskiego 8</a:t>
            </a:r>
          </a:p>
          <a:p>
            <a:pPr>
              <a:spcBef>
                <a:spcPts val="0"/>
              </a:spcBef>
            </a:pPr>
            <a:r>
              <a:rPr lang="pl-PL" sz="2000" dirty="0">
                <a:latin typeface="Calibri"/>
                <a:ea typeface="+mn-lt"/>
                <a:cs typeface="+mn-lt"/>
              </a:rPr>
              <a:t>02-776</a:t>
            </a:r>
            <a:endParaRPr lang="pl-PL" dirty="0">
              <a:latin typeface="Calibri"/>
            </a:endParaRPr>
          </a:p>
          <a:p>
            <a:endParaRPr lang="pl-PL" sz="2000" dirty="0">
              <a:latin typeface="Calibri"/>
              <a:cs typeface="Calibri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solidFill>
              <a:schemeClr val="tx2">
                <a:lumMod val="25000"/>
                <a:lumOff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6BC1D3-63A4-EC7D-4A4B-6F75FE569411}"/>
              </a:ext>
            </a:extLst>
          </p:cNvPr>
          <p:cNvSpPr txBox="1"/>
          <p:nvPr/>
        </p:nvSpPr>
        <p:spPr>
          <a:xfrm>
            <a:off x="361336" y="6400176"/>
            <a:ext cx="2743200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100" dirty="0">
                <a:latin typeface="Engram Warsaw"/>
              </a:rPr>
              <a:t>#</a:t>
            </a:r>
            <a:r>
              <a:rPr lang="pl-PL" sz="1100" dirty="0">
                <a:solidFill>
                  <a:srgbClr val="0091CF"/>
                </a:solidFill>
                <a:latin typeface="Engram Warsaw"/>
              </a:rPr>
              <a:t>WARSZAWA</a:t>
            </a:r>
            <a:r>
              <a:rPr lang="pl-PL" sz="1100" dirty="0">
                <a:solidFill>
                  <a:srgbClr val="FAB036"/>
                </a:solidFill>
                <a:latin typeface="Engram Warsaw"/>
              </a:rPr>
              <a:t>DLA</a:t>
            </a:r>
            <a:r>
              <a:rPr lang="pl-PL" sz="1100" dirty="0">
                <a:solidFill>
                  <a:srgbClr val="E53629"/>
                </a:solidFill>
                <a:latin typeface="Engram Warsaw"/>
              </a:rPr>
              <a:t>NAJMŁODSZYCH</a:t>
            </a:r>
            <a:endParaRPr lang="en-US" dirty="0"/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7C775662-AB62-CFEA-15CD-E4CDC12737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336" y="196214"/>
            <a:ext cx="2399071" cy="1524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3171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0E2CA835-FCE6-48A5-954B-CC6D693B95E1}"/>
              </a:ext>
            </a:extLst>
          </p:cNvPr>
          <p:cNvSpPr/>
          <p:nvPr/>
        </p:nvSpPr>
        <p:spPr>
          <a:xfrm>
            <a:off x="0" y="6505303"/>
            <a:ext cx="12192000" cy="35269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5B37BCD2-9797-4D03-8996-702626378744}"/>
              </a:ext>
            </a:extLst>
          </p:cNvPr>
          <p:cNvSpPr/>
          <p:nvPr/>
        </p:nvSpPr>
        <p:spPr>
          <a:xfrm>
            <a:off x="3942077" y="6519446"/>
            <a:ext cx="43078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m.st. Warszawa | Zespół Żłobków m.st. Warszawy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589BC5E2-732E-4C66-AB67-7B869EF7EBBC}"/>
              </a:ext>
            </a:extLst>
          </p:cNvPr>
          <p:cNvSpPr txBox="1"/>
          <p:nvPr/>
        </p:nvSpPr>
        <p:spPr>
          <a:xfrm>
            <a:off x="532219" y="210200"/>
            <a:ext cx="103110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Calibri" pitchFamily="34" charset="0"/>
                <a:cs typeface="Calibri" pitchFamily="34" charset="0"/>
              </a:rPr>
              <a:t> I tydzień 01.09.2026 r -04.09.2026 r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343961" y="1169893"/>
            <a:ext cx="1103225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u="sng" dirty="0">
                <a:latin typeface="Calibri" pitchFamily="34" charset="0"/>
                <a:cs typeface="Calibri" pitchFamily="34" charset="0"/>
              </a:rPr>
              <a:t>Przez pierwsze 4 dni dziecko jest na sali z rodzicem przez 1,5-2 godzin, niezależnie od okresu, w którym się adaptuje.</a:t>
            </a:r>
          </a:p>
          <a:p>
            <a:endParaRPr lang="pl-PL" u="sng" dirty="0">
              <a:latin typeface="Calibri" pitchFamily="34" charset="0"/>
              <a:cs typeface="Calibri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pl-PL" dirty="0">
                <a:latin typeface="Calibri" pitchFamily="34" charset="0"/>
                <a:cs typeface="Calibri" pitchFamily="34" charset="0"/>
              </a:rPr>
              <a:t>Pobyt na sali podzielony jest na II grupy.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l-PL" dirty="0">
                <a:latin typeface="Calibri" pitchFamily="34" charset="0"/>
                <a:cs typeface="Calibri" pitchFamily="34" charset="0"/>
              </a:rPr>
              <a:t>W trakcie tych dni każda z grup kolejnego dnia przychodzi na inną godzinę.</a:t>
            </a:r>
          </a:p>
          <a:p>
            <a:endParaRPr lang="pl-PL" dirty="0">
              <a:latin typeface="Calibri" pitchFamily="34" charset="0"/>
              <a:cs typeface="Calibri" pitchFamily="34" charset="0"/>
            </a:endParaRPr>
          </a:p>
          <a:p>
            <a:r>
              <a:rPr lang="pl-PL" dirty="0">
                <a:latin typeface="Calibri" pitchFamily="34" charset="0"/>
                <a:cs typeface="Calibri" pitchFamily="34" charset="0"/>
              </a:rPr>
              <a:t>I grupa – 8:00 – 9:45</a:t>
            </a:r>
          </a:p>
          <a:p>
            <a:r>
              <a:rPr lang="pl-PL" dirty="0">
                <a:latin typeface="Calibri" pitchFamily="34" charset="0"/>
                <a:cs typeface="Calibri" pitchFamily="34" charset="0"/>
              </a:rPr>
              <a:t>II grupa – 10:00 – 12:00</a:t>
            </a:r>
          </a:p>
          <a:p>
            <a:endParaRPr lang="pl-PL" dirty="0">
              <a:latin typeface="Calibri" pitchFamily="34" charset="0"/>
              <a:cs typeface="Calibri" pitchFamily="34" charset="0"/>
            </a:endParaRPr>
          </a:p>
          <a:p>
            <a:endParaRPr lang="pl-PL" dirty="0">
              <a:latin typeface="Calibri" pitchFamily="34" charset="0"/>
              <a:cs typeface="Calibri" pitchFamily="34" charset="0"/>
            </a:endParaRPr>
          </a:p>
          <a:p>
            <a:r>
              <a:rPr lang="pl-PL" dirty="0">
                <a:latin typeface="Calibri" pitchFamily="34" charset="0"/>
                <a:cs typeface="Calibri" pitchFamily="34" charset="0"/>
              </a:rPr>
              <a:t>4 dnia (04.09.2026 r.) proponujemy pozostawić dziecko samo na 1,5 godziny, jednakże </a:t>
            </a:r>
            <a:r>
              <a:rPr lang="pl-PL" u="sng" dirty="0">
                <a:latin typeface="Calibri" pitchFamily="34" charset="0"/>
                <a:cs typeface="Calibri" pitchFamily="34" charset="0"/>
              </a:rPr>
              <a:t>czas pozostania</a:t>
            </a:r>
            <a:br>
              <a:rPr lang="pl-PL" u="sng" dirty="0">
                <a:latin typeface="Calibri" pitchFamily="34" charset="0"/>
                <a:cs typeface="Calibri" pitchFamily="34" charset="0"/>
              </a:rPr>
            </a:br>
            <a:r>
              <a:rPr lang="pl-PL" u="sng" dirty="0">
                <a:latin typeface="Calibri" pitchFamily="34" charset="0"/>
                <a:cs typeface="Calibri" pitchFamily="34" charset="0"/>
              </a:rPr>
              <a:t>w grupie uzależniony będzie od indywidualnych możliwości dziecka. </a:t>
            </a:r>
          </a:p>
          <a:p>
            <a:endParaRPr lang="pl-PL" u="sng" dirty="0">
              <a:latin typeface="Calibri" pitchFamily="34" charset="0"/>
              <a:cs typeface="Calibri" pitchFamily="34" charset="0"/>
            </a:endParaRPr>
          </a:p>
          <a:p>
            <a:r>
              <a:rPr lang="pl-PL" dirty="0">
                <a:latin typeface="Calibri" pitchFamily="34" charset="0"/>
                <a:cs typeface="Calibri" pitchFamily="34" charset="0"/>
              </a:rPr>
              <a:t>Podczas pozostawienia dziecka na sali z opiekunkami prosimy, aby rodzic był dostępny pod telefonem!</a:t>
            </a:r>
          </a:p>
        </p:txBody>
      </p:sp>
    </p:spTree>
    <p:extLst>
      <p:ext uri="{BB962C8B-B14F-4D97-AF65-F5344CB8AC3E}">
        <p14:creationId xmlns:p14="http://schemas.microsoft.com/office/powerpoint/2010/main" val="3406704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0E2CA835-FCE6-48A5-954B-CC6D693B95E1}"/>
              </a:ext>
            </a:extLst>
          </p:cNvPr>
          <p:cNvSpPr/>
          <p:nvPr/>
        </p:nvSpPr>
        <p:spPr>
          <a:xfrm>
            <a:off x="0" y="6505303"/>
            <a:ext cx="12192000" cy="35269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5B37BCD2-9797-4D03-8996-702626378744}"/>
              </a:ext>
            </a:extLst>
          </p:cNvPr>
          <p:cNvSpPr/>
          <p:nvPr/>
        </p:nvSpPr>
        <p:spPr>
          <a:xfrm>
            <a:off x="3942077" y="6519446"/>
            <a:ext cx="43078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m.st. Warszawa | Zespół Żłobków m.st. Warszawy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589BC5E2-732E-4C66-AB67-7B869EF7EBBC}"/>
              </a:ext>
            </a:extLst>
          </p:cNvPr>
          <p:cNvSpPr txBox="1"/>
          <p:nvPr/>
        </p:nvSpPr>
        <p:spPr>
          <a:xfrm>
            <a:off x="532220" y="210200"/>
            <a:ext cx="103110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Calibri" pitchFamily="34" charset="0"/>
                <a:cs typeface="Calibri" pitchFamily="34" charset="0"/>
              </a:rPr>
              <a:t>II tydzień 07.09.2026 r- 11.09.2026 r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343961" y="1169893"/>
            <a:ext cx="1103225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l-PL" dirty="0">
                <a:latin typeface="Calibri" pitchFamily="34" charset="0"/>
                <a:cs typeface="Calibri" pitchFamily="34" charset="0"/>
              </a:rPr>
              <a:t>Dzieci zostają w swojej grupie przez 2 godziny.</a:t>
            </a:r>
          </a:p>
          <a:p>
            <a:endParaRPr lang="pl-PL" dirty="0">
              <a:latin typeface="Calibri" pitchFamily="34" charset="0"/>
              <a:cs typeface="Calibri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pl-PL" dirty="0">
                <a:latin typeface="Calibri" pitchFamily="34" charset="0"/>
                <a:cs typeface="Calibri" pitchFamily="34" charset="0"/>
              </a:rPr>
              <a:t>Grupy są podzielone na II tury:</a:t>
            </a:r>
          </a:p>
          <a:p>
            <a:endParaRPr lang="pl-PL" dirty="0">
              <a:latin typeface="Calibri" pitchFamily="34" charset="0"/>
              <a:cs typeface="Calibri" pitchFamily="34" charset="0"/>
            </a:endParaRPr>
          </a:p>
          <a:p>
            <a:r>
              <a:rPr lang="pl-PL" dirty="0">
                <a:latin typeface="Calibri" pitchFamily="34" charset="0"/>
                <a:cs typeface="Calibri" pitchFamily="34" charset="0"/>
              </a:rPr>
              <a:t>        I tura: 8:00 – 10:00</a:t>
            </a:r>
          </a:p>
          <a:p>
            <a:r>
              <a:rPr lang="pl-PL" dirty="0">
                <a:latin typeface="Calibri" pitchFamily="34" charset="0"/>
                <a:cs typeface="Calibri" pitchFamily="34" charset="0"/>
              </a:rPr>
              <a:t>        II tura: 10:00 – 12:00</a:t>
            </a:r>
          </a:p>
          <a:p>
            <a:endParaRPr lang="pl-PL" dirty="0">
              <a:latin typeface="Calibri" pitchFamily="34" charset="0"/>
              <a:cs typeface="Calibri" pitchFamily="34" charset="0"/>
            </a:endParaRPr>
          </a:p>
          <a:p>
            <a:r>
              <a:rPr lang="pl-PL" u="sng" dirty="0">
                <a:latin typeface="Calibri" pitchFamily="34" charset="0"/>
                <a:cs typeface="Calibri" pitchFamily="34" charset="0"/>
              </a:rPr>
              <a:t>Czas pozostania w grupie uzależniony będzie od indywidualnych możliwości dziecka.</a:t>
            </a:r>
            <a:endParaRPr lang="pl-PL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532220" y="3657600"/>
            <a:ext cx="81373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Calibri" pitchFamily="34" charset="0"/>
                <a:cs typeface="Calibri" pitchFamily="34" charset="0"/>
              </a:rPr>
              <a:t>III/ IV tydzień 14.09.2026 r- 25.09.2026 r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422694" y="4321834"/>
            <a:ext cx="89800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l-PL" dirty="0">
                <a:latin typeface="Calibri" pitchFamily="34" charset="0"/>
                <a:cs typeface="Calibri" pitchFamily="34" charset="0"/>
              </a:rPr>
              <a:t>Dzieci są łączone w jedną grupę.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l-PL" dirty="0">
                <a:latin typeface="Calibri" pitchFamily="34" charset="0"/>
                <a:cs typeface="Calibri" pitchFamily="34" charset="0"/>
              </a:rPr>
              <a:t>Jest to czas, aby dzieci zapoznały się ze sobą.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l-PL" dirty="0">
                <a:latin typeface="Calibri" pitchFamily="34" charset="0"/>
                <a:cs typeface="Calibri" pitchFamily="34" charset="0"/>
              </a:rPr>
              <a:t>Podejmowane są pierwsze próby leżakowania.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l-PL" u="sng" dirty="0">
                <a:latin typeface="Calibri" pitchFamily="34" charset="0"/>
                <a:cs typeface="Calibri" pitchFamily="34" charset="0"/>
              </a:rPr>
              <a:t>Leżakowanie jest uzależnione od indywidualnych możliwości dziecka.</a:t>
            </a:r>
          </a:p>
        </p:txBody>
      </p:sp>
    </p:spTree>
    <p:extLst>
      <p:ext uri="{BB962C8B-B14F-4D97-AF65-F5344CB8AC3E}">
        <p14:creationId xmlns:p14="http://schemas.microsoft.com/office/powerpoint/2010/main" val="2266116613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ccentBoxVTI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235</Words>
  <Application>Microsoft Office PowerPoint</Application>
  <PresentationFormat>Panoramiczny</PresentationFormat>
  <Paragraphs>34</Paragraphs>
  <Slides>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</vt:i4>
      </vt:variant>
    </vt:vector>
  </HeadingPairs>
  <TitlesOfParts>
    <vt:vector size="8" baseType="lpstr">
      <vt:lpstr>Arial</vt:lpstr>
      <vt:lpstr>Avenir Next LT Pro</vt:lpstr>
      <vt:lpstr>Calibri</vt:lpstr>
      <vt:lpstr>Engram Warsaw</vt:lpstr>
      <vt:lpstr>AccentBoxVTI</vt:lpstr>
      <vt:lpstr>HARMONOGRAM ADAPTACJI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Elżbieta Paśniewska</dc:creator>
  <cp:lastModifiedBy>Elżbieta Paśniewska</cp:lastModifiedBy>
  <cp:revision>40</cp:revision>
  <dcterms:created xsi:type="dcterms:W3CDTF">2023-03-20T11:53:13Z</dcterms:created>
  <dcterms:modified xsi:type="dcterms:W3CDTF">2026-07-10T06:47:45Z</dcterms:modified>
</cp:coreProperties>
</file>