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eta Dybza-Flak" userId="c70a7edc-93d4-4f00-9157-41ec8958fc06" providerId="ADAL" clId="{8519FAD7-0CA0-4563-ABB2-0C38229AAD17}"/>
    <pc:docChg chg="undo custSel modSld">
      <pc:chgData name="Aneta Dybza-Flak" userId="c70a7edc-93d4-4f00-9157-41ec8958fc06" providerId="ADAL" clId="{8519FAD7-0CA0-4563-ABB2-0C38229AAD17}" dt="2026-07-10T10:10:13.487" v="20" actId="20577"/>
      <pc:docMkLst>
        <pc:docMk/>
      </pc:docMkLst>
      <pc:sldChg chg="modSp mod">
        <pc:chgData name="Aneta Dybza-Flak" userId="c70a7edc-93d4-4f00-9157-41ec8958fc06" providerId="ADAL" clId="{8519FAD7-0CA0-4563-ABB2-0C38229AAD17}" dt="2026-07-10T07:27:30.899" v="1" actId="20577"/>
        <pc:sldMkLst>
          <pc:docMk/>
          <pc:sldMk cId="3406704889" sldId="258"/>
        </pc:sldMkLst>
        <pc:spChg chg="mod">
          <ac:chgData name="Aneta Dybza-Flak" userId="c70a7edc-93d4-4f00-9157-41ec8958fc06" providerId="ADAL" clId="{8519FAD7-0CA0-4563-ABB2-0C38229AAD17}" dt="2026-07-10T07:27:30.899" v="1" actId="20577"/>
          <ac:spMkLst>
            <pc:docMk/>
            <pc:sldMk cId="3406704889" sldId="258"/>
            <ac:spMk id="4" creationId="{00000000-0000-0000-0000-000000000000}"/>
          </ac:spMkLst>
        </pc:spChg>
      </pc:sldChg>
      <pc:sldChg chg="modSp mod">
        <pc:chgData name="Aneta Dybza-Flak" userId="c70a7edc-93d4-4f00-9157-41ec8958fc06" providerId="ADAL" clId="{8519FAD7-0CA0-4563-ABB2-0C38229AAD17}" dt="2026-07-10T07:29:11.236" v="18" actId="20577"/>
        <pc:sldMkLst>
          <pc:docMk/>
          <pc:sldMk cId="4121904128" sldId="259"/>
        </pc:sldMkLst>
        <pc:spChg chg="mod">
          <ac:chgData name="Aneta Dybza-Flak" userId="c70a7edc-93d4-4f00-9157-41ec8958fc06" providerId="ADAL" clId="{8519FAD7-0CA0-4563-ABB2-0C38229AAD17}" dt="2026-07-10T07:29:07.262" v="16" actId="20577"/>
          <ac:spMkLst>
            <pc:docMk/>
            <pc:sldMk cId="4121904128" sldId="259"/>
            <ac:spMk id="6" creationId="{589BC5E2-732E-4C66-AB67-7B869EF7EBBC}"/>
          </ac:spMkLst>
        </pc:spChg>
        <pc:spChg chg="mod">
          <ac:chgData name="Aneta Dybza-Flak" userId="c70a7edc-93d4-4f00-9157-41ec8958fc06" providerId="ADAL" clId="{8519FAD7-0CA0-4563-ABB2-0C38229AAD17}" dt="2026-07-10T07:29:11.236" v="18" actId="20577"/>
          <ac:spMkLst>
            <pc:docMk/>
            <pc:sldMk cId="4121904128" sldId="259"/>
            <ac:spMk id="7" creationId="{00000000-0000-0000-0000-000000000000}"/>
          </ac:spMkLst>
        </pc:spChg>
      </pc:sldChg>
      <pc:sldChg chg="modSp mod">
        <pc:chgData name="Aneta Dybza-Flak" userId="c70a7edc-93d4-4f00-9157-41ec8958fc06" providerId="ADAL" clId="{8519FAD7-0CA0-4563-ABB2-0C38229AAD17}" dt="2026-07-10T10:10:13.487" v="20" actId="20577"/>
        <pc:sldMkLst>
          <pc:docMk/>
          <pc:sldMk cId="2892505038" sldId="260"/>
        </pc:sldMkLst>
        <pc:spChg chg="mod">
          <ac:chgData name="Aneta Dybza-Flak" userId="c70a7edc-93d4-4f00-9157-41ec8958fc06" providerId="ADAL" clId="{8519FAD7-0CA0-4563-ABB2-0C38229AAD17}" dt="2026-07-10T07:28:22.896" v="9" actId="20577"/>
          <ac:spMkLst>
            <pc:docMk/>
            <pc:sldMk cId="2892505038" sldId="260"/>
            <ac:spMk id="4" creationId="{00000000-0000-0000-0000-000000000000}"/>
          </ac:spMkLst>
        </pc:spChg>
        <pc:spChg chg="mod">
          <ac:chgData name="Aneta Dybza-Flak" userId="c70a7edc-93d4-4f00-9157-41ec8958fc06" providerId="ADAL" clId="{8519FAD7-0CA0-4563-ABB2-0C38229AAD17}" dt="2026-07-10T10:10:13.487" v="20" actId="20577"/>
          <ac:spMkLst>
            <pc:docMk/>
            <pc:sldMk cId="2892505038" sldId="260"/>
            <ac:spMk id="6" creationId="{589BC5E2-732E-4C66-AB67-7B869EF7EBB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91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8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51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3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3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7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6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1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6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1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4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66" r:id="rId6"/>
    <p:sldLayoutId id="2147483762" r:id="rId7"/>
    <p:sldLayoutId id="2147483763" r:id="rId8"/>
    <p:sldLayoutId id="2147483764" r:id="rId9"/>
    <p:sldLayoutId id="2147483765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F9F4B6-59B0-657E-FDBC-898F508D82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2" r="7972"/>
          <a:stretch/>
        </p:blipFill>
        <p:spPr>
          <a:xfrm>
            <a:off x="4121249" y="10"/>
            <a:ext cx="8668512" cy="685799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2962" y="1151118"/>
            <a:ext cx="4023360" cy="3204134"/>
          </a:xfrm>
        </p:spPr>
        <p:txBody>
          <a:bodyPr anchor="b">
            <a:normAutofit/>
          </a:bodyPr>
          <a:lstStyle/>
          <a:p>
            <a:pPr algn="ctr"/>
            <a:r>
              <a:rPr lang="pl-PL" sz="4000" dirty="0">
                <a:latin typeface="Calibri"/>
                <a:cs typeface="Calibri"/>
              </a:rPr>
              <a:t>HARMONOGRAM ADAPTACJI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3603" y="4729148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cs typeface="Calibri"/>
              </a:rPr>
              <a:t>Żłobek nr 2</a:t>
            </a:r>
            <a:endParaRPr lang="en-US" sz="2000" dirty="0"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cs typeface="Calibri"/>
              </a:rPr>
              <a:t>ul. Mandarynki 14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Calibri"/>
                <a:ea typeface="+mn-lt"/>
                <a:cs typeface="+mn-lt"/>
              </a:rPr>
              <a:t>02-796</a:t>
            </a:r>
            <a:endParaRPr lang="pl-PL" dirty="0">
              <a:latin typeface="Calibri"/>
            </a:endParaRPr>
          </a:p>
          <a:p>
            <a:endParaRPr lang="pl-PL" sz="2000" dirty="0">
              <a:latin typeface="Calibri"/>
              <a:cs typeface="Calibri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BC1D3-63A4-EC7D-4A4B-6F75FE569411}"/>
              </a:ext>
            </a:extLst>
          </p:cNvPr>
          <p:cNvSpPr txBox="1"/>
          <p:nvPr/>
        </p:nvSpPr>
        <p:spPr>
          <a:xfrm>
            <a:off x="361336" y="6400176"/>
            <a:ext cx="27432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>
                <a:latin typeface="Engram Warsaw"/>
              </a:rPr>
              <a:t>#</a:t>
            </a:r>
            <a:r>
              <a:rPr lang="pl-PL" sz="1100" dirty="0">
                <a:solidFill>
                  <a:srgbClr val="0091CF"/>
                </a:solidFill>
                <a:latin typeface="Engram Warsaw"/>
              </a:rPr>
              <a:t>WARSZAWA</a:t>
            </a:r>
            <a:r>
              <a:rPr lang="pl-PL" sz="1100" dirty="0">
                <a:solidFill>
                  <a:srgbClr val="FAB036"/>
                </a:solidFill>
                <a:latin typeface="Engram Warsaw"/>
              </a:rPr>
              <a:t>DLA</a:t>
            </a:r>
            <a:r>
              <a:rPr lang="pl-PL" sz="1100" dirty="0">
                <a:solidFill>
                  <a:srgbClr val="E53629"/>
                </a:solidFill>
                <a:latin typeface="Engram Warsaw"/>
              </a:rPr>
              <a:t>NAJMŁODSZYCH</a:t>
            </a:r>
            <a:endParaRPr lang="en-US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C775662-AB62-CFEA-15CD-E4CDC1273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36" y="196214"/>
            <a:ext cx="2399071" cy="15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9BC5E2-732E-4C66-AB67-7B869EF7EBBC}"/>
              </a:ext>
            </a:extLst>
          </p:cNvPr>
          <p:cNvSpPr txBox="1"/>
          <p:nvPr/>
        </p:nvSpPr>
        <p:spPr>
          <a:xfrm>
            <a:off x="1151792" y="537029"/>
            <a:ext cx="10441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HARMOOGRAM PROCESU  ADAPTACJI</a:t>
            </a:r>
          </a:p>
        </p:txBody>
      </p:sp>
      <p:sp>
        <p:nvSpPr>
          <p:cNvPr id="4" name="Prostokąt 3"/>
          <p:cNvSpPr/>
          <p:nvPr/>
        </p:nvSpPr>
        <p:spPr>
          <a:xfrm>
            <a:off x="1151792" y="1611086"/>
            <a:ext cx="79922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latin typeface="+mj-lt"/>
              </a:rPr>
              <a:t>Zapraszamy wszystkie nowo przyjęte dzieci do udziału w naszym </a:t>
            </a:r>
            <a:r>
              <a:rPr lang="pl-PL" dirty="0">
                <a:latin typeface="+mj-lt"/>
                <a:cs typeface="Calibri" panose="020F0502020204030204" pitchFamily="34" charset="0"/>
              </a:rPr>
              <a:t>programie adaptacyjnym</a:t>
            </a:r>
            <a:r>
              <a:rPr lang="pl-PL" dirty="0">
                <a:latin typeface="+mj-lt"/>
              </a:rPr>
              <a:t>, który rozpocznie się z dniem </a:t>
            </a:r>
            <a:r>
              <a:rPr lang="pl-PL" b="1" u="sng" dirty="0">
                <a:latin typeface="+mj-lt"/>
              </a:rPr>
              <a:t>1 września.</a:t>
            </a:r>
          </a:p>
          <a:p>
            <a:endParaRPr lang="pl-PL" dirty="0">
              <a:latin typeface="+mj-lt"/>
            </a:endParaRPr>
          </a:p>
          <a:p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W celu usprawnienia adaptacji, proces ten będzie przebiegał stopniowo                z podziałem na grupy, co zapewni dzieciom większy komfort.  </a:t>
            </a:r>
          </a:p>
        </p:txBody>
      </p:sp>
    </p:spTree>
    <p:extLst>
      <p:ext uri="{BB962C8B-B14F-4D97-AF65-F5344CB8AC3E}">
        <p14:creationId xmlns:p14="http://schemas.microsoft.com/office/powerpoint/2010/main" val="3406704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9BC5E2-732E-4C66-AB67-7B869EF7EBBC}"/>
              </a:ext>
            </a:extLst>
          </p:cNvPr>
          <p:cNvSpPr txBox="1"/>
          <p:nvPr/>
        </p:nvSpPr>
        <p:spPr>
          <a:xfrm>
            <a:off x="342899" y="928914"/>
            <a:ext cx="1093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PIERWSZY ETAP ADAPTACJI – 5 DNI</a:t>
            </a:r>
          </a:p>
        </p:txBody>
      </p:sp>
      <p:sp>
        <p:nvSpPr>
          <p:cNvPr id="7" name="Prostokąt 6"/>
          <p:cNvSpPr/>
          <p:nvPr/>
        </p:nvSpPr>
        <p:spPr>
          <a:xfrm>
            <a:off x="342899" y="1640114"/>
            <a:ext cx="11500758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</a:pPr>
            <a:endParaRPr lang="pl-PL" b="1" u="sng" dirty="0">
              <a:solidFill>
                <a:srgbClr val="4F271C">
                  <a:lumMod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pl-PL" b="1" u="sng" dirty="0">
                <a:solidFill>
                  <a:srgbClr val="4F271C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pierwszym tygodniu zapraszamy dzieci nowo przyjęte z jednym rodzicem (opiekunem). </a:t>
            </a:r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pl-PL" b="1" dirty="0">
                <a:solidFill>
                  <a:srgbClr val="4F271C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Godziny adaptacji:</a:t>
            </a:r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</a:pPr>
            <a:endParaRPr lang="pl-PL" dirty="0">
              <a:solidFill>
                <a:srgbClr val="4F271C">
                  <a:lumMod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70332" lvl="0" indent="-342900">
              <a:spcBef>
                <a:spcPts val="600"/>
              </a:spcBef>
              <a:buClr>
                <a:srgbClr val="3891A7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4F271C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Pierwszą grupę dzieci zapraszamy w godzinach </a:t>
            </a:r>
            <a:r>
              <a:rPr lang="pl-PL" b="1" u="sng" dirty="0">
                <a:solidFill>
                  <a:srgbClr val="4F271C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08:00-9:45;</a:t>
            </a:r>
            <a:r>
              <a:rPr lang="pl-PL" b="1" dirty="0">
                <a:solidFill>
                  <a:srgbClr val="4F271C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70332" lvl="0" indent="-342900">
              <a:spcBef>
                <a:spcPts val="600"/>
              </a:spcBef>
              <a:buClr>
                <a:srgbClr val="3891A7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4F271C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Drugą grupę dzieci zapraszamy w godzinach     </a:t>
            </a:r>
            <a:r>
              <a:rPr lang="pl-PL" b="1" u="sng" dirty="0">
                <a:solidFill>
                  <a:srgbClr val="4F271C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10:00-11:45;</a:t>
            </a:r>
          </a:p>
          <a:p>
            <a:pPr marL="370332" lvl="0" indent="-342900">
              <a:spcBef>
                <a:spcPts val="600"/>
              </a:spcBef>
              <a:buClr>
                <a:srgbClr val="3891A7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4F271C">
                    <a:shade val="30000"/>
                    <a:satMod val="1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Trzecią grupę dzieci zapraszamy w godzinach   </a:t>
            </a:r>
            <a:r>
              <a:rPr lang="pl-PL" b="1" u="sng" dirty="0">
                <a:solidFill>
                  <a:srgbClr val="4F271C">
                    <a:shade val="30000"/>
                    <a:satMod val="1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14:00-15:45.</a:t>
            </a:r>
          </a:p>
          <a:p>
            <a:pPr marL="370332" lvl="0" indent="-342900">
              <a:spcBef>
                <a:spcPts val="600"/>
              </a:spcBef>
              <a:buClr>
                <a:srgbClr val="3891A7"/>
              </a:buClr>
              <a:buSzPct val="80000"/>
              <a:buFont typeface="Wingdings" panose="05000000000000000000" pitchFamily="2" charset="2"/>
              <a:buChar char="Ø"/>
            </a:pPr>
            <a:endParaRPr lang="pl-PL" dirty="0">
              <a:solidFill>
                <a:srgbClr val="4F271C">
                  <a:shade val="30000"/>
                  <a:satMod val="1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pl-PL" dirty="0">
                <a:solidFill>
                  <a:srgbClr val="4F271C">
                    <a:shade val="30000"/>
                    <a:satMod val="1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przydziale do grupy zostaną Państwo poinformowani. W następujących po sobie dniach przychodzimy na kolejną godzinę, aby mogli Państwo zobaczyć jak wygląda cały dzień w żłobku.</a:t>
            </a:r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pl-PL" dirty="0">
                <a:solidFill>
                  <a:srgbClr val="4F271C">
                    <a:shade val="30000"/>
                    <a:satMod val="1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Przez pierwsze </a:t>
            </a:r>
            <a:r>
              <a:rPr lang="pl-PL" b="1" dirty="0">
                <a:solidFill>
                  <a:srgbClr val="4F271C">
                    <a:shade val="30000"/>
                    <a:satMod val="1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pl-PL" dirty="0">
                <a:solidFill>
                  <a:srgbClr val="4F271C">
                    <a:shade val="30000"/>
                    <a:satMod val="1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dni zalecamy aby rodzic przebywał z dzieckiem angażując się w zajęcia zorganizowane  przez opiekunów. </a:t>
            </a:r>
            <a:r>
              <a:rPr lang="pl-PL" b="1" u="sng" dirty="0">
                <a:solidFill>
                  <a:srgbClr val="4F271C">
                    <a:shade val="30000"/>
                    <a:satMod val="1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Niedozwolone jest korzystanie z telefonów komórkowych!</a:t>
            </a:r>
          </a:p>
        </p:txBody>
      </p:sp>
    </p:spTree>
    <p:extLst>
      <p:ext uri="{BB962C8B-B14F-4D97-AF65-F5344CB8AC3E}">
        <p14:creationId xmlns:p14="http://schemas.microsoft.com/office/powerpoint/2010/main" val="4121904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9BC5E2-732E-4C66-AB67-7B869EF7EBBC}"/>
              </a:ext>
            </a:extLst>
          </p:cNvPr>
          <p:cNvSpPr txBox="1"/>
          <p:nvPr/>
        </p:nvSpPr>
        <p:spPr>
          <a:xfrm>
            <a:off x="501162" y="769257"/>
            <a:ext cx="10085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DRUGI ETAP OD 6 DNIA DO KOŃCA 2 TYGODNIA</a:t>
            </a:r>
          </a:p>
        </p:txBody>
      </p:sp>
      <p:sp>
        <p:nvSpPr>
          <p:cNvPr id="4" name="Prostokąt 3"/>
          <p:cNvSpPr/>
          <p:nvPr/>
        </p:nvSpPr>
        <p:spPr>
          <a:xfrm>
            <a:off x="501162" y="1698171"/>
            <a:ext cx="86428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dalszym ciągu obowiązuje podział na grupy. </a:t>
            </a:r>
          </a:p>
          <a:p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Dzieci zostają pod opieką Pań opiekunek. Rodzice współpracują z kadrą i w razie potrzeby skracają czas pobytu dziecka w placówce. </a:t>
            </a:r>
          </a:p>
          <a:p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Pobyt dziecka jest sukcesywnie wydłużany, a godziny ustalane indywidualnie z opiekunkami uzależnione od możliwości i gotowości dziecka.</a:t>
            </a:r>
          </a:p>
        </p:txBody>
      </p:sp>
    </p:spTree>
    <p:extLst>
      <p:ext uri="{BB962C8B-B14F-4D97-AF65-F5344CB8AC3E}">
        <p14:creationId xmlns:p14="http://schemas.microsoft.com/office/powerpoint/2010/main" val="2892505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9BC5E2-732E-4C66-AB67-7B869EF7EBBC}"/>
              </a:ext>
            </a:extLst>
          </p:cNvPr>
          <p:cNvSpPr txBox="1"/>
          <p:nvPr/>
        </p:nvSpPr>
        <p:spPr>
          <a:xfrm>
            <a:off x="298938" y="870857"/>
            <a:ext cx="10952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TRZECI ETAP</a:t>
            </a:r>
          </a:p>
        </p:txBody>
      </p:sp>
      <p:sp>
        <p:nvSpPr>
          <p:cNvPr id="4" name="Prostokąt 3"/>
          <p:cNvSpPr/>
          <p:nvPr/>
        </p:nvSpPr>
        <p:spPr>
          <a:xfrm>
            <a:off x="298938" y="1596572"/>
            <a:ext cx="88450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 dwutygodniowej adaptacji, niektóre dzieci są gotowe do pozostania na leżakowaniu.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Kadra uważnie obserwuje dzieci i informuje rodziców o ich gotowości rozstania się z nimi na dłużej, świadczą o tym następujące zachowania:</a:t>
            </a:r>
          </a:p>
          <a:p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Dziecko bawi się samo lub z opiekunką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Zaczyna przyjmować pokarmy, pije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Kiedy jest zadowolone lub ma problem podchodzi do opiekunki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Nie reaguje nadmiernym stresem przy rozstaniu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celu uzyskania dodatkowych informacji dotyczących adaptacji prosimy o kontakt.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Powyżej przedstawiliśmy Państwu harmonogram adaptacji funkcjonujący w naszej placówce, może on być modyfikowany w zależności od indywidualnych potrzeb dziecka. </a:t>
            </a:r>
          </a:p>
          <a:p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672926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367</Words>
  <Application>Microsoft Office PowerPoint</Application>
  <PresentationFormat>Panoramiczny</PresentationFormat>
  <Paragraphs>45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Avenir Next LT Pro</vt:lpstr>
      <vt:lpstr>Calibri</vt:lpstr>
      <vt:lpstr>Engram Warsaw</vt:lpstr>
      <vt:lpstr>Wingdings</vt:lpstr>
      <vt:lpstr>AccentBoxVTI</vt:lpstr>
      <vt:lpstr>HARMONOGRAM ADAPTACJI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Gwiazda</dc:creator>
  <cp:lastModifiedBy>Aneta Dybza-Flak</cp:lastModifiedBy>
  <cp:revision>39</cp:revision>
  <dcterms:created xsi:type="dcterms:W3CDTF">2023-03-20T11:53:13Z</dcterms:created>
  <dcterms:modified xsi:type="dcterms:W3CDTF">2026-07-10T10:10:24Z</dcterms:modified>
</cp:coreProperties>
</file>