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4"/>
    <p:sldMasterId id="2147483774" r:id="rId5"/>
  </p:sldMasterIdLst>
  <p:sldIdLst>
    <p:sldId id="256" r:id="rId6"/>
    <p:sldId id="268" r:id="rId7"/>
    <p:sldId id="259" r:id="rId8"/>
    <p:sldId id="260" r:id="rId9"/>
    <p:sldId id="262" r:id="rId10"/>
    <p:sldId id="263" r:id="rId11"/>
    <p:sldId id="261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91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8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9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961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110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0465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2684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7446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4252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9830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96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51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66201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7271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664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3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3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73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6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1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6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1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4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66" r:id="rId6"/>
    <p:sldLayoutId id="2147483762" r:id="rId7"/>
    <p:sldLayoutId id="2147483763" r:id="rId8"/>
    <p:sldLayoutId id="2147483764" r:id="rId9"/>
    <p:sldLayoutId id="2147483765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271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d.org.pl/wp-content/uploads/2019/10/standardy_09-09.pdf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6F9F4B6-59B0-657E-FDBC-898F508D82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2" r="7972"/>
          <a:stretch/>
        </p:blipFill>
        <p:spPr>
          <a:xfrm>
            <a:off x="4121249" y="10"/>
            <a:ext cx="8668512" cy="685799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62962" y="1151118"/>
            <a:ext cx="4023360" cy="3204134"/>
          </a:xfrm>
        </p:spPr>
        <p:txBody>
          <a:bodyPr anchor="b">
            <a:normAutofit/>
          </a:bodyPr>
          <a:lstStyle/>
          <a:p>
            <a:pPr algn="ctr"/>
            <a:r>
              <a:rPr lang="pl-PL" sz="4000" b="1" dirty="0">
                <a:latin typeface="Calibri"/>
                <a:cs typeface="Calibri"/>
              </a:rPr>
              <a:t>STANDARD ADAPTACJI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3603" y="4729148"/>
            <a:ext cx="4023359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pl-PL" sz="2000" dirty="0">
                <a:cs typeface="Calibri"/>
              </a:rPr>
              <a:t>Żłobek nr 33</a:t>
            </a:r>
            <a:endParaRPr lang="en-US" sz="2000" dirty="0">
              <a:ea typeface="+mn-lt"/>
              <a:cs typeface="+mn-lt"/>
            </a:endParaRPr>
          </a:p>
          <a:p>
            <a:pPr>
              <a:spcBef>
                <a:spcPts val="0"/>
              </a:spcBef>
            </a:pPr>
            <a:r>
              <a:rPr lang="pl-PL" sz="2000" dirty="0">
                <a:cs typeface="Calibri"/>
              </a:rPr>
              <a:t>Ul. Umińskiego 9</a:t>
            </a:r>
          </a:p>
          <a:p>
            <a:pPr>
              <a:spcBef>
                <a:spcPts val="0"/>
              </a:spcBef>
            </a:pPr>
            <a:r>
              <a:rPr lang="pl-PL" sz="2000" dirty="0">
                <a:ea typeface="+mn-lt"/>
                <a:cs typeface="Calibri"/>
              </a:rPr>
              <a:t>03-984 Warszawa</a:t>
            </a:r>
            <a:endParaRPr lang="pl-PL" sz="2000" dirty="0">
              <a:ea typeface="+mn-lt"/>
              <a:cs typeface="+mn-lt"/>
            </a:endParaRPr>
          </a:p>
          <a:p>
            <a:endParaRPr lang="pl-PL" sz="2000" dirty="0">
              <a:latin typeface="Calibri"/>
              <a:cs typeface="Calibri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6BC1D3-63A4-EC7D-4A4B-6F75FE569411}"/>
              </a:ext>
            </a:extLst>
          </p:cNvPr>
          <p:cNvSpPr txBox="1"/>
          <p:nvPr/>
        </p:nvSpPr>
        <p:spPr>
          <a:xfrm>
            <a:off x="361336" y="6400176"/>
            <a:ext cx="2743200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>
                <a:latin typeface="Engram Warsaw"/>
              </a:rPr>
              <a:t>#</a:t>
            </a:r>
            <a:r>
              <a:rPr lang="pl-PL" sz="1100" dirty="0">
                <a:solidFill>
                  <a:srgbClr val="0091CF"/>
                </a:solidFill>
                <a:latin typeface="Engram Warsaw"/>
              </a:rPr>
              <a:t>WARSZAWA</a:t>
            </a:r>
            <a:r>
              <a:rPr lang="pl-PL" sz="1100" dirty="0">
                <a:solidFill>
                  <a:srgbClr val="FAB036"/>
                </a:solidFill>
                <a:latin typeface="Engram Warsaw"/>
              </a:rPr>
              <a:t>DLA</a:t>
            </a:r>
            <a:r>
              <a:rPr lang="pl-PL" sz="1100" dirty="0">
                <a:solidFill>
                  <a:srgbClr val="E53629"/>
                </a:solidFill>
                <a:latin typeface="Engram Warsaw"/>
              </a:rPr>
              <a:t>NAJMŁODSZYCH</a:t>
            </a:r>
            <a:endParaRPr lang="en-US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7C775662-AB62-CFEA-15CD-E4CDC1273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36" y="196214"/>
            <a:ext cx="2399071" cy="152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17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7568" y="278498"/>
            <a:ext cx="10515600" cy="1325563"/>
          </a:xfrm>
        </p:spPr>
        <p:txBody>
          <a:bodyPr>
            <a:noAutofit/>
          </a:bodyPr>
          <a:lstStyle/>
          <a:p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adaptacji kadra daje wsparcie rodzicom w sytuacjach dla nich trudnych.</a:t>
            </a:r>
            <a:br>
              <a:rPr lang="pl-PL" sz="3600" dirty="0">
                <a:solidFill>
                  <a:srgbClr val="004F8A"/>
                </a:solidFill>
              </a:rPr>
            </a:br>
            <a:endParaRPr lang="pl-PL" sz="3600" dirty="0">
              <a:solidFill>
                <a:srgbClr val="004F8A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7568" y="1392488"/>
            <a:ext cx="10923872" cy="43513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Pani psycholożka towarzyszy rodzicom i dzieciom, przedstawia informację na temat procesu adaptacji jej przebiegu, oraz udziela wskazówek przydatnych w tym okresie.  Zadawanie pytań pozwala na rozwianie wszelkich wątpliwości. Proponuje rozwiązania w sytuacjach, które tego wymagają.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Każdy rodzic, którego dziecko uczęszcza do placówki ma możliwość stałego kontaktu z kierowniczką, pielęgniarką kadrą opiekuńczą, intendentką  poprzez telefon, aplikację, e mail, jak również spotkania indywidualnego.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800" dirty="0"/>
          </a:p>
          <a:p>
            <a:pPr marL="0" indent="0">
              <a:lnSpc>
                <a:spcPct val="150000"/>
              </a:lnSpc>
              <a:buNone/>
            </a:pPr>
            <a:r>
              <a:rPr lang="pl-PL" sz="1800" i="1" dirty="0">
                <a:solidFill>
                  <a:srgbClr val="004F8A"/>
                </a:solidFill>
              </a:rPr>
              <a:t>Adaptacja to początek…. </a:t>
            </a:r>
            <a:r>
              <a:rPr lang="pl-PL" sz="1800" i="1">
                <a:solidFill>
                  <a:srgbClr val="004F8A"/>
                </a:solidFill>
              </a:rPr>
              <a:t>nowych </a:t>
            </a:r>
            <a:r>
              <a:rPr lang="pl-PL" sz="1800" i="1" dirty="0">
                <a:solidFill>
                  <a:srgbClr val="004F8A"/>
                </a:solidFill>
              </a:rPr>
              <a:t>przyjaźni, pierwszych sukcesów i wielu pięknych wspomnień.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800" i="1" dirty="0">
                <a:solidFill>
                  <a:srgbClr val="004F8A"/>
                </a:solidFill>
              </a:rPr>
              <a:t>Dziękuję za zaufanie i życzę dzieciom radosnego startu w naszej żłobkowej społeczności</a:t>
            </a:r>
            <a:r>
              <a:rPr lang="pl-PL" sz="1800" dirty="0">
                <a:solidFill>
                  <a:srgbClr val="004F8A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800" i="1" dirty="0">
                <a:solidFill>
                  <a:srgbClr val="004F8A"/>
                </a:solidFill>
              </a:rPr>
              <a:t>Monika Szpakowska-Piotrowska - kierowniczka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4724DDE-3310-475E-B018-C1A604832134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5477C34-E20F-4949-B5A8-8639E0EAA675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</p:spTree>
    <p:extLst>
      <p:ext uri="{BB962C8B-B14F-4D97-AF65-F5344CB8AC3E}">
        <p14:creationId xmlns:p14="http://schemas.microsoft.com/office/powerpoint/2010/main" val="4112844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EA3ED06-4295-E5F0-4867-E7CAF1DE9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4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3367C29-465D-47F7-A1EA-73E4EC38361B}"/>
              </a:ext>
            </a:extLst>
          </p:cNvPr>
          <p:cNvSpPr/>
          <p:nvPr/>
        </p:nvSpPr>
        <p:spPr>
          <a:xfrm>
            <a:off x="595162" y="361151"/>
            <a:ext cx="11001675" cy="48474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warszawskich żłobkach publicznych przyjęto standardy pracy w zakresie współpracy z rodzicami w okresie adaptacji, są nimi:</a:t>
            </a:r>
          </a:p>
          <a:p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Placówka organizuje adaptację nowych dzieci tak, by móc poświęcić uwagę każdemu z nich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Rodzice lub inne bliskie dorosłe osoby towarzyszą dziecku w czasie adaptacji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placówce prowadzi się różne działania ułatwiające dzieciom adaptację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uważnie buduje relacje z dzieckiem, szanując jego potrzeby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rozpoznaje moment zakończenia adaptacji dziecka I wie, kiedy dziecko jest gotowe do rozstania z rodzicem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zaznajamia rodziców z przebiegiem procesu adaptacji I jego znaczeniem dla zdrowia I rozwoju dzieci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adaptacji kadra daje wsparcie rodzicom w sytuacjach dla nich trudnych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*Standardy w obszarze </a:t>
            </a:r>
            <a:r>
              <a:rPr lang="pl-PL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Współpraca z rodzicami w okresie adaptacji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zostały opracowane na podstawie: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Jakość od początku. Standardy jakości opieki i wspierania rozwoju dzieci do lat 3. (2019) pod redakcją Moniki Rościszewska–Woźniak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8421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00511" y="476636"/>
            <a:ext cx="1039912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Placówka organizuje adaptację nowych dzieci tak, by móc poświęcić uwagę każdemu z nich.</a:t>
            </a:r>
          </a:p>
          <a:p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715991" y="1153744"/>
            <a:ext cx="9894499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>
                <a:latin typeface="Calibri" pitchFamily="34" charset="0"/>
                <a:cs typeface="Calibri" pitchFamily="34" charset="0"/>
              </a:rPr>
              <a:t>Dzieci podzielone są na mniejsze grupy, zgodnie z ustalonym wcześniej harmonogramem</a:t>
            </a:r>
          </a:p>
          <a:p>
            <a:pPr algn="just">
              <a:lnSpc>
                <a:spcPct val="150000"/>
              </a:lnSpc>
            </a:pPr>
            <a:r>
              <a:rPr lang="pl-PL" dirty="0">
                <a:latin typeface="Calibri" pitchFamily="34" charset="0"/>
                <a:cs typeface="Calibri" pitchFamily="34" charset="0"/>
              </a:rPr>
              <a:t>    ( godziny przyjścia ustalane są  zgodnie z preferencjami rodziców)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>
                <a:latin typeface="Calibri" pitchFamily="34" charset="0"/>
                <a:cs typeface="Calibri" pitchFamily="34" charset="0"/>
              </a:rPr>
              <a:t>Mniejsze grupy pozwalają na indywidualny kontakt z dzieckiem i rodzicem.</a:t>
            </a:r>
          </a:p>
          <a:p>
            <a:pPr algn="just">
              <a:lnSpc>
                <a:spcPct val="150000"/>
              </a:lnSpc>
            </a:pPr>
            <a:r>
              <a:rPr lang="pl-PL" dirty="0">
                <a:latin typeface="Calibri" pitchFamily="34" charset="0"/>
                <a:cs typeface="Calibri" pitchFamily="34" charset="0"/>
              </a:rPr>
              <a:t>Mamy szansę wysłuchać tego co rodzic ma nam do powiedzenia, ale także zapytać o różne kwestie związane z dzieckiem po to , by lepiej poznać rodzinę.</a:t>
            </a:r>
          </a:p>
        </p:txBody>
      </p:sp>
    </p:spTree>
    <p:extLst>
      <p:ext uri="{BB962C8B-B14F-4D97-AF65-F5344CB8AC3E}">
        <p14:creationId xmlns:p14="http://schemas.microsoft.com/office/powerpoint/2010/main" val="2644673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3367C29-465D-47F7-A1EA-73E4EC38361B}"/>
              </a:ext>
            </a:extLst>
          </p:cNvPr>
          <p:cNvSpPr/>
          <p:nvPr/>
        </p:nvSpPr>
        <p:spPr>
          <a:xfrm>
            <a:off x="429980" y="1011491"/>
            <a:ext cx="10860500" cy="378885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Obecność rodzica, lub innej bliskiej osoby </a:t>
            </a: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jest ważna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dziecka, daje mu między innymi poczucie bezpieczeństwa w nowym miejscu.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Rodzic podczas rozmowy z opiekunkami może przekazać im ważne informacje na temat dziecka np. jakie ma przyzwyczajenia, czym najbardziej lubi się bawić, w jaki sposób najszybciej się uspokaja,  jak zjada posiłki, 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z czego pije, jak zasypia itp.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Podczas tego wspólnie spędzonego czasu, rodzice wraz z dziećmi poznają plan dnia, uczestniczą we wspólnych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aktywnościach, poznają kolejne przestrzenie żłobka (sale, łazienki , plac zabaw).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Podczas adaptacji prosimy o  niekorzystanie z urządzeń elektronicznych (np. telefon, tablet). Dzięki temu całą uwagę poświęcamy dziecku, żeby jak najlepiej czuło się w żłobku.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9761" y="137160"/>
            <a:ext cx="10515600" cy="741729"/>
          </a:xfrm>
        </p:spPr>
        <p:txBody>
          <a:bodyPr>
            <a:normAutofit fontScale="90000"/>
          </a:bodyPr>
          <a:lstStyle/>
          <a:p>
            <a:br>
              <a:rPr lang="pl-PL" sz="2200" b="1" dirty="0">
                <a:solidFill>
                  <a:srgbClr val="004F8A"/>
                </a:solidFill>
                <a:latin typeface="+mn-lt"/>
              </a:rPr>
            </a:br>
            <a:br>
              <a:rPr lang="pl-PL" sz="2200" b="1" dirty="0">
                <a:solidFill>
                  <a:srgbClr val="004F8A"/>
                </a:solidFill>
                <a:latin typeface="+mn-lt"/>
              </a:rPr>
            </a:br>
            <a:br>
              <a:rPr lang="pl-PL" sz="2200" b="1" dirty="0">
                <a:solidFill>
                  <a:srgbClr val="004F8A"/>
                </a:solidFill>
                <a:latin typeface="+mn-lt"/>
              </a:rPr>
            </a:br>
            <a:r>
              <a:rPr lang="pl-PL" sz="2200" b="1" dirty="0">
                <a:solidFill>
                  <a:srgbClr val="004F8A"/>
                </a:solidFill>
                <a:latin typeface="+mn-lt"/>
              </a:rPr>
              <a:t>Rodzice lub bliskie dorosłe osoby towarzyszą dziecku w czasie adaptacji.</a:t>
            </a:r>
            <a:br>
              <a:rPr lang="pl-PL" dirty="0">
                <a:solidFill>
                  <a:srgbClr val="004F8A"/>
                </a:solidFill>
              </a:rPr>
            </a:br>
            <a:endParaRPr lang="pl-PL" dirty="0">
              <a:solidFill>
                <a:srgbClr val="004F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358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3367C29-465D-47F7-A1EA-73E4EC38361B}"/>
              </a:ext>
            </a:extLst>
          </p:cNvPr>
          <p:cNvSpPr/>
          <p:nvPr/>
        </p:nvSpPr>
        <p:spPr>
          <a:xfrm>
            <a:off x="620780" y="1325485"/>
            <a:ext cx="11001675" cy="21268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Dziecko może przynieść do żłobka swoją</a:t>
            </a:r>
            <a:r>
              <a:rPr kumimoji="0" lang="pl-PL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ulubionej zabawkę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,,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przytulankę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”, aby czuło się bezpieczniej.</a:t>
            </a:r>
            <a:r>
              <a:rPr kumimoji="0" lang="pl-PL" sz="1800" b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Zachęcamy rodziców do wspólnej zabawy, poprzez zabawy integracyjne, aby dziecko zobaczyło, że rodzic akceptuje to miejsce. Nie brakuje tańca, śpiewu, piosenek z pokazywaniem, dmuchania baniek czy zabaw w ogrodzie.</a:t>
            </a:r>
            <a:endParaRPr kumimoji="0" lang="pl-PL" sz="1800" b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pl-PL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Ważne, aby rodzic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 trakcie pobytu z dzieckiem w żłobku nie znikał mu z oczu.</a:t>
            </a:r>
            <a:endParaRPr kumimoji="0" lang="en-US" sz="18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0B23D37-23C8-45F3-AE4C-73717F0B2682}"/>
              </a:ext>
            </a:extLst>
          </p:cNvPr>
          <p:cNvSpPr txBox="1"/>
          <p:nvPr/>
        </p:nvSpPr>
        <p:spPr>
          <a:xfrm>
            <a:off x="620780" y="372730"/>
            <a:ext cx="10311063" cy="1050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 placówce prowadzi się różne działania ułatwiające dzieciom adaptację.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655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E2CA835-FCE6-48A5-954B-CC6D693B95E1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B37BCD2-9797-4D03-8996-702626378744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0B23D37-23C8-45F3-AE4C-73717F0B2682}"/>
              </a:ext>
            </a:extLst>
          </p:cNvPr>
          <p:cNvSpPr txBox="1"/>
          <p:nvPr/>
        </p:nvSpPr>
        <p:spPr>
          <a:xfrm>
            <a:off x="620780" y="372730"/>
            <a:ext cx="10311063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Kadra uważnie buduje relacje z dzieckiem, szanując jego potrzeby.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741872" y="1181819"/>
            <a:ext cx="9929003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/>
              <a:t> Opiekunki uważnie obserwują zachowania dzieci i proponują zabawy do zaistniałej sytuacji np. piosenki na powitanie, zabawy w kole.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/>
              <a:t>Rodzic podczas wspólnych godzin w żłobku pokazuje dziecku zabawki, bawi się z nim, zapoznaje z pozostałymi dziećmi, tak aby jak najlepiej poznało nowe środowisko.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dirty="0"/>
              <a:t>Dziecko wraz z rodzicem zachęcani są do wspólnej zabawy z opiekunkami i pozostałymi osobami.</a:t>
            </a:r>
          </a:p>
          <a:p>
            <a:pPr marL="285750" indent="-285750">
              <a:buFont typeface="Wingdings" pitchFamily="2" charset="2"/>
              <a:buChar char="Ø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1804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6443" y="316999"/>
            <a:ext cx="10933497" cy="1325563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rozpoznaje moment zakończenia adaptacji dziecka i wie, kiedy dziecko jest gotowe do rozstania z rodzicem.</a:t>
            </a:r>
            <a:br>
              <a:rPr lang="pl-PL" sz="2000" dirty="0">
                <a:solidFill>
                  <a:srgbClr val="004F8A"/>
                </a:solidFill>
              </a:rPr>
            </a:br>
            <a:endParaRPr lang="pl-PL" sz="2000" dirty="0">
              <a:solidFill>
                <a:srgbClr val="004F8A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6442" y="1392489"/>
            <a:ext cx="10933497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Moment zakończenia adaptacji jest indywidualny dla każdego dziecka. Panie opiekunki w porozumieniu z rodzicem ustalają kiedy dziecko jest gotowe, aby zostać same.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W początkowym okresie dziecko zostaje same na kilka godzin. Czas pobytu jest stopniowo wydłużany. Może się zdarzyć, że ze względu na zbyt silne emocje przeżywane przez dziecko z powodu rozłąki będzie konieczne odebranie go wcześniej niż planowano.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Pożegnanie z dzieckiem jest zawsze trudne dla obu stron, ważne natomiast, aby trwało krótko. Przedłużanie powoduje, że dziecko jeszcze bardzie koncentruje się na swoich emocjach i płaczu.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Rodzice oddają dziecko zwrócone twarzą do opiekunki, aby nie stwarzać w nim wrażenia, że opiekunka zabiera je rodzicowi. Jeśli tylko to możliwe, zachęcajmy je do samodzielnego wchodzenia do sali.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pl-PL" sz="18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pl-PL" sz="180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pl-PL" sz="18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7BACB5B-6FB6-4071-86B1-5116B21B3F1F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BBDF313-F812-4CC9-AEA5-C69AA6CE324B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</p:spTree>
    <p:extLst>
      <p:ext uri="{BB962C8B-B14F-4D97-AF65-F5344CB8AC3E}">
        <p14:creationId xmlns:p14="http://schemas.microsoft.com/office/powerpoint/2010/main" val="1996044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7567" y="403626"/>
            <a:ext cx="10962373" cy="1325563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rgbClr val="004F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Kadra zaznajamia rodziców z przebiegiem procesu adaptacji i jego znaczeniem dla zdrowia i rozwoju dzieci.</a:t>
            </a:r>
            <a:br>
              <a:rPr lang="pl-PL" dirty="0">
                <a:solidFill>
                  <a:srgbClr val="004F8A"/>
                </a:solidFill>
              </a:rPr>
            </a:br>
            <a:endParaRPr lang="pl-PL" dirty="0">
              <a:solidFill>
                <a:srgbClr val="004F8A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4813" y="1382863"/>
            <a:ext cx="10962373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Kierowniczka żłobka, psycholożka, starsza pielęgniarka rozmawiają z Rodzicami przed rozpoczęciem roku szkolnego o procesie adaptacji i emocjach z nim związanych. Zostaje ustalony miedzy innymi proces i harmonogram adaptacji.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Podczas spotkań z kadrą żłobka podkreślany jest sens i waga wzajemnego poznania, otwartej rozmowy.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1800" dirty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1800" dirty="0"/>
              <a:t>Opiekunowie po każdym wspólnym dniu spędzonym z dzieckiem przekazują rodzicom informacje nt. pobytu w placówce (m.in. czy dziecko zjadło, spało, czy angażowało się w zabawy itd.)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A52F027-484C-4052-9EBF-794E13528823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7056929-3DD0-47D8-957C-DBC0B057F753}"/>
              </a:ext>
            </a:extLst>
          </p:cNvPr>
          <p:cNvSpPr/>
          <p:nvPr/>
        </p:nvSpPr>
        <p:spPr>
          <a:xfrm>
            <a:off x="3942077" y="6519446"/>
            <a:ext cx="4307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</p:spTree>
    <p:extLst>
      <p:ext uri="{BB962C8B-B14F-4D97-AF65-F5344CB8AC3E}">
        <p14:creationId xmlns:p14="http://schemas.microsoft.com/office/powerpoint/2010/main" val="3941974614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56D06FCEEF694BBA45CA00226224B6" ma:contentTypeVersion="9" ma:contentTypeDescription="Utwórz nowy dokument." ma:contentTypeScope="" ma:versionID="141ded7a07ced56dd477422a51bc9265">
  <xsd:schema xmlns:xsd="http://www.w3.org/2001/XMLSchema" xmlns:xs="http://www.w3.org/2001/XMLSchema" xmlns:p="http://schemas.microsoft.com/office/2006/metadata/properties" xmlns:ns3="4257e296-00be-4361-83ad-11a4cf5271fb" targetNamespace="http://schemas.microsoft.com/office/2006/metadata/properties" ma:root="true" ma:fieldsID="f63b8cb595a9a1e785d630c643f57a0d" ns3:_="">
    <xsd:import namespace="4257e296-00be-4361-83ad-11a4cf5271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57e296-00be-4361-83ad-11a4cf5271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4DA804-D1FC-43D3-ADD6-40E7A3C779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A0AF5D-E6B5-46BF-8233-D744FE49C049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257e296-00be-4361-83ad-11a4cf5271fb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7149E51-E679-4FEE-B6C4-6AAB1EA6DA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57e296-00be-4361-83ad-11a4cf5271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1011</Words>
  <Application>Microsoft Office PowerPoint</Application>
  <PresentationFormat>Panoramiczny</PresentationFormat>
  <Paragraphs>62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18" baseType="lpstr">
      <vt:lpstr>Arial</vt:lpstr>
      <vt:lpstr>Avenir Next LT Pro</vt:lpstr>
      <vt:lpstr>Calibri</vt:lpstr>
      <vt:lpstr>Calibri Light</vt:lpstr>
      <vt:lpstr>Engram Warsaw</vt:lpstr>
      <vt:lpstr>Wingdings</vt:lpstr>
      <vt:lpstr>AccentBoxVTI</vt:lpstr>
      <vt:lpstr>Motyw pakietu Office</vt:lpstr>
      <vt:lpstr>STANDARD ADAPTACJI</vt:lpstr>
      <vt:lpstr>Prezentacja programu PowerPoint</vt:lpstr>
      <vt:lpstr>Prezentacja programu PowerPoint</vt:lpstr>
      <vt:lpstr>Prezentacja programu PowerPoint</vt:lpstr>
      <vt:lpstr>   Rodzice lub bliskie dorosłe osoby towarzyszą dziecku w czasie adaptacji. </vt:lpstr>
      <vt:lpstr>Prezentacja programu PowerPoint</vt:lpstr>
      <vt:lpstr>Prezentacja programu PowerPoint</vt:lpstr>
      <vt:lpstr>Kadra rozpoznaje moment zakończenia adaptacji dziecka i wie, kiedy dziecko jest gotowe do rozstania z rodzicem. </vt:lpstr>
      <vt:lpstr>Kadra zaznajamia rodziców z przebiegiem procesu adaptacji i jego znaczeniem dla zdrowia i rozwoju dzieci. </vt:lpstr>
      <vt:lpstr>W trakcie adaptacji kadra daje wsparcie rodzicom w sytuacjach dla nich trudnych.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Siedlecka Marta</dc:creator>
  <cp:lastModifiedBy>Monika Szpakowska-Piotrowska</cp:lastModifiedBy>
  <cp:revision>60</cp:revision>
  <dcterms:created xsi:type="dcterms:W3CDTF">2023-03-20T11:53:13Z</dcterms:created>
  <dcterms:modified xsi:type="dcterms:W3CDTF">2026-07-14T07:13:51Z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0x010100DF56D06FCEEF694BBA45CA00226224B6</vt:lpwstr>
  </property>
</Properties>
</file>