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3" r:id="rId4"/>
    <p:sldMasterId id="2147483774" r:id="rId5"/>
  </p:sldMasterIdLst>
  <p:sldIdLst>
    <p:sldId id="256" r:id="rId6"/>
    <p:sldId id="268" r:id="rId7"/>
    <p:sldId id="259" r:id="rId8"/>
    <p:sldId id="260" r:id="rId9"/>
    <p:sldId id="262" r:id="rId10"/>
    <p:sldId id="263" r:id="rId11"/>
    <p:sldId id="261" r:id="rId12"/>
    <p:sldId id="264" r:id="rId13"/>
    <p:sldId id="265" r:id="rId14"/>
    <p:sldId id="266" r:id="rId15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F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B8136-4330-4480-80D9-0F6FD97061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072" y="1124712"/>
            <a:ext cx="11036808" cy="3172968"/>
          </a:xfrm>
        </p:spPr>
        <p:txBody>
          <a:bodyPr anchor="b">
            <a:normAutofit/>
          </a:bodyPr>
          <a:lstStyle>
            <a:lvl1pPr algn="l">
              <a:defRPr sz="8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6E5739-DD96-45FB-B609-3E3447A52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4727448"/>
            <a:ext cx="11036808" cy="1481328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FF558-51F9-42A2-9944-DBE23DA8B2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6072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C0E86-A7F7-4BDC-A637-254E5252D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D10ADE-E9DA-4E57-BF57-1CCB65219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69680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06CE56-3881-4ADA-8CEF-D18B02C242A3}"/>
              </a:ext>
            </a:extLst>
          </p:cNvPr>
          <p:cNvSpPr/>
          <p:nvPr/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F3C543-62EC-4433-9C93-A2CD8764E9B4}"/>
              </a:ext>
            </a:extLst>
          </p:cNvPr>
          <p:cNvSpPr/>
          <p:nvPr/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79139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32C18-E430-4EC7-BD7C-99D86D012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C5012F-7119-4D94-9717-3862E1C93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ED9A4A-D287-4207-9037-70DB007A1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ECFCAC-80DB-43BB-B3F1-AC22BACEE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79730-3487-4D94-A0DC-C2168496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3856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43C89D-929E-4CD1-BCCC-72A14C0335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D450EA-A577-4B76-A12F-650BEB20F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D2603B-9ACE-4FA9-805B-9B91EB63D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E18AC-D6A9-4A61-885D-68E2B684A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97AE4-AA47-4E14-8FFE-171FAE47F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594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14.07.2026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796108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14.07.2026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61109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14.07.2026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704659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14.07.2026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26846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14.07.2026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074469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14.07.2026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642528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14.07.2026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998304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14.07.2026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2965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6FBB9D-1CAA-4D05-AB33-BABDFE17B843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27B71-B4B6-4823-80A1-68C40B475118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A6DB05-9FB5-4B07-8675-74C23D4FD89D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358CF-0758-490A-A084-C46443B9A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71183-B3CE-4F45-92FB-98290CA0E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10168128" cy="3694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DED67-27EC-4D43-A21C-093C1DB04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47CE3-4890-4BC1-94DB-5D49D02C9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C5AD3-D79A-4D46-B25B-822FE025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3513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14.07.2026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866201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14.07.2026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072710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14.07.2026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166489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5AEDC5C-2E87-49C6-AB07-A95E5F39ED8E}"/>
              </a:ext>
            </a:extLst>
          </p:cNvPr>
          <p:cNvSpPr/>
          <p:nvPr/>
        </p:nvSpPr>
        <p:spPr>
          <a:xfrm>
            <a:off x="558210" y="4981421"/>
            <a:ext cx="11134956" cy="82296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7D88DE-E462-4C8A-BF99-609390DFB781}"/>
              </a:ext>
            </a:extLst>
          </p:cNvPr>
          <p:cNvSpPr/>
          <p:nvPr/>
        </p:nvSpPr>
        <p:spPr>
          <a:xfrm>
            <a:off x="498834" y="5118581"/>
            <a:ext cx="146304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E44900-E8BF-4B12-8BCB-41076E2B6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640080"/>
            <a:ext cx="10890504" cy="4114800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741F9-B00F-4463-A257-6B66DABD9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5102352"/>
            <a:ext cx="10607040" cy="585216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8BFA7D-4401-4285-802B-1579165F0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909C5-AA19-4195-8376-9002D5DF4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C3F32-46E0-47C8-8565-5969A475F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137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76262E-36A0-40C6-ADE6-90CD9FB9B9EA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2677A9B-4D1D-4D80-912C-24570140A650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DC8C98-510F-48C9-82B2-9E4F760A68DF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A078AE-0BC3-48F9-87EC-2DB0CCE7E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A20DF-0829-4336-B59F-FF9D7AA9D8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5568" y="2478024"/>
            <a:ext cx="4937760" cy="3694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5D01C-CF67-4DF6-B96C-FFC9D5BF8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5936" y="2478024"/>
            <a:ext cx="4937760" cy="3694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BBD797-6031-4F82-8726-EAB757027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3F71C-B897-4909-A75E-8716AD49C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78BC14-5BB1-405F-A6F3-C07230F0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5376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B671BDE-E45C-41A1-9B98-4A607D703855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99500CE-917A-4D03-A7DF-71D8EBBC1537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D0D377-28B0-417D-886B-9483AF064975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8F91F8-0767-40B5-A3AA-72931FC1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E0554-8BEE-4BF6-9519-51B8475D3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5568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4A358D-C930-48E0-B372-06A826B74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5568" y="3203688"/>
            <a:ext cx="4937760" cy="29685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B6615E-4966-4150-83B6-C47591B363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5936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409F6B-C17B-4B4F-9F35-5068BDC4E2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5936" y="3203687"/>
            <a:ext cx="4937760" cy="296851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BC356D-052B-4A9B-8B2F-6665FD325A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C5E5FA-26A9-467C-93E3-8476142D1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79E50C-1E40-4B48-871B-E392428D2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873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8C0689C4-0DB3-408B-A956-40326B4AE4C4}"/>
              </a:ext>
            </a:extLst>
          </p:cNvPr>
          <p:cNvSpPr/>
          <p:nvPr/>
        </p:nvSpPr>
        <p:spPr>
          <a:xfrm>
            <a:off x="665853" y="1533525"/>
            <a:ext cx="10917063" cy="379095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E1D10E-1C30-41BF-8C3B-C460C9B5597B}"/>
              </a:ext>
            </a:extLst>
          </p:cNvPr>
          <p:cNvSpPr/>
          <p:nvPr/>
        </p:nvSpPr>
        <p:spPr>
          <a:xfrm>
            <a:off x="609084" y="2971798"/>
            <a:ext cx="128016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454F2-0EE5-4888-AF4C-82F825E62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992" y="1938528"/>
            <a:ext cx="10177272" cy="2990088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C91241-A315-4643-91E5-CF2C25CC9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706D86-5479-487D-94C8-76093D84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739411-CED6-43D4-868D-A65C4161A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260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C447E0-1D4D-4EF2-B81B-4B2400EE3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984CA0-2A78-4600-9F3D-19B09E790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440955-B18E-49D3-AE7B-B331200E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616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FA417FE-CD1A-486F-A4AC-E4000A2FB18E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18F0F5-812B-472C-9408-B80F2553F5E0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F7751B-CD8F-4F5B-A903-1DCE5D1E8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55C8A-A0BB-441D-976F-EB56D4382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192" y="1709928"/>
            <a:ext cx="6729984" cy="4096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DE6A51-A2E5-4BFA-B571-9FDFE1BBFB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29000"/>
            <a:ext cx="3099816" cy="20665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92778A-DD4C-4651-9C53-8B0C44CD88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6C7F66-2DFA-4146-BE1A-CE2890FE4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85D185-B1B6-4D62-81BE-BE82C80AC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2618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68B77B5-211C-456E-B79F-306CC3619347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63C338-194D-4F23-ABEC-60A7EA96F302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C04DCC-0E3E-4F05-9FAC-9FA6CA4B2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A29649-B19F-499E-8E9A-3577EAC8F0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65192" y="1161288"/>
            <a:ext cx="6729984" cy="4645152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9EF2E-A8CD-41A1-B11A-0D8842797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38144"/>
            <a:ext cx="3099816" cy="20574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4257B5-0DE0-401F-9171-E8687A97DB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8CD9AD-D667-4FD4-AA34-428AA0BCD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70FB6-F273-4BA6-8B97-9835AC537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518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325BDE-35A4-4AAD-960B-C1415864A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459C78-0CC4-4552-93DD-49B4194D0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4A3C-9C54-46A6-B3EF-5B3636242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C24A9-CCB6-4F8D-B8DB-C2F3692CFA5A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5A696-7B4B-4181-A961-7D66556D5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038CB5-8F4A-401D-A3A9-B27DC15B7A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444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66" r:id="rId6"/>
    <p:sldLayoutId id="2147483762" r:id="rId7"/>
    <p:sldLayoutId id="2147483763" r:id="rId8"/>
    <p:sldLayoutId id="2147483764" r:id="rId9"/>
    <p:sldLayoutId id="2147483765" r:id="rId10"/>
    <p:sldLayoutId id="214748376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8AA868-8872-43E4-8C98-D34DABD1FD38}" type="datetimeFigureOut">
              <a:rPr lang="pl-PL" smtClean="0"/>
              <a:t>14.07.2026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22712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rd.org.pl/wp-content/uploads/2019/10/standardy_09-09.pdf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5" name="Rectangle 44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C6F9F4B6-59B0-657E-FDBC-898F508D820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972" r="7972"/>
          <a:stretch/>
        </p:blipFill>
        <p:spPr>
          <a:xfrm>
            <a:off x="4121249" y="10"/>
            <a:ext cx="8668512" cy="685799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62962" y="1151118"/>
            <a:ext cx="4023360" cy="3204134"/>
          </a:xfrm>
        </p:spPr>
        <p:txBody>
          <a:bodyPr anchor="b">
            <a:normAutofit/>
          </a:bodyPr>
          <a:lstStyle/>
          <a:p>
            <a:pPr algn="ctr"/>
            <a:r>
              <a:rPr lang="pl-PL" sz="4000" b="1" dirty="0">
                <a:latin typeface="Calibri"/>
                <a:cs typeface="Calibri"/>
              </a:rPr>
              <a:t>STANDARD ADAPTACJI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463603" y="4729148"/>
            <a:ext cx="4023359" cy="1208141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ts val="0"/>
              </a:spcBef>
            </a:pPr>
            <a:r>
              <a:rPr lang="pl-PL" sz="2000" dirty="0">
                <a:cs typeface="Calibri"/>
              </a:rPr>
              <a:t>Żłobek nr 77</a:t>
            </a:r>
            <a:endParaRPr lang="en-US" sz="2000" dirty="0">
              <a:ea typeface="+mn-lt"/>
              <a:cs typeface="+mn-lt"/>
            </a:endParaRPr>
          </a:p>
          <a:p>
            <a:pPr>
              <a:spcBef>
                <a:spcPts val="0"/>
              </a:spcBef>
            </a:pPr>
            <a:r>
              <a:rPr lang="pl-PL" sz="2000" dirty="0">
                <a:cs typeface="Calibri"/>
              </a:rPr>
              <a:t>Ul. Ku rzece 4</a:t>
            </a:r>
          </a:p>
          <a:p>
            <a:pPr>
              <a:spcBef>
                <a:spcPts val="0"/>
              </a:spcBef>
            </a:pPr>
            <a:r>
              <a:rPr lang="pl-PL" sz="2000" dirty="0">
                <a:ea typeface="+mn-lt"/>
                <a:cs typeface="Calibri"/>
              </a:rPr>
              <a:t>03- 194 Warszawa</a:t>
            </a:r>
            <a:endParaRPr lang="pl-PL" sz="2000" dirty="0">
              <a:ea typeface="+mn-lt"/>
              <a:cs typeface="+mn-lt"/>
            </a:endParaRPr>
          </a:p>
          <a:p>
            <a:endParaRPr lang="pl-PL" sz="2000" dirty="0">
              <a:latin typeface="Calibri"/>
              <a:cs typeface="Calibri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solidFill>
              <a:schemeClr val="tx2">
                <a:lumMod val="25000"/>
                <a:lumOff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C6BC1D3-63A4-EC7D-4A4B-6F75FE569411}"/>
              </a:ext>
            </a:extLst>
          </p:cNvPr>
          <p:cNvSpPr txBox="1"/>
          <p:nvPr/>
        </p:nvSpPr>
        <p:spPr>
          <a:xfrm>
            <a:off x="361336" y="6400176"/>
            <a:ext cx="2743200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100" dirty="0">
                <a:latin typeface="Engram Warsaw"/>
              </a:rPr>
              <a:t>#</a:t>
            </a:r>
            <a:r>
              <a:rPr lang="pl-PL" sz="1100" dirty="0">
                <a:solidFill>
                  <a:srgbClr val="0091CF"/>
                </a:solidFill>
                <a:latin typeface="Engram Warsaw"/>
              </a:rPr>
              <a:t>WARSZAWA</a:t>
            </a:r>
            <a:r>
              <a:rPr lang="pl-PL" sz="1100" dirty="0">
                <a:solidFill>
                  <a:srgbClr val="FAB036"/>
                </a:solidFill>
                <a:latin typeface="Engram Warsaw"/>
              </a:rPr>
              <a:t>DLA</a:t>
            </a:r>
            <a:r>
              <a:rPr lang="pl-PL" sz="1100" dirty="0">
                <a:solidFill>
                  <a:srgbClr val="E53629"/>
                </a:solidFill>
                <a:latin typeface="Engram Warsaw"/>
              </a:rPr>
              <a:t>NAJMŁODSZYCH</a:t>
            </a:r>
            <a:endParaRPr lang="en-US" dirty="0"/>
          </a:p>
        </p:txBody>
      </p:sp>
      <p:pic>
        <p:nvPicPr>
          <p:cNvPr id="7" name="Picture 7">
            <a:extLst>
              <a:ext uri="{FF2B5EF4-FFF2-40B4-BE49-F238E27FC236}">
                <a16:creationId xmlns:a16="http://schemas.microsoft.com/office/drawing/2014/main" id="{7C775662-AB62-CFEA-15CD-E4CDC12737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336" y="196214"/>
            <a:ext cx="2399071" cy="1524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3171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97568" y="278498"/>
            <a:ext cx="10515600" cy="1325563"/>
          </a:xfrm>
        </p:spPr>
        <p:txBody>
          <a:bodyPr>
            <a:noAutofit/>
          </a:bodyPr>
          <a:lstStyle/>
          <a:p>
            <a:r>
              <a:rPr lang="pl-PL" sz="2000" b="1" dirty="0">
                <a:solidFill>
                  <a:srgbClr val="004F8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trakcie adaptacji kadra daje wsparcie rodzicom w sytuacjach dla nich trudnych.</a:t>
            </a:r>
            <a:br>
              <a:rPr lang="pl-PL" sz="3600" dirty="0">
                <a:solidFill>
                  <a:srgbClr val="004F8A"/>
                </a:solidFill>
              </a:rPr>
            </a:br>
            <a:endParaRPr lang="pl-PL" sz="3600" dirty="0">
              <a:solidFill>
                <a:srgbClr val="004F8A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97568" y="1392488"/>
            <a:ext cx="10923872" cy="4351338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pl-PL" sz="1800" dirty="0"/>
              <a:t>Pani psycholożka towarzyszy rodzicom i dzieciom, przedstawia informację na temat procesu adaptacji jej przebiegu, oraz udziela wskazówek przydatnych w tym okresie.  Zadawanie pytań pozwala na rozwianie wszelkich wątpliwości. Proponuje rozwiązania w sytuacjach, które tego wymagają.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pl-PL" sz="1800" dirty="0"/>
              <a:t>Każdy rodzic, którego dziecko uczęszcza do placówki ma możliwość stałego kontaktu z kierowniczką, pielęgniarką kadrą opiekuńczą, intendentką  poprzez telefon, aplikację, e mail, jak również spotkania indywidualnego.</a:t>
            </a:r>
          </a:p>
          <a:p>
            <a:pPr marL="0" indent="0">
              <a:lnSpc>
                <a:spcPct val="150000"/>
              </a:lnSpc>
              <a:buNone/>
            </a:pPr>
            <a:endParaRPr lang="pl-PL" sz="1800" dirty="0"/>
          </a:p>
          <a:p>
            <a:pPr marL="0" indent="0">
              <a:lnSpc>
                <a:spcPct val="150000"/>
              </a:lnSpc>
              <a:buNone/>
            </a:pPr>
            <a:r>
              <a:rPr lang="pl-PL" sz="1800" i="1" dirty="0">
                <a:solidFill>
                  <a:srgbClr val="004F8A"/>
                </a:solidFill>
              </a:rPr>
              <a:t>Adaptacja to początek…. </a:t>
            </a:r>
            <a:r>
              <a:rPr lang="pl-PL" sz="1800" i="1">
                <a:solidFill>
                  <a:srgbClr val="004F8A"/>
                </a:solidFill>
              </a:rPr>
              <a:t>nowych </a:t>
            </a:r>
            <a:r>
              <a:rPr lang="pl-PL" sz="1800" i="1" dirty="0">
                <a:solidFill>
                  <a:srgbClr val="004F8A"/>
                </a:solidFill>
              </a:rPr>
              <a:t>przyjaźni, pierwszych sukcesów i wielu pięknych wspomnień.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l-PL" sz="1800" i="1" dirty="0">
                <a:solidFill>
                  <a:srgbClr val="004F8A"/>
                </a:solidFill>
              </a:rPr>
              <a:t>Dziękuję za zaufanie i życzę dzieciom radosnego startu w naszej żłobkowej społeczności</a:t>
            </a:r>
            <a:r>
              <a:rPr lang="pl-PL" sz="1800" dirty="0">
                <a:solidFill>
                  <a:srgbClr val="004F8A"/>
                </a:solidFill>
              </a:rPr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l-PL" sz="1800" i="1" dirty="0">
                <a:solidFill>
                  <a:srgbClr val="004F8A"/>
                </a:solidFill>
              </a:rPr>
              <a:t>Monika Szpakowska-Piotrowska - kierowniczka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54724DDE-3310-475E-B018-C1A604832134}"/>
              </a:ext>
            </a:extLst>
          </p:cNvPr>
          <p:cNvSpPr/>
          <p:nvPr/>
        </p:nvSpPr>
        <p:spPr>
          <a:xfrm>
            <a:off x="0" y="6505303"/>
            <a:ext cx="12192000" cy="35269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65477C34-E20F-4949-B5A8-8639E0EAA675}"/>
              </a:ext>
            </a:extLst>
          </p:cNvPr>
          <p:cNvSpPr/>
          <p:nvPr/>
        </p:nvSpPr>
        <p:spPr>
          <a:xfrm>
            <a:off x="3942077" y="6519446"/>
            <a:ext cx="430784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m.st. Warszawa | Zespół Żłobków m.st. Warszawy</a:t>
            </a:r>
          </a:p>
        </p:txBody>
      </p:sp>
    </p:spTree>
    <p:extLst>
      <p:ext uri="{BB962C8B-B14F-4D97-AF65-F5344CB8AC3E}">
        <p14:creationId xmlns:p14="http://schemas.microsoft.com/office/powerpoint/2010/main" val="41128444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4EA3ED06-4295-E5F0-4867-E7CAF1DE97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8439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0E2CA835-FCE6-48A5-954B-CC6D693B95E1}"/>
              </a:ext>
            </a:extLst>
          </p:cNvPr>
          <p:cNvSpPr/>
          <p:nvPr/>
        </p:nvSpPr>
        <p:spPr>
          <a:xfrm>
            <a:off x="0" y="6505303"/>
            <a:ext cx="12192000" cy="35269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5B37BCD2-9797-4D03-8996-702626378744}"/>
              </a:ext>
            </a:extLst>
          </p:cNvPr>
          <p:cNvSpPr/>
          <p:nvPr/>
        </p:nvSpPr>
        <p:spPr>
          <a:xfrm>
            <a:off x="3942077" y="6519446"/>
            <a:ext cx="430784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m.st. Warszawa | Zespół Żłobków m.st. Warszawy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83367C29-465D-47F7-A1EA-73E4EC38361B}"/>
              </a:ext>
            </a:extLst>
          </p:cNvPr>
          <p:cNvSpPr/>
          <p:nvPr/>
        </p:nvSpPr>
        <p:spPr>
          <a:xfrm>
            <a:off x="595162" y="361151"/>
            <a:ext cx="11001675" cy="484748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pl-PL" sz="2000" b="1" dirty="0">
                <a:solidFill>
                  <a:srgbClr val="004F8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warszawskich żłobkach publicznych przyjęto standardy pracy w zakresie współpracy z rodzicami w okresie adaptacji, są nimi:</a:t>
            </a:r>
          </a:p>
          <a:p>
            <a:endParaRPr lang="pl-PL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Placówka organizuje adaptację nowych dzieci tak, by móc poświęcić uwagę każdemu z nich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Rodzice lub inne bliskie dorosłe osoby towarzyszą dziecku w czasie adaptacji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placówce prowadzi się różne działania ułatwiające dzieciom adaptację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Kadra uważnie buduje relacje z dzieckiem, szanując jego potrzeby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Kadra rozpoznaje moment zakończenia adaptacji dziecka I wie, kiedy dziecko jest gotowe do rozstania z rodzicem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Kadra zaznajamia rodziców z przebiegiem procesu adaptacji I jego znaczeniem dla zdrowia I rozwoju dzieci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trakcie adaptacji kadra daje wsparcie rodzicom w sytuacjach dla nich trudnych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*Standardy w obszarze </a:t>
            </a:r>
            <a:r>
              <a:rPr lang="pl-PL" sz="1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Współpraca z rodzicami w okresie adaptacji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zostały opracowane na podstawie: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2"/>
              </a:rPr>
              <a:t>Jakość od początku. Standardy jakości opieki i wspierania rozwoju dzieci do lat 3. (2019) pod redakcją Moniki Rościszewska–Woźniak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684213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0E2CA835-FCE6-48A5-954B-CC6D693B95E1}"/>
              </a:ext>
            </a:extLst>
          </p:cNvPr>
          <p:cNvSpPr/>
          <p:nvPr/>
        </p:nvSpPr>
        <p:spPr>
          <a:xfrm>
            <a:off x="0" y="6505303"/>
            <a:ext cx="12192000" cy="35269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5B37BCD2-9797-4D03-8996-702626378744}"/>
              </a:ext>
            </a:extLst>
          </p:cNvPr>
          <p:cNvSpPr/>
          <p:nvPr/>
        </p:nvSpPr>
        <p:spPr>
          <a:xfrm>
            <a:off x="3942077" y="6519446"/>
            <a:ext cx="430784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m.st. Warszawa | Zespół Żłobków m.st. Warszawy</a:t>
            </a:r>
          </a:p>
        </p:txBody>
      </p:sp>
      <p:sp>
        <p:nvSpPr>
          <p:cNvPr id="7" name="pole tekstowe 6"/>
          <p:cNvSpPr txBox="1"/>
          <p:nvPr/>
        </p:nvSpPr>
        <p:spPr>
          <a:xfrm>
            <a:off x="600511" y="476636"/>
            <a:ext cx="1039912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solidFill>
                  <a:srgbClr val="004F8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Placówka organizuje adaptację nowych dzieci tak, by móc poświęcić uwagę każdemu z nich.</a:t>
            </a:r>
          </a:p>
          <a:p>
            <a:endParaRPr lang="pl-PL" dirty="0"/>
          </a:p>
        </p:txBody>
      </p:sp>
      <p:sp>
        <p:nvSpPr>
          <p:cNvPr id="6" name="pole tekstowe 5"/>
          <p:cNvSpPr txBox="1"/>
          <p:nvPr/>
        </p:nvSpPr>
        <p:spPr>
          <a:xfrm>
            <a:off x="715991" y="1153744"/>
            <a:ext cx="9894499" cy="2126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pl-PL" dirty="0">
                <a:latin typeface="Calibri" pitchFamily="34" charset="0"/>
                <a:cs typeface="Calibri" pitchFamily="34" charset="0"/>
              </a:rPr>
              <a:t>Dzieci podzielone są na mniejsze grupy, zgodnie z ustalonym wcześniej harmonogramem</a:t>
            </a:r>
          </a:p>
          <a:p>
            <a:pPr algn="just">
              <a:lnSpc>
                <a:spcPct val="150000"/>
              </a:lnSpc>
            </a:pPr>
            <a:r>
              <a:rPr lang="pl-PL" dirty="0">
                <a:latin typeface="Calibri" pitchFamily="34" charset="0"/>
                <a:cs typeface="Calibri" pitchFamily="34" charset="0"/>
              </a:rPr>
              <a:t>    ( godziny przyjścia ustalane są  zgodnie z preferencjami rodziców)</a:t>
            </a:r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pl-PL" dirty="0">
                <a:latin typeface="Calibri" pitchFamily="34" charset="0"/>
                <a:cs typeface="Calibri" pitchFamily="34" charset="0"/>
              </a:rPr>
              <a:t>Mniejsze grupy pozwalają na indywidualny kontakt z dzieckiem i rodzicem.</a:t>
            </a:r>
          </a:p>
          <a:p>
            <a:pPr algn="just">
              <a:lnSpc>
                <a:spcPct val="150000"/>
              </a:lnSpc>
            </a:pPr>
            <a:r>
              <a:rPr lang="pl-PL" dirty="0">
                <a:latin typeface="Calibri" pitchFamily="34" charset="0"/>
                <a:cs typeface="Calibri" pitchFamily="34" charset="0"/>
              </a:rPr>
              <a:t>Mamy szansę wysłuchać tego co rodzic ma nam do powiedzenia, ale także zapytać o różne kwestie związane z dzieckiem po to , by lepiej poznać rodzinę.</a:t>
            </a:r>
          </a:p>
        </p:txBody>
      </p:sp>
    </p:spTree>
    <p:extLst>
      <p:ext uri="{BB962C8B-B14F-4D97-AF65-F5344CB8AC3E}">
        <p14:creationId xmlns:p14="http://schemas.microsoft.com/office/powerpoint/2010/main" val="26446738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0E2CA835-FCE6-48A5-954B-CC6D693B95E1}"/>
              </a:ext>
            </a:extLst>
          </p:cNvPr>
          <p:cNvSpPr/>
          <p:nvPr/>
        </p:nvSpPr>
        <p:spPr>
          <a:xfrm>
            <a:off x="0" y="6505303"/>
            <a:ext cx="12192000" cy="35269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5B37BCD2-9797-4D03-8996-702626378744}"/>
              </a:ext>
            </a:extLst>
          </p:cNvPr>
          <p:cNvSpPr/>
          <p:nvPr/>
        </p:nvSpPr>
        <p:spPr>
          <a:xfrm>
            <a:off x="3942077" y="6519446"/>
            <a:ext cx="430784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m.st. Warszawa | Zespół Żłobków m.st. Warszawy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83367C29-465D-47F7-A1EA-73E4EC38361B}"/>
              </a:ext>
            </a:extLst>
          </p:cNvPr>
          <p:cNvSpPr/>
          <p:nvPr/>
        </p:nvSpPr>
        <p:spPr>
          <a:xfrm>
            <a:off x="429980" y="1011491"/>
            <a:ext cx="10860500" cy="378885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Obecność rodzica, lub innej bliskiej osoby </a:t>
            </a:r>
            <a:r>
              <a:rPr kumimoji="0" lang="pl-PL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jest ważna 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dla dziecka, daje mu między innymi poczucie bezpieczeństwa w nowym miejscu. 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Rodzic podczas rozmowy z opiekunkami może przekazać im ważne informacje na temat dziecka np. jakie ma przyzwyczajenia, czym najbardziej lubi się bawić, w jaki sposób najszybciej się uspokaja,  jak zjada posiłki, </a:t>
            </a:r>
          </a:p>
          <a:p>
            <a:pPr marR="0" lvl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z czego pije, jak zasypia itp.</a:t>
            </a:r>
          </a:p>
          <a:p>
            <a:pPr marL="285750" lvl="0" indent="-285750" algn="just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Podczas tego wspólnie spędzonego czasu, rodzice wraz z dziećmi poznają plan dnia, uczestniczą we wspólnych</a:t>
            </a:r>
          </a:p>
          <a:p>
            <a:pPr lvl="0" algn="just">
              <a:lnSpc>
                <a:spcPct val="150000"/>
              </a:lnSpc>
              <a:defRPr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aktywnościach, poznają kolejne przestrzenie żłobka (sale, łazienki , plac zabaw).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Podczas adaptacji prosimy o  niekorzystanie z urządzeń elektronicznych (np. telefon, tablet). Dzięki temu całą uwagę poświęcamy dziecku, żeby jak najlepiej czuło się w żłobku.</a:t>
            </a:r>
          </a:p>
        </p:txBody>
      </p:sp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619761" y="137160"/>
            <a:ext cx="10515600" cy="741729"/>
          </a:xfrm>
        </p:spPr>
        <p:txBody>
          <a:bodyPr>
            <a:normAutofit fontScale="90000"/>
          </a:bodyPr>
          <a:lstStyle/>
          <a:p>
            <a:br>
              <a:rPr lang="pl-PL" sz="2200" b="1" dirty="0">
                <a:solidFill>
                  <a:srgbClr val="004F8A"/>
                </a:solidFill>
                <a:latin typeface="+mn-lt"/>
              </a:rPr>
            </a:br>
            <a:br>
              <a:rPr lang="pl-PL" sz="2200" b="1" dirty="0">
                <a:solidFill>
                  <a:srgbClr val="004F8A"/>
                </a:solidFill>
                <a:latin typeface="+mn-lt"/>
              </a:rPr>
            </a:br>
            <a:br>
              <a:rPr lang="pl-PL" sz="2200" b="1" dirty="0">
                <a:solidFill>
                  <a:srgbClr val="004F8A"/>
                </a:solidFill>
                <a:latin typeface="+mn-lt"/>
              </a:rPr>
            </a:br>
            <a:r>
              <a:rPr lang="pl-PL" sz="2200" b="1" dirty="0">
                <a:solidFill>
                  <a:srgbClr val="004F8A"/>
                </a:solidFill>
                <a:latin typeface="+mn-lt"/>
              </a:rPr>
              <a:t>Rodzice lub bliskie dorosłe osoby towarzyszą dziecku w czasie adaptacji.</a:t>
            </a:r>
            <a:br>
              <a:rPr lang="pl-PL" dirty="0">
                <a:solidFill>
                  <a:srgbClr val="004F8A"/>
                </a:solidFill>
              </a:rPr>
            </a:br>
            <a:endParaRPr lang="pl-PL" dirty="0">
              <a:solidFill>
                <a:srgbClr val="004F8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83581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0E2CA835-FCE6-48A5-954B-CC6D693B95E1}"/>
              </a:ext>
            </a:extLst>
          </p:cNvPr>
          <p:cNvSpPr/>
          <p:nvPr/>
        </p:nvSpPr>
        <p:spPr>
          <a:xfrm>
            <a:off x="0" y="6505303"/>
            <a:ext cx="12192000" cy="35269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5B37BCD2-9797-4D03-8996-702626378744}"/>
              </a:ext>
            </a:extLst>
          </p:cNvPr>
          <p:cNvSpPr/>
          <p:nvPr/>
        </p:nvSpPr>
        <p:spPr>
          <a:xfrm>
            <a:off x="3942077" y="6519446"/>
            <a:ext cx="430784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m.st. Warszawa | Zespół Żłobków m.st. Warszawy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83367C29-465D-47F7-A1EA-73E4EC38361B}"/>
              </a:ext>
            </a:extLst>
          </p:cNvPr>
          <p:cNvSpPr/>
          <p:nvPr/>
        </p:nvSpPr>
        <p:spPr>
          <a:xfrm>
            <a:off x="620780" y="1325485"/>
            <a:ext cx="11001675" cy="21268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Dziecko może przynieść do żłobka swoją</a:t>
            </a:r>
            <a:r>
              <a:rPr kumimoji="0" lang="pl-PL" sz="1800" b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ulubionej zabawkę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,,</a:t>
            </a:r>
            <a:r>
              <a:rPr lang="pl-PL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przytulankę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”, aby czuło się bezpieczniej.</a:t>
            </a:r>
            <a:r>
              <a:rPr kumimoji="0" lang="pl-PL" sz="1800" b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285750" lvl="0" indent="-285750" algn="just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Zachęcamy rodziców do wspólnej zabawy, poprzez zabawy integracyjne, aby dziecko zobaczyło, że rodzic akceptuje to miejsce. Nie brakuje tańca, śpiewu, piosenek z pokazywaniem, dmuchania baniek czy zabaw w ogrodzie.</a:t>
            </a:r>
            <a:endParaRPr kumimoji="0" lang="pl-PL" sz="1800" b="0" u="none" strike="noStrike" kern="1200" cap="none" spc="0" normalizeH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pl-PL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Ważne, aby rodzic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w trakcie pobytu z dzieckiem w żłobku nie znikał mu z oczu.</a:t>
            </a:r>
            <a:endParaRPr kumimoji="0" lang="en-US" sz="1800" b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D0B23D37-23C8-45F3-AE4C-73717F0B2682}"/>
              </a:ext>
            </a:extLst>
          </p:cNvPr>
          <p:cNvSpPr txBox="1"/>
          <p:nvPr/>
        </p:nvSpPr>
        <p:spPr>
          <a:xfrm>
            <a:off x="620780" y="372730"/>
            <a:ext cx="10311063" cy="10507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rgbClr val="004F8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 placówce prowadzi się różne działania ułatwiające dzieciom adaptację.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56558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0E2CA835-FCE6-48A5-954B-CC6D693B95E1}"/>
              </a:ext>
            </a:extLst>
          </p:cNvPr>
          <p:cNvSpPr/>
          <p:nvPr/>
        </p:nvSpPr>
        <p:spPr>
          <a:xfrm>
            <a:off x="0" y="6505303"/>
            <a:ext cx="12192000" cy="35269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5B37BCD2-9797-4D03-8996-702626378744}"/>
              </a:ext>
            </a:extLst>
          </p:cNvPr>
          <p:cNvSpPr/>
          <p:nvPr/>
        </p:nvSpPr>
        <p:spPr>
          <a:xfrm>
            <a:off x="3942077" y="6519446"/>
            <a:ext cx="430784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m.st. Warszawa | Zespół Żłobków m.st. Warszawy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D0B23D37-23C8-45F3-AE4C-73717F0B2682}"/>
              </a:ext>
            </a:extLst>
          </p:cNvPr>
          <p:cNvSpPr txBox="1"/>
          <p:nvPr/>
        </p:nvSpPr>
        <p:spPr>
          <a:xfrm>
            <a:off x="620780" y="372730"/>
            <a:ext cx="10311063" cy="5062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rgbClr val="004F8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Kadra uważnie buduje relacje z dzieckiem, szanując jego potrzeby.</a:t>
            </a:r>
          </a:p>
        </p:txBody>
      </p:sp>
      <p:sp>
        <p:nvSpPr>
          <p:cNvPr id="7" name="pole tekstowe 6"/>
          <p:cNvSpPr txBox="1"/>
          <p:nvPr/>
        </p:nvSpPr>
        <p:spPr>
          <a:xfrm>
            <a:off x="741872" y="1181819"/>
            <a:ext cx="9929003" cy="2446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pl-PL" dirty="0"/>
              <a:t> Opiekunki uważnie obserwują zachowania dzieci i proponują zabawy do zaistniałej sytuacji np. piosenki na powitanie, zabawy w kole.</a:t>
            </a:r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pl-PL" dirty="0"/>
              <a:t>Rodzic podczas wspólnych godzin w żłobku pokazuje dziecku zabawki, bawi się z nim, zapoznaje z pozostałymi dziećmi, tak aby jak najlepiej poznało nowe środowisko.</a:t>
            </a:r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pl-PL" dirty="0"/>
              <a:t>Dziecko wraz z rodzicem zachęcani są do wspólnej zabawy z opiekunkami i pozostałymi osobami.</a:t>
            </a:r>
          </a:p>
          <a:p>
            <a:pPr marL="285750" indent="-285750">
              <a:buFont typeface="Wingdings" pitchFamily="2" charset="2"/>
              <a:buChar char="Ø"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218048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6443" y="316999"/>
            <a:ext cx="10933497" cy="1325563"/>
          </a:xfrm>
        </p:spPr>
        <p:txBody>
          <a:bodyPr>
            <a:normAutofit/>
          </a:bodyPr>
          <a:lstStyle/>
          <a:p>
            <a:r>
              <a:rPr lang="pl-PL" sz="2000" b="1" dirty="0">
                <a:solidFill>
                  <a:srgbClr val="004F8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Kadra rozpoznaje moment zakończenia adaptacji dziecka i wie, kiedy dziecko jest gotowe do rozstania z rodzicem.</a:t>
            </a:r>
            <a:br>
              <a:rPr lang="pl-PL" sz="2000" dirty="0">
                <a:solidFill>
                  <a:srgbClr val="004F8A"/>
                </a:solidFill>
              </a:rPr>
            </a:br>
            <a:endParaRPr lang="pl-PL" sz="2000" dirty="0">
              <a:solidFill>
                <a:srgbClr val="004F8A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26442" y="1392489"/>
            <a:ext cx="10933497" cy="435133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pl-PL" sz="1800" dirty="0"/>
              <a:t>Moment zakończenia adaptacji jest indywidualny dla każdego dziecka. Panie opiekunki w porozumieniu z rodzicem ustalają kiedy dziecko jest gotowe, aby zostać same.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pl-PL" sz="1800" dirty="0"/>
              <a:t>W początkowym okresie dziecko zostaje same na kilka godzin. Czas pobytu jest stopniowo wydłużany. Może się zdarzyć, że ze względu na zbyt silne emocje przeżywane przez dziecko z powodu rozłąki będzie konieczne odebranie go wcześniej niż planowano.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pl-PL" sz="1800" dirty="0"/>
              <a:t>Pożegnanie z dzieckiem jest zawsze trudne dla obu stron, ważne natomiast, aby trwało krótko. Przedłużanie powoduje, że dziecko jeszcze bardzie koncentruje się na swoich emocjach i płaczu.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pl-PL" sz="1800" dirty="0"/>
              <a:t>Rodzice oddają dziecko zwrócone twarzą do opiekunki, aby nie stwarzać w nim wrażenia, że opiekunka zabiera je rodzicowi. Jeśli tylko to możliwe, zachęcajmy je do samodzielnego wchodzenia do sali.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endParaRPr lang="pl-PL" sz="1800" dirty="0"/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endParaRPr lang="pl-PL" sz="1800" dirty="0"/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endParaRPr lang="pl-PL" sz="1800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07BACB5B-6FB6-4071-86B1-5116B21B3F1F}"/>
              </a:ext>
            </a:extLst>
          </p:cNvPr>
          <p:cNvSpPr/>
          <p:nvPr/>
        </p:nvSpPr>
        <p:spPr>
          <a:xfrm>
            <a:off x="0" y="6505303"/>
            <a:ext cx="12192000" cy="35269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0BBDF313-F812-4CC9-AEA5-C69AA6CE324B}"/>
              </a:ext>
            </a:extLst>
          </p:cNvPr>
          <p:cNvSpPr/>
          <p:nvPr/>
        </p:nvSpPr>
        <p:spPr>
          <a:xfrm>
            <a:off x="3942077" y="6519446"/>
            <a:ext cx="430784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m.st. Warszawa | Zespół Żłobków m.st. Warszawy</a:t>
            </a:r>
          </a:p>
        </p:txBody>
      </p:sp>
    </p:spTree>
    <p:extLst>
      <p:ext uri="{BB962C8B-B14F-4D97-AF65-F5344CB8AC3E}">
        <p14:creationId xmlns:p14="http://schemas.microsoft.com/office/powerpoint/2010/main" val="19960445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97567" y="403626"/>
            <a:ext cx="10962373" cy="1325563"/>
          </a:xfrm>
        </p:spPr>
        <p:txBody>
          <a:bodyPr>
            <a:normAutofit/>
          </a:bodyPr>
          <a:lstStyle/>
          <a:p>
            <a:r>
              <a:rPr lang="pl-PL" sz="2000" b="1" dirty="0">
                <a:solidFill>
                  <a:srgbClr val="004F8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Kadra zaznajamia rodziców z przebiegiem procesu adaptacji i jego znaczeniem dla zdrowia i rozwoju dzieci.</a:t>
            </a:r>
            <a:br>
              <a:rPr lang="pl-PL" dirty="0">
                <a:solidFill>
                  <a:srgbClr val="004F8A"/>
                </a:solidFill>
              </a:rPr>
            </a:br>
            <a:endParaRPr lang="pl-PL" dirty="0">
              <a:solidFill>
                <a:srgbClr val="004F8A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14813" y="1382863"/>
            <a:ext cx="10962373" cy="4351338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pl-PL" sz="1800" dirty="0"/>
              <a:t>Kierowniczka żłobka, psycholożka, starsza pielęgniarka rozmawiają z Rodzicami przed rozpoczęciem roku szkolnego o procesie adaptacji i emocjach z nim związanych. Zostaje ustalony miedzy innymi proces i harmonogram adaptacji.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pl-PL" sz="1800" dirty="0"/>
              <a:t>Podczas spotkań z kadrą żłobka podkreślany jest sens i waga wzajemnego poznania, otwartej rozmowy.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pl-PL" sz="1800" dirty="0"/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pl-PL" sz="1800" dirty="0"/>
              <a:t>Opiekunowie po każdym wspólnym dniu spędzonym z dzieckiem przekazują rodzicom informacje nt. pobytu w placówce (m.in. czy dziecko zjadło, spało, czy angażowało się w zabawy itd.)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1A52F027-484C-4052-9EBF-794E13528823}"/>
              </a:ext>
            </a:extLst>
          </p:cNvPr>
          <p:cNvSpPr/>
          <p:nvPr/>
        </p:nvSpPr>
        <p:spPr>
          <a:xfrm>
            <a:off x="0" y="6505303"/>
            <a:ext cx="12192000" cy="35269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C7056929-3DD0-47D8-957C-DBC0B057F753}"/>
              </a:ext>
            </a:extLst>
          </p:cNvPr>
          <p:cNvSpPr/>
          <p:nvPr/>
        </p:nvSpPr>
        <p:spPr>
          <a:xfrm>
            <a:off x="3942077" y="6519446"/>
            <a:ext cx="430784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m.st. Warszawa | Zespół Żłobków m.st. Warszawy</a:t>
            </a:r>
          </a:p>
        </p:txBody>
      </p:sp>
    </p:spTree>
    <p:extLst>
      <p:ext uri="{BB962C8B-B14F-4D97-AF65-F5344CB8AC3E}">
        <p14:creationId xmlns:p14="http://schemas.microsoft.com/office/powerpoint/2010/main" val="3941974614"/>
      </p:ext>
    </p:extLst>
  </p:cSld>
  <p:clrMapOvr>
    <a:masterClrMapping/>
  </p:clrMapOvr>
</p:sld>
</file>

<file path=ppt/theme/theme1.xml><?xml version="1.0" encoding="utf-8"?>
<a:theme xmlns:a="http://schemas.openxmlformats.org/drawingml/2006/main" name="AccentBoxVTI">
  <a:themeElements>
    <a:clrScheme name="AccentBoxVTI">
      <a:dk1>
        <a:srgbClr val="000000"/>
      </a:dk1>
      <a:lt1>
        <a:sysClr val="window" lastClr="FFFFFF"/>
      </a:lt1>
      <a:dk2>
        <a:srgbClr val="262626"/>
      </a:dk2>
      <a:lt2>
        <a:srgbClr val="FFFFFF"/>
      </a:lt2>
      <a:accent1>
        <a:srgbClr val="F5A700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Avenir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ntBoxVTI" id="{9F778A78-DC9A-453A-A82D-A75CAD503E15}" vid="{EA961113-7CC4-4569-8A6A-7BC2C1E2F401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F56D06FCEEF694BBA45CA00226224B6" ma:contentTypeVersion="9" ma:contentTypeDescription="Utwórz nowy dokument." ma:contentTypeScope="" ma:versionID="141ded7a07ced56dd477422a51bc9265">
  <xsd:schema xmlns:xsd="http://www.w3.org/2001/XMLSchema" xmlns:xs="http://www.w3.org/2001/XMLSchema" xmlns:p="http://schemas.microsoft.com/office/2006/metadata/properties" xmlns:ns3="4257e296-00be-4361-83ad-11a4cf5271fb" targetNamespace="http://schemas.microsoft.com/office/2006/metadata/properties" ma:root="true" ma:fieldsID="f63b8cb595a9a1e785d630c643f57a0d" ns3:_="">
    <xsd:import namespace="4257e296-00be-4361-83ad-11a4cf5271f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57e296-00be-4361-83ad-11a4cf5271f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LengthInSeconds" ma:index="16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AA0AF5D-E6B5-46BF-8233-D744FE49C049}">
  <ds:schemaRefs>
    <ds:schemaRef ds:uri="http://schemas.microsoft.com/office/2006/documentManagement/types"/>
    <ds:schemaRef ds:uri="http://schemas.microsoft.com/office/2006/metadata/properties"/>
    <ds:schemaRef ds:uri="http://purl.org/dc/terms/"/>
    <ds:schemaRef ds:uri="http://www.w3.org/XML/1998/namespace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4257e296-00be-4361-83ad-11a4cf5271fb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424DA804-D1FC-43D3-ADD6-40E7A3C7794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7149E51-E679-4FEE-B6C4-6AAB1EA6DAD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257e296-00be-4361-83ad-11a4cf5271f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429</TotalTime>
  <Words>1013</Words>
  <Application>Microsoft Office PowerPoint</Application>
  <PresentationFormat>Panoramiczny</PresentationFormat>
  <Paragraphs>62</Paragraphs>
  <Slides>10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10</vt:i4>
      </vt:variant>
    </vt:vector>
  </HeadingPairs>
  <TitlesOfParts>
    <vt:vector size="18" baseType="lpstr">
      <vt:lpstr>Arial</vt:lpstr>
      <vt:lpstr>Avenir Next LT Pro</vt:lpstr>
      <vt:lpstr>Calibri</vt:lpstr>
      <vt:lpstr>Calibri Light</vt:lpstr>
      <vt:lpstr>Engram Warsaw</vt:lpstr>
      <vt:lpstr>Wingdings</vt:lpstr>
      <vt:lpstr>AccentBoxVTI</vt:lpstr>
      <vt:lpstr>Motyw pakietu Office</vt:lpstr>
      <vt:lpstr>STANDARD ADAPTACJI</vt:lpstr>
      <vt:lpstr>Prezentacja programu PowerPoint</vt:lpstr>
      <vt:lpstr>Prezentacja programu PowerPoint</vt:lpstr>
      <vt:lpstr>Prezentacja programu PowerPoint</vt:lpstr>
      <vt:lpstr>   Rodzice lub bliskie dorosłe osoby towarzyszą dziecku w czasie adaptacji. </vt:lpstr>
      <vt:lpstr>Prezentacja programu PowerPoint</vt:lpstr>
      <vt:lpstr>Prezentacja programu PowerPoint</vt:lpstr>
      <vt:lpstr>Kadra rozpoznaje moment zakończenia adaptacji dziecka i wie, kiedy dziecko jest gotowe do rozstania z rodzicem. </vt:lpstr>
      <vt:lpstr>Kadra zaznajamia rodziców z przebiegiem procesu adaptacji i jego znaczeniem dla zdrowia i rozwoju dzieci. </vt:lpstr>
      <vt:lpstr>W trakcie adaptacji kadra daje wsparcie rodzicom w sytuacjach dla nich trudnych.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Siedlecka Marta</dc:creator>
  <cp:lastModifiedBy>Monika Szpakowska-Piotrowska</cp:lastModifiedBy>
  <cp:revision>61</cp:revision>
  <dcterms:created xsi:type="dcterms:W3CDTF">2023-03-20T11:53:13Z</dcterms:created>
  <dcterms:modified xsi:type="dcterms:W3CDTF">2026-07-14T07:53:46Z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0x010100DF56D06FCEEF694BBA45CA00226224B6</vt:lpwstr>
  </property>
</Properties>
</file>