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notesMasterIdLst>
    <p:notesMasterId r:id="rId10"/>
  </p:notesMasterIdLst>
  <p:sldIdLst>
    <p:sldId id="256" r:id="rId2"/>
    <p:sldId id="265" r:id="rId3"/>
    <p:sldId id="259" r:id="rId4"/>
    <p:sldId id="260" r:id="rId5"/>
    <p:sldId id="261" r:id="rId6"/>
    <p:sldId id="263" r:id="rId7"/>
    <p:sldId id="266" r:id="rId8"/>
    <p:sldId id="264" r:id="rId9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63EC84-063A-EB33-B9B6-EA67E28FEA46}" v="51" dt="2023-03-20T12:30:06.235"/>
    <p1510:client id="{D745A3C9-40B9-D158-62EA-ED9F260AF128}" v="82" dt="2023-03-20T12:05:19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454364-A876-4EF3-AFCD-BBD2CCB66268}" type="datetimeFigureOut">
              <a:rPr lang="pl-PL" smtClean="0"/>
              <a:t>31-07-2024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086E1-8BA2-453E-AAA7-003CCFBCBC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4938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err="1"/>
              <a:t>Adptacja</a:t>
            </a:r>
            <a:r>
              <a:rPr lang="pl-PL" dirty="0"/>
              <a:t> w </a:t>
            </a:r>
            <a:r>
              <a:rPr lang="pl-PL" dirty="0" err="1"/>
              <a:t>złobku</a:t>
            </a:r>
            <a:r>
              <a:rPr lang="pl-PL" dirty="0"/>
              <a:t> rozpoczyna się pierwszego dnia,</a:t>
            </a:r>
            <a:r>
              <a:rPr lang="pl-PL" baseline="0" dirty="0"/>
              <a:t> kiedy dziecko przychodzi do placówki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086E1-8BA2-453E-AAA7-003CCFBCBC8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7941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791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85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9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351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3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537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73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60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616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61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18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44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66" r:id="rId6"/>
    <p:sldLayoutId id="2147483762" r:id="rId7"/>
    <p:sldLayoutId id="2147483763" r:id="rId8"/>
    <p:sldLayoutId id="2147483764" r:id="rId9"/>
    <p:sldLayoutId id="2147483765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6F9F4B6-59B0-657E-FDBC-898F508D82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72" r="7972"/>
          <a:stretch/>
        </p:blipFill>
        <p:spPr>
          <a:xfrm>
            <a:off x="3927339" y="0"/>
            <a:ext cx="8668512" cy="6857990"/>
          </a:xfrm>
          <a:prstGeom prst="rect">
            <a:avLst/>
          </a:prstGeom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62962" y="1151118"/>
            <a:ext cx="4023360" cy="3204134"/>
          </a:xfrm>
        </p:spPr>
        <p:txBody>
          <a:bodyPr anchor="b">
            <a:normAutofit/>
          </a:bodyPr>
          <a:lstStyle/>
          <a:p>
            <a:pPr algn="ctr"/>
            <a:r>
              <a:rPr lang="pl-PL" sz="4000" dirty="0">
                <a:latin typeface="Calibri"/>
                <a:cs typeface="Calibri"/>
              </a:rPr>
              <a:t>HARMONOGRAM ADAPTACJI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63603" y="4729148"/>
            <a:ext cx="4023359" cy="120814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0"/>
              </a:spcBef>
            </a:pPr>
            <a:r>
              <a:rPr lang="pl-PL" sz="2000" dirty="0">
                <a:latin typeface="Calibri"/>
                <a:cs typeface="Calibri"/>
              </a:rPr>
              <a:t>Żłobek nr 15</a:t>
            </a:r>
            <a:endParaRPr lang="en-US" sz="2000" dirty="0">
              <a:latin typeface="Calibri"/>
              <a:cs typeface="Calibri"/>
            </a:endParaRPr>
          </a:p>
          <a:p>
            <a:pPr>
              <a:spcBef>
                <a:spcPts val="0"/>
              </a:spcBef>
            </a:pPr>
            <a:r>
              <a:rPr lang="pl-PL" sz="2000" dirty="0">
                <a:latin typeface="Calibri"/>
                <a:cs typeface="Calibri"/>
              </a:rPr>
              <a:t>ul. Wrzeciono 22</a:t>
            </a:r>
          </a:p>
          <a:p>
            <a:pPr>
              <a:spcBef>
                <a:spcPts val="0"/>
              </a:spcBef>
            </a:pPr>
            <a:r>
              <a:rPr lang="pl-PL" sz="2000" dirty="0">
                <a:latin typeface="Calibri"/>
                <a:ea typeface="+mn-lt"/>
                <a:cs typeface="+mn-lt"/>
              </a:rPr>
              <a:t>01-963 Warszawa</a:t>
            </a:r>
            <a:endParaRPr lang="pl-PL" dirty="0">
              <a:latin typeface="Calibri"/>
            </a:endParaRPr>
          </a:p>
          <a:p>
            <a:endParaRPr lang="pl-PL" sz="2000" dirty="0">
              <a:latin typeface="Calibri"/>
              <a:cs typeface="Calibri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solidFill>
              <a:schemeClr val="tx2">
                <a:lumMod val="25000"/>
                <a:lumOff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6BC1D3-63A4-EC7D-4A4B-6F75FE569411}"/>
              </a:ext>
            </a:extLst>
          </p:cNvPr>
          <p:cNvSpPr txBox="1"/>
          <p:nvPr/>
        </p:nvSpPr>
        <p:spPr>
          <a:xfrm>
            <a:off x="361336" y="6400176"/>
            <a:ext cx="2743200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1100" dirty="0">
                <a:latin typeface="Engram Warsaw"/>
              </a:rPr>
              <a:t>#</a:t>
            </a:r>
            <a:r>
              <a:rPr lang="pl-PL" sz="1100" dirty="0">
                <a:solidFill>
                  <a:srgbClr val="0091CF"/>
                </a:solidFill>
                <a:latin typeface="Engram Warsaw"/>
              </a:rPr>
              <a:t>WARSZAWA</a:t>
            </a:r>
            <a:r>
              <a:rPr lang="pl-PL" sz="1100" dirty="0">
                <a:solidFill>
                  <a:srgbClr val="FAB036"/>
                </a:solidFill>
                <a:latin typeface="Engram Warsaw"/>
              </a:rPr>
              <a:t>DLA</a:t>
            </a:r>
            <a:r>
              <a:rPr lang="pl-PL" sz="1100" dirty="0">
                <a:solidFill>
                  <a:srgbClr val="E53629"/>
                </a:solidFill>
                <a:latin typeface="Engram Warsaw"/>
              </a:rPr>
              <a:t>NAJMŁODSZYCH</a:t>
            </a:r>
            <a:endParaRPr lang="en-US" dirty="0"/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7C775662-AB62-CFEA-15CD-E4CDC12737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36" y="196214"/>
            <a:ext cx="2399071" cy="1524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3171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512916" y="1047995"/>
            <a:ext cx="8395855" cy="5220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2000" b="1" dirty="0">
                <a:latin typeface="Calibri"/>
                <a:ea typeface="Calibri"/>
                <a:cs typeface="Times New Roman"/>
              </a:rPr>
              <a:t>Adaptacja w żłobku rozpoczyna się pierwszego dnia, w którym dziecko przychodzi do placówki.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l-PL" sz="2000" b="1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Najważniejszym aspektem pomyślnego przejścia adaptacji jest zaufanie do placówki oraz opiekunów. Słuchanie porad i współpraca między personelem a rodzicami. Zaufanie, dobre zdanie oraz pewność podjęcia dobrej decyzji są kluczem do prawidłowej adaptacji dziecka do żłobka.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Dla dziecka adaptacja w żłobku oznacza konieczność przyzwyczajenia się do nowego otoczenia, nowych osób i rutyny dnia. Istotne jest zapewnienie mu poczucia bezpieczeństwa, zarówno przez personel żłobka, jak i rodziców. Dziecko potrzebuje wsparcia i zrozumienia, aby przejść przez ten okres bez większych trudności.</a:t>
            </a:r>
            <a:endParaRPr lang="pl-PL" sz="11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l-PL" sz="11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1000"/>
              </a:spcAft>
            </a:pPr>
            <a:r>
              <a:rPr lang="pl-PL" dirty="0">
                <a:latin typeface="Calibri"/>
                <a:ea typeface="Calibri"/>
                <a:cs typeface="Times New Roman"/>
              </a:rPr>
              <a:t> </a:t>
            </a:r>
            <a:r>
              <a:rPr lang="pl-PL" b="1" dirty="0">
                <a:latin typeface="Calibri"/>
                <a:ea typeface="Calibri"/>
                <a:cs typeface="Times New Roman"/>
              </a:rPr>
              <a:t>Każde dziecko przychodzące do placówki ma prawo do bezpiecznej adaptacji    </a:t>
            </a:r>
          </a:p>
          <a:p>
            <a:pPr algn="just">
              <a:spcAft>
                <a:spcPts val="1000"/>
              </a:spcAft>
            </a:pPr>
            <a:r>
              <a:rPr lang="pl-PL" b="1" dirty="0">
                <a:latin typeface="Calibri"/>
                <a:ea typeface="Calibri"/>
                <a:cs typeface="Times New Roman"/>
              </a:rPr>
              <a:t> w obecności rodziców .</a:t>
            </a:r>
            <a:endParaRPr lang="pl-PL" sz="1100" b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01445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0E2CA835-FCE6-48A5-954B-CC6D693B95E1}"/>
              </a:ext>
            </a:extLst>
          </p:cNvPr>
          <p:cNvSpPr/>
          <p:nvPr/>
        </p:nvSpPr>
        <p:spPr>
          <a:xfrm>
            <a:off x="0" y="6505303"/>
            <a:ext cx="12192000" cy="3526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5B37BCD2-9797-4D03-8996-702626378744}"/>
              </a:ext>
            </a:extLst>
          </p:cNvPr>
          <p:cNvSpPr/>
          <p:nvPr/>
        </p:nvSpPr>
        <p:spPr>
          <a:xfrm>
            <a:off x="3942077" y="6519446"/>
            <a:ext cx="43078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m.st. Warszawa | Zespół Żłobków m.st. Warszawy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89BC5E2-732E-4C66-AB67-7B869EF7EBBC}"/>
              </a:ext>
            </a:extLst>
          </p:cNvPr>
          <p:cNvSpPr txBox="1"/>
          <p:nvPr/>
        </p:nvSpPr>
        <p:spPr>
          <a:xfrm>
            <a:off x="940468" y="638549"/>
            <a:ext cx="10311063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Harmonogram  - pierwsze dni we wrześniu </a:t>
            </a:r>
          </a:p>
          <a:p>
            <a:r>
              <a:rPr lang="pl-PL" dirty="0">
                <a:solidFill>
                  <a:srgbClr val="002060"/>
                </a:solidFill>
              </a:rPr>
              <a:t> 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Adaptacja organizowana jest z podziałem na mniejsze grupy (ok. 5 dzieci), które przychodzą wraz z Rodzicami w ściśle określonych przedziałach godzinowych. Na adaptację rodzice zapisują się podczas zebrania organizacyjnego lub drogą telefoniczną.</a:t>
            </a:r>
          </a:p>
          <a:p>
            <a:pPr algn="just"/>
            <a:endParaRPr lang="pl-PL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Czas pobytu z dzieckiem w pierwszych dniach pobytu wynosi  około 1h . W tym czasie prosimy nie korzystać z telefonów komórkowych, nie czytać gazet, a aktywnie uczestniczyć we wszystkich zabawach i czynnościach organizacyjnych. Jest to czas poznania opiekunów, warunków pobytu, przekazania istotnych informacji o dziecku.</a:t>
            </a:r>
          </a:p>
          <a:p>
            <a:pPr algn="just"/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Dzieci i Rodzice zapoznają się z nowym otoczeniem oraz wszystkimi pomieszczeniami, w których będzie przebywać dziecko.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l-PL" dirty="0">
              <a:solidFill>
                <a:srgbClr val="000000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tych dniach opiekunowie poznają dzieci, wraz z rodzicami oceniają możliwość podjęcia próby wyjścia rodzica z grupy i pozostawienia dziecka pod opieka opiekunów.</a:t>
            </a:r>
          </a:p>
          <a:p>
            <a:pPr lvl="0"/>
            <a:endParaRPr lang="pl-PL" dirty="0">
              <a:solidFill>
                <a:srgbClr val="000000"/>
              </a:solidFill>
            </a:endParaRP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16321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0E2CA835-FCE6-48A5-954B-CC6D693B95E1}"/>
              </a:ext>
            </a:extLst>
          </p:cNvPr>
          <p:cNvSpPr/>
          <p:nvPr/>
        </p:nvSpPr>
        <p:spPr>
          <a:xfrm>
            <a:off x="0" y="6505303"/>
            <a:ext cx="12192000" cy="3526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5B37BCD2-9797-4D03-8996-702626378744}"/>
              </a:ext>
            </a:extLst>
          </p:cNvPr>
          <p:cNvSpPr/>
          <p:nvPr/>
        </p:nvSpPr>
        <p:spPr>
          <a:xfrm>
            <a:off x="3942077" y="6519446"/>
            <a:ext cx="43078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m.st. Warszawa | Zespół Żłobków m.st. Warszawy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89BC5E2-732E-4C66-AB67-7B869EF7EBBC}"/>
              </a:ext>
            </a:extLst>
          </p:cNvPr>
          <p:cNvSpPr txBox="1"/>
          <p:nvPr/>
        </p:nvSpPr>
        <p:spPr>
          <a:xfrm>
            <a:off x="940468" y="804804"/>
            <a:ext cx="10311063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Harmonogram – kolejne dni</a:t>
            </a:r>
          </a:p>
          <a:p>
            <a:endParaRPr lang="pl-PL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 raz pierwszy, dzieci samodzielnie pozostają w żłobku przez około 1 godzinę w kilkuosobowych grupach. Godziny przyjścia do grupy będą ustalane indywidualnie.</a:t>
            </a:r>
          </a:p>
          <a:p>
            <a:pPr algn="just"/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Dajmy dziecku czas na oswojenie się z nową sytuacją. Nie ma potrzeby wchodzenia do sali jeśli dziecko płacze. Gdy płacz się przedłuża opiekunki poproszą  rodzica o powrót do żłobka. O</a:t>
            </a: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piekun w tym czasie nie musi przebywać na terenie żłobka  – może być w pobliżu i  w kontakcie telefonicznym.</a:t>
            </a:r>
          </a:p>
          <a:p>
            <a:pPr algn="just"/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Przed wyjściem do domu ustalamy z opiekunkami z grupy to jak przychodzimy do żłobka kolejnego dnia.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Każde Dziecko jest traktowane indywidualnie, dlatego przebieg adaptacji może  różnić się od siebie, zwracamy uwagę  na potrzeby dzieci starając się jak najbardziej zmniejszyć stres związany z nowym otoczeniem i rozłąką z rodzicem/opiekunem.</a:t>
            </a:r>
          </a:p>
          <a:p>
            <a:pPr lvl="0" algn="just"/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Dzieci przez pierwszych 10-14 dni nie leżakują.</a:t>
            </a:r>
          </a:p>
          <a:p>
            <a:pPr lvl="0" algn="just"/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049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0E2CA835-FCE6-48A5-954B-CC6D693B95E1}"/>
              </a:ext>
            </a:extLst>
          </p:cNvPr>
          <p:cNvSpPr/>
          <p:nvPr/>
        </p:nvSpPr>
        <p:spPr>
          <a:xfrm>
            <a:off x="0" y="6505303"/>
            <a:ext cx="12192000" cy="3526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5B37BCD2-9797-4D03-8996-702626378744}"/>
              </a:ext>
            </a:extLst>
          </p:cNvPr>
          <p:cNvSpPr/>
          <p:nvPr/>
        </p:nvSpPr>
        <p:spPr>
          <a:xfrm>
            <a:off x="3942077" y="6519446"/>
            <a:ext cx="43078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m.st. Warszawa | Zespół Żłobków m.st. Warszawy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89BC5E2-732E-4C66-AB67-7B869EF7EBBC}"/>
              </a:ext>
            </a:extLst>
          </p:cNvPr>
          <p:cNvSpPr txBox="1"/>
          <p:nvPr/>
        </p:nvSpPr>
        <p:spPr>
          <a:xfrm>
            <a:off x="763020" y="596986"/>
            <a:ext cx="10311063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Kolejne dni</a:t>
            </a:r>
          </a:p>
          <a:p>
            <a:endParaRPr lang="pl-PL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Wydłużamy pobyt dzieci w grupach i zaczynamy łączyć dzieci w większą grupę.</a:t>
            </a: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Zalecamy aby dzieci miały ze sobą ulubiona zabawkę, </a:t>
            </a:r>
            <a:r>
              <a:rPr lang="pl-PL" dirty="0" err="1">
                <a:latin typeface="Calibri" panose="020F0502020204030204" pitchFamily="34" charset="0"/>
                <a:cs typeface="Calibri" panose="020F0502020204030204" pitchFamily="34" charset="0"/>
              </a:rPr>
              <a:t>przytulankę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, kocyk, pieluszkę( to co jest dla dziecka ważne i daje poczucie bezpieczeństwa).</a:t>
            </a:r>
          </a:p>
          <a:p>
            <a:pPr lvl="0"/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Dzieci nadal nie leżakują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Podczas adaptacji nie wprowadzamy nowych rzeczy po weekendzie, np. leżakowania nie rozpoczynamy w poniedziałek  tylko dopiero od wtorku.</a:t>
            </a:r>
          </a:p>
          <a:p>
            <a:pPr lvl="0"/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Nie zniechęcajmy się. Okres adaptacji w naszym żłobku trwa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średnio około 2 tygodni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. W tym czasie dziecko małymi krokami przyzwyczaja się do nowej sytuacji, oswaja się z nią. Należy jednak pamiętać, że każde dziecko może adaptować się do nowej sytuacji szybciej lub wolniej.</a:t>
            </a:r>
          </a:p>
          <a:p>
            <a:pPr lvl="0"/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pl-PL" dirty="0">
              <a:solidFill>
                <a:srgbClr val="0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0000"/>
              </a:solidFill>
            </a:endParaRPr>
          </a:p>
          <a:p>
            <a:pPr lvl="0"/>
            <a:endParaRPr lang="pl-PL" dirty="0">
              <a:solidFill>
                <a:srgbClr val="000000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0804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0E2CA835-FCE6-48A5-954B-CC6D693B95E1}"/>
              </a:ext>
            </a:extLst>
          </p:cNvPr>
          <p:cNvSpPr/>
          <p:nvPr/>
        </p:nvSpPr>
        <p:spPr>
          <a:xfrm>
            <a:off x="0" y="6505303"/>
            <a:ext cx="12192000" cy="3526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5B37BCD2-9797-4D03-8996-702626378744}"/>
              </a:ext>
            </a:extLst>
          </p:cNvPr>
          <p:cNvSpPr/>
          <p:nvPr/>
        </p:nvSpPr>
        <p:spPr>
          <a:xfrm>
            <a:off x="3942077" y="6519446"/>
            <a:ext cx="43078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m.st. Warszawa | Zespół Żłobków m.st. Warszawy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89BC5E2-732E-4C66-AB67-7B869EF7EBBC}"/>
              </a:ext>
            </a:extLst>
          </p:cNvPr>
          <p:cNvSpPr txBox="1"/>
          <p:nvPr/>
        </p:nvSpPr>
        <p:spPr>
          <a:xfrm>
            <a:off x="760782" y="964503"/>
            <a:ext cx="10311063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Leżakowanie</a:t>
            </a:r>
          </a:p>
          <a:p>
            <a:endParaRPr lang="pl-PL" sz="2400" b="1" dirty="0">
              <a:solidFill>
                <a:srgbClr val="002060"/>
              </a:solidFill>
            </a:endParaRPr>
          </a:p>
          <a:p>
            <a:pPr algn="just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Przychodzi moment, kiedy podejmujemy próbę pozostawienia dziecka na leżakowanie. Decyzja ta musi być podjęta wspólnie z opiekunkami, które najlepiej wiedzą, czy dziecko jest już gotowe na kolejny krok, czyli:</a:t>
            </a:r>
          </a:p>
          <a:p>
            <a:pPr algn="just"/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Pije i podejmuje próby jedzenia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Daje się zaciekawić zabawką, zabawą, co sprawia, że ma przerwy w płaczu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Wchodzi w relację z którąkolwiek z Pań Opiekunek</a:t>
            </a:r>
          </a:p>
          <a:p>
            <a:pPr lvl="0" algn="just"/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Leżakowanie jest trudnym momentem dla dziecka. </a:t>
            </a:r>
          </a:p>
          <a:p>
            <a:pPr lvl="0" algn="just"/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Jest wskazane, aby przez pierwsze </a:t>
            </a: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dni pobytu na leżakowaniu  Rodzic był „pod telefonem”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i mógł, w razie potrzeby,  wcześniej odebrać dziecko </a:t>
            </a:r>
          </a:p>
          <a:p>
            <a:pPr lvl="0"/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pl-P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40222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906087" y="874455"/>
            <a:ext cx="9659389" cy="607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Adaptacja w trakcie roku..</a:t>
            </a:r>
          </a:p>
          <a:p>
            <a:pPr algn="just"/>
            <a:endParaRPr lang="pl-PL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Adaptacja dzieci przyjętych w kolejnych miesiącach, po rozpoczęciu roku,  jest bardzo podobna do wrześniowej.</a:t>
            </a:r>
          </a:p>
          <a:p>
            <a:pPr algn="just"/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Do zaadoptowanej grupy może wejść maksymalnie dwoje Rodziców z dziećmi na adaptację</a:t>
            </a:r>
          </a:p>
          <a:p>
            <a:pPr algn="just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     ( jeden Rodzic + jedno dziecko).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Kierujemy się zasadami jak wyżej i stopniowo wprowadzamy dziecko do grupy.</a:t>
            </a:r>
          </a:p>
          <a:p>
            <a:pPr algn="just"/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Obserwujemy dziecko i jego potrzeby.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spcAft>
                <a:spcPts val="1000"/>
              </a:spcAft>
            </a:pPr>
            <a:r>
              <a:rPr lang="pl-PL" b="1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  Adaptacja  kończy się w momencie kiedy żłobek jest w stanie zaspokoić podstawowe </a:t>
            </a:r>
          </a:p>
          <a:p>
            <a:pPr lvl="0" algn="just">
              <a:spcAft>
                <a:spcPts val="1000"/>
              </a:spcAft>
            </a:pPr>
            <a:r>
              <a:rPr lang="pl-PL" b="1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  potrzeby dziecka, uwzględniając opinię opiekunów, psychologa i kierownika żłobka. </a:t>
            </a:r>
          </a:p>
          <a:p>
            <a:pPr lvl="0" algn="just">
              <a:spcAft>
                <a:spcPts val="1000"/>
              </a:spcAft>
            </a:pPr>
            <a:r>
              <a:rPr lang="pl-PL" b="1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  </a:t>
            </a:r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07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0E2CA835-FCE6-48A5-954B-CC6D693B95E1}"/>
              </a:ext>
            </a:extLst>
          </p:cNvPr>
          <p:cNvSpPr/>
          <p:nvPr/>
        </p:nvSpPr>
        <p:spPr>
          <a:xfrm>
            <a:off x="0" y="6505303"/>
            <a:ext cx="12192000" cy="3526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5B37BCD2-9797-4D03-8996-702626378744}"/>
              </a:ext>
            </a:extLst>
          </p:cNvPr>
          <p:cNvSpPr/>
          <p:nvPr/>
        </p:nvSpPr>
        <p:spPr>
          <a:xfrm>
            <a:off x="3942077" y="6519446"/>
            <a:ext cx="43078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m.st. Warszawa | Zespół Żłobków m.st. Warszawy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89BC5E2-732E-4C66-AB67-7B869EF7EBBC}"/>
              </a:ext>
            </a:extLst>
          </p:cNvPr>
          <p:cNvSpPr txBox="1"/>
          <p:nvPr/>
        </p:nvSpPr>
        <p:spPr>
          <a:xfrm>
            <a:off x="555203" y="1070811"/>
            <a:ext cx="1031106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5400" dirty="0">
              <a:solidFill>
                <a:srgbClr val="002060"/>
              </a:solidFill>
            </a:endParaRPr>
          </a:p>
          <a:p>
            <a:pPr algn="ctr"/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Życzymy dużo spokoju i wytrwałości </a:t>
            </a:r>
          </a:p>
        </p:txBody>
      </p:sp>
    </p:spTree>
    <p:extLst>
      <p:ext uri="{BB962C8B-B14F-4D97-AF65-F5344CB8AC3E}">
        <p14:creationId xmlns:p14="http://schemas.microsoft.com/office/powerpoint/2010/main" val="112351685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2137</TotalTime>
  <Words>799</Words>
  <Application>Microsoft Office PowerPoint</Application>
  <PresentationFormat>Panoramiczny</PresentationFormat>
  <Paragraphs>95</Paragraphs>
  <Slides>8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Avenir Next LT Pro</vt:lpstr>
      <vt:lpstr>Calibri</vt:lpstr>
      <vt:lpstr>Engram Warsaw</vt:lpstr>
      <vt:lpstr>Times New Roman</vt:lpstr>
      <vt:lpstr>AccentBoxVTI</vt:lpstr>
      <vt:lpstr>HARMONOGRAM ADAPTACJI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Agnieszka Fidut</dc:creator>
  <cp:lastModifiedBy>Agnieszka Fidut</cp:lastModifiedBy>
  <cp:revision>75</cp:revision>
  <cp:lastPrinted>2023-05-10T12:40:36Z</cp:lastPrinted>
  <dcterms:created xsi:type="dcterms:W3CDTF">2023-03-20T11:53:13Z</dcterms:created>
  <dcterms:modified xsi:type="dcterms:W3CDTF">2024-07-31T11:15:25Z</dcterms:modified>
</cp:coreProperties>
</file>