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56" r:id="rId2"/>
    <p:sldId id="258" r:id="rId3"/>
    <p:sldId id="263" r:id="rId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-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791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385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59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351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137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537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73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6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16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61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18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4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66" r:id="rId6"/>
    <p:sldLayoutId id="2147483762" r:id="rId7"/>
    <p:sldLayoutId id="2147483763" r:id="rId8"/>
    <p:sldLayoutId id="2147483764" r:id="rId9"/>
    <p:sldLayoutId id="2147483765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6F9F4B6-59B0-657E-FDBC-898F508D82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72" r="7972"/>
          <a:stretch/>
        </p:blipFill>
        <p:spPr>
          <a:xfrm>
            <a:off x="3927339" y="0"/>
            <a:ext cx="8668512" cy="685799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62962" y="1151118"/>
            <a:ext cx="4023360" cy="3204134"/>
          </a:xfrm>
        </p:spPr>
        <p:txBody>
          <a:bodyPr anchor="b">
            <a:normAutofit/>
          </a:bodyPr>
          <a:lstStyle/>
          <a:p>
            <a:pPr algn="ctr"/>
            <a:r>
              <a:rPr lang="pl-PL" sz="4000" dirty="0">
                <a:latin typeface="Calibri"/>
                <a:cs typeface="Calibri"/>
              </a:rPr>
              <a:t>HARMONOGRAM ADAPTACJI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63603" y="4729148"/>
            <a:ext cx="4023359" cy="120814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0"/>
              </a:spcBef>
            </a:pPr>
            <a:r>
              <a:rPr lang="pl-PL" sz="2000" dirty="0">
                <a:latin typeface="Calibri"/>
                <a:cs typeface="Calibri"/>
              </a:rPr>
              <a:t>Żłobek nr 45</a:t>
            </a:r>
            <a:endParaRPr lang="en-US" sz="2000" dirty="0"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pl-PL" sz="2000" dirty="0">
                <a:latin typeface="Calibri"/>
                <a:cs typeface="Calibri"/>
              </a:rPr>
              <a:t>ul. Pawlikowskiego 2</a:t>
            </a:r>
          </a:p>
          <a:p>
            <a:pPr>
              <a:spcBef>
                <a:spcPts val="0"/>
              </a:spcBef>
            </a:pPr>
            <a:r>
              <a:rPr lang="pl-PL" sz="2000" dirty="0">
                <a:latin typeface="Calibri"/>
                <a:ea typeface="+mn-lt"/>
                <a:cs typeface="+mn-lt"/>
              </a:rPr>
              <a:t>03-983 Warszawa </a:t>
            </a:r>
            <a:endParaRPr lang="pl-PL" sz="2000" dirty="0">
              <a:latin typeface="Calibri"/>
            </a:endParaRPr>
          </a:p>
          <a:p>
            <a:endParaRPr lang="pl-PL" sz="2000" dirty="0">
              <a:latin typeface="Calibri"/>
              <a:cs typeface="Calibri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6BC1D3-63A4-EC7D-4A4B-6F75FE569411}"/>
              </a:ext>
            </a:extLst>
          </p:cNvPr>
          <p:cNvSpPr txBox="1"/>
          <p:nvPr/>
        </p:nvSpPr>
        <p:spPr>
          <a:xfrm>
            <a:off x="361336" y="6400176"/>
            <a:ext cx="2743200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100" dirty="0">
                <a:latin typeface="Engram Warsaw"/>
              </a:rPr>
              <a:t>#</a:t>
            </a:r>
            <a:r>
              <a:rPr lang="pl-PL" sz="1100" dirty="0">
                <a:solidFill>
                  <a:srgbClr val="0091CF"/>
                </a:solidFill>
                <a:latin typeface="Engram Warsaw"/>
              </a:rPr>
              <a:t>WARSZAWA</a:t>
            </a:r>
            <a:r>
              <a:rPr lang="pl-PL" sz="1100" dirty="0">
                <a:solidFill>
                  <a:srgbClr val="FAB036"/>
                </a:solidFill>
                <a:latin typeface="Engram Warsaw"/>
              </a:rPr>
              <a:t>DLA</a:t>
            </a:r>
            <a:r>
              <a:rPr lang="pl-PL" sz="1100" dirty="0">
                <a:solidFill>
                  <a:srgbClr val="E53629"/>
                </a:solidFill>
                <a:latin typeface="Engram Warsaw"/>
              </a:rPr>
              <a:t>NAJMŁODSZYCH</a:t>
            </a:r>
            <a:endParaRPr lang="en-US" dirty="0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7C775662-AB62-CFEA-15CD-E4CDC1273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36" y="196214"/>
            <a:ext cx="2399071" cy="152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17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77344E9F-E078-4EFC-8B18-78BEB1DF73D1}"/>
              </a:ext>
            </a:extLst>
          </p:cNvPr>
          <p:cNvSpPr/>
          <p:nvPr/>
        </p:nvSpPr>
        <p:spPr>
          <a:xfrm>
            <a:off x="594803" y="683582"/>
            <a:ext cx="9605639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pl-PL" sz="2000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  </a:t>
            </a:r>
            <a:endParaRPr lang="pl-PL" sz="1600" kern="150" dirty="0">
              <a:effectLst/>
              <a:latin typeface="Liberation Serif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600A6BD7-A932-48D8-87B7-1E7760AC1B87}"/>
              </a:ext>
            </a:extLst>
          </p:cNvPr>
          <p:cNvSpPr/>
          <p:nvPr/>
        </p:nvSpPr>
        <p:spPr>
          <a:xfrm>
            <a:off x="254000" y="355108"/>
            <a:ext cx="11938000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Każdy tydzień adaptacyjny składa się z 5 następujących po sobie dni roboczych.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W pierwszych trzech tygodniach rodzic, który będzie przyprowadzał dziecko do żłobka, proszony jest o pełną dyspozycyjność (w razie gdyby była potrzeba wcześniejszego odebrania dziecka z placówki). 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pl-PL" b="1" kern="15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Dzieci przyjęte do żłobka, rozpoczynają adaptację od 1 września</a:t>
            </a:r>
            <a:r>
              <a:rPr lang="pl-PL" b="1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Adaptacja w naszej placówce podzielona jest na etapy: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1. Przez pierwsze cztery dni Rodzic (od wtorku do piątku) opiekun wraz z dzieckiem uczestniczy w zajęciach przez około 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   2 lub 3 godziny (w przedziale czasowym od godz. 8.00 do 12.00).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   Rodzic/opiekun wybiera dogodną godzinę przyprowadzenia dziecka w tym przedziale czasowym, z zachowaniem minimum 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   2 godzin pobytu.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  Godziny przyjścia dziecka na każdy dzień należy wcześniej ustalić z kadrą opiekuńczą i kierownikiem żłobka tak, aby    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  dopasować ją do organizacji pracy grup. Ustalenia dotyczące godzin przyjścia można dokonywać telefonicznie lub drogą      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  mailową. </a:t>
            </a:r>
          </a:p>
          <a:p>
            <a:pPr algn="just">
              <a:spcAft>
                <a:spcPts val="0"/>
              </a:spcAft>
            </a:pPr>
            <a:endParaRPr lang="pl-PL" kern="150" dirty="0"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l-PL" kern="15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2. W drugim tygodniu czyli w </a:t>
            </a: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piątym dniu (poniedziałek) dziecko zostaje jeszcze w grupie z rodzicem/opiekunem. 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    Od</a:t>
            </a:r>
            <a:r>
              <a:rPr lang="pl-PL" kern="15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szóstego dnia</a:t>
            </a: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podejmujemy już próby pozostawienia</a:t>
            </a:r>
            <a:r>
              <a:rPr lang="pl-PL" kern="15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dziecka samego w grupie (bez Rodzica/Opiekuna) 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    </a:t>
            </a:r>
            <a:r>
              <a:rPr lang="pl-PL" kern="15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na</a:t>
            </a: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ok. 1-2 godziny.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    W zależności od tego jak dziecko przechodzi adaptację, czas przebywania dziecka w żłobku zostaje</a:t>
            </a: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w kolejnych dniach 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    wydłużany </a:t>
            </a:r>
            <a:r>
              <a:rPr lang="pl-PL" kern="15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(</a:t>
            </a: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w porozumieniu z rodzicem).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    Dzieci u których </a:t>
            </a: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proces adaptacji przebiega wolniej lub zostaje przerwany nieobecnością może się wydłużyć.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3. Ostatnim etapem adaptacji jest pozostanie na leżakowanie. Dziecko może pozostać w żłobku</a:t>
            </a:r>
          </a:p>
          <a:p>
            <a:pPr algn="just"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    na drzemkę wówczas, gdy jest na to gotowe tzn. w ciągu dnia bawi się, uczestniczy w zajęciach i posiłkach.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1600" kern="150" dirty="0">
              <a:effectLst/>
              <a:latin typeface="Liberation Serif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704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77344E9F-E078-4EFC-8B18-78BEB1DF73D1}"/>
              </a:ext>
            </a:extLst>
          </p:cNvPr>
          <p:cNvSpPr/>
          <p:nvPr/>
        </p:nvSpPr>
        <p:spPr>
          <a:xfrm>
            <a:off x="594803" y="683582"/>
            <a:ext cx="9605639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pl-PL" sz="2000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  </a:t>
            </a:r>
            <a:endParaRPr lang="pl-PL" sz="1600" kern="150" dirty="0">
              <a:effectLst/>
              <a:latin typeface="Liberation Serif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600A6BD7-A932-48D8-87B7-1E7760AC1B87}"/>
              </a:ext>
            </a:extLst>
          </p:cNvPr>
          <p:cNvSpPr/>
          <p:nvPr/>
        </p:nvSpPr>
        <p:spPr>
          <a:xfrm>
            <a:off x="683581" y="355108"/>
            <a:ext cx="9374819" cy="7755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l-PL" sz="2000" b="1" kern="150" dirty="0">
                <a:solidFill>
                  <a:schemeClr val="accent2"/>
                </a:solidFill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Co jeszcze warto wiedzieć.</a:t>
            </a:r>
          </a:p>
          <a:p>
            <a:pPr>
              <a:spcAft>
                <a:spcPts val="0"/>
              </a:spcAft>
            </a:pPr>
            <a:endParaRPr lang="pl-PL" sz="2000" b="1" kern="150" dirty="0">
              <a:solidFill>
                <a:schemeClr val="accent2"/>
              </a:solidFill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kern="150" dirty="0"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Kadra uważnie obserwuje dzieci i informuje rodziców o gotowości dziecka na dłuższe pozostanie w żłobku, gdy dziecko:</a:t>
            </a:r>
          </a:p>
          <a:p>
            <a:pPr>
              <a:spcAft>
                <a:spcPts val="0"/>
              </a:spcAft>
            </a:pPr>
            <a:endParaRPr lang="pl-PL" kern="150" dirty="0"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Bawi się samo, z innymi dziećmi lub z opiekunem,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Zaczyna w żłobku jeść i pić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Szuka kontaktu z opiekunami 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Nie reaguje nadmiernym stresem na rozstanie z rodzicem, daje się uspokoić po rozstaniu.</a:t>
            </a:r>
          </a:p>
          <a:p>
            <a:pPr>
              <a:spcAft>
                <a:spcPts val="0"/>
              </a:spcAft>
            </a:pPr>
            <a:endParaRPr lang="pl-PL" kern="150" dirty="0"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Powyższe sytuacje są dla nas sygnałem, że dziecko nabrało do nas zaufania. </a:t>
            </a:r>
          </a:p>
          <a:p>
            <a:pPr>
              <a:spcAft>
                <a:spcPts val="0"/>
              </a:spcAft>
            </a:pPr>
            <a:endParaRPr lang="pl-PL" kern="150" dirty="0"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Dzieci w okresie adaptacji mogą spać krótko, często wybudzać się. Dlatego prosimy, aby rodzice byli w stałym kontakcie telefonicznym ze żłobkiem. </a:t>
            </a:r>
          </a:p>
          <a:p>
            <a:pPr>
              <a:spcAft>
                <a:spcPts val="0"/>
              </a:spcAft>
            </a:pPr>
            <a:endParaRPr lang="pl-PL" kern="150" dirty="0"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kern="150" dirty="0"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l-PL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Pamiętajmy, że po każdej dłuższej przerwie spowodowanej np. chorobą lub urlopem, proces adaptacyjny, zwłaszcza u małych dzieci, może przebiegać od początku. Dlatego wskazane jest, aby w miarę możliwości nie robić dziecku przerw. </a:t>
            </a:r>
          </a:p>
          <a:p>
            <a:endParaRPr lang="pl-PL" sz="20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1600" kern="150" dirty="0">
              <a:effectLst/>
              <a:latin typeface="Liberation Serif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642107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475</Words>
  <Application>Microsoft Office PowerPoint</Application>
  <PresentationFormat>Panoramiczny</PresentationFormat>
  <Paragraphs>54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10" baseType="lpstr">
      <vt:lpstr>Arial</vt:lpstr>
      <vt:lpstr>Avenir Next LT Pro</vt:lpstr>
      <vt:lpstr>Calibri</vt:lpstr>
      <vt:lpstr>Engram Warsaw</vt:lpstr>
      <vt:lpstr>Liberation Serif</vt:lpstr>
      <vt:lpstr>Wingdings</vt:lpstr>
      <vt:lpstr>AccentBoxVTI</vt:lpstr>
      <vt:lpstr>HARMONOGRAM ADAPTACJI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Barbara Bakanowska</dc:creator>
  <cp:lastModifiedBy>Beata Serocka</cp:lastModifiedBy>
  <cp:revision>60</cp:revision>
  <dcterms:created xsi:type="dcterms:W3CDTF">2023-03-20T11:53:13Z</dcterms:created>
  <dcterms:modified xsi:type="dcterms:W3CDTF">2026-08-11T09:04:37Z</dcterms:modified>
</cp:coreProperties>
</file>